
<file path=[Content_Types].xml><?xml version="1.0" encoding="utf-8"?>
<Types xmlns="http://schemas.openxmlformats.org/package/2006/content-types">
  <Override PartName="/ppt/slides/slide41.xml" ContentType="application/vnd.openxmlformats-officedocument.presentationml.slide+xml"/>
  <Override PartName="/ppt/notesSlides/notesSlide16.xml" ContentType="application/vnd.openxmlformats-officedocument.presentationml.notesSlide+xml"/>
  <Override PartName="/ppt/slides/slide50.xml" ContentType="application/vnd.openxmlformats-officedocument.presentationml.slide+xml"/>
  <Override PartName="/ppt/slides/slide18.xml" ContentType="application/vnd.openxmlformats-officedocument.presentationml.slide+xml"/>
  <Override PartName="/ppt/notesSlides/notesSlide26.xml" ContentType="application/vnd.openxmlformats-officedocument.presentationml.notesSlide+xml"/>
  <Override PartName="/ppt/slides/slide60.xml" ContentType="application/vnd.openxmlformats-officedocument.presentationml.slide+xml"/>
  <Override PartName="/ppt/slides/slide28.xml" ContentType="application/vnd.openxmlformats-officedocument.presentationml.slide+xml"/>
  <Override PartName="/ppt/slides/slide37.xml" ContentType="application/vnd.openxmlformats-officedocument.presentationml.slide+xml"/>
  <Override PartName="/ppt/slides/slide70.xml" ContentType="application/vnd.openxmlformats-officedocument.presentationml.slide+xml"/>
  <Override PartName="/ppt/slides/slide9.xml" ContentType="application/vnd.openxmlformats-officedocument.presentationml.slide+xml"/>
  <Override PartName="/ppt/notesSlides/notesSlide45.xml" ContentType="application/vnd.openxmlformats-officedocument.presentationml.notesSlide+xml"/>
  <Override PartName="/ppt/slides/slide47.xml" ContentType="application/vnd.openxmlformats-officedocument.presentationml.slide+xml"/>
  <Override PartName="/ppt/diagrams/colors2.xml" ContentType="application/vnd.openxmlformats-officedocument.drawingml.diagramColors+xml"/>
  <Override PartName="/ppt/notesSlides/notesSlide55.xml" ContentType="application/vnd.openxmlformats-officedocument.presentationml.notesSlide+xml"/>
  <Override PartName="/ppt/slides/slide56.xml" ContentType="application/vnd.openxmlformats-officedocument.presentationml.slide+xml"/>
  <Override PartName="/ppt/notesMasters/notesMaster1.xml" ContentType="application/vnd.openxmlformats-officedocument.presentationml.notesMaster+xml"/>
  <Default Extension="vml" ContentType="application/vnd.openxmlformats-officedocument.vmlDrawing"/>
  <Override PartName="/ppt/tags/tag1.xml" ContentType="application/vnd.openxmlformats-officedocument.presentationml.tags+xml"/>
  <Override PartName="/ppt/slides/slide66.xml" ContentType="application/vnd.openxmlformats-officedocument.presentationml.slide+xml"/>
  <Override PartName="/ppt/theme/theme1.xml" ContentType="application/vnd.openxmlformats-officedocument.theme+xml"/>
  <Override PartName="/ppt/notesSlides/notesSlide2.xml" ContentType="application/vnd.openxmlformats-officedocument.presentationml.notesSlide+xml"/>
  <Override PartName="/ppt/slides/slide75.xml" ContentType="application/vnd.openxmlformats-officedocument.presentationml.slide+xml"/>
  <Override PartName="/ppt/slides/slide85.xml" ContentType="application/vnd.openxmlformats-officedocument.presentationml.slide+xml"/>
  <Override PartName="/ppt/embeddings/oleObject1.bin" ContentType="application/vnd.openxmlformats-officedocument.oleObject"/>
  <Override PartName="/ppt/embeddings/oleObject13.bin" ContentType="application/vnd.openxmlformats-officedocument.oleObject"/>
  <Override PartName="/ppt/embeddings/oleObject23.bin" ContentType="application/vnd.openxmlformats-officedocument.oleObject"/>
  <Default Extension="jpeg" ContentType="image/jpeg"/>
  <Override PartName="/ppt/notesSlides/notesSlide11.xml" ContentType="application/vnd.openxmlformats-officedocument.presentationml.notesSlide+xml"/>
  <Override PartName="/ppt/slides/slide13.xml" ContentType="application/vnd.openxmlformats-officedocument.presentationml.slide+xml"/>
  <Override PartName="/ppt/notesSlides/notesSlide21.xml" ContentType="application/vnd.openxmlformats-officedocument.presentationml.notesSlide+xml"/>
  <Override PartName="/ppt/embeddings/oleObject7.bin" ContentType="application/vnd.openxmlformats-officedocument.oleObject"/>
  <Override PartName="/ppt/slides/slide23.xml" ContentType="application/vnd.openxmlformats-officedocument.presentationml.slide+xml"/>
  <Default Extension="doc" ContentType="application/msword"/>
  <Override PartName="/ppt/embeddings/oleObject19.bin" ContentType="application/vnd.openxmlformats-officedocument.oleObject"/>
  <Override PartName="/ppt/notesSlides/notesSlide31.xml" ContentType="application/vnd.openxmlformats-officedocument.presentationml.notesSlide+xml"/>
  <Override PartName="/ppt/slides/slide32.xml" ContentType="application/vnd.openxmlformats-officedocument.presentationml.slide+xml"/>
  <Override PartName="/ppt/slides/slide4.xml" ContentType="application/vnd.openxmlformats-officedocument.presentationml.slide+xml"/>
  <Override PartName="/ppt/embeddings/oleObject29.bin" ContentType="application/vnd.openxmlformats-officedocument.oleObject"/>
  <Override PartName="/ppt/slideLayouts/slideLayout5.xml" ContentType="application/vnd.openxmlformats-officedocument.presentationml.slideLayout+xml"/>
  <Override PartName="/ppt/diagrams/quickStyle1.xml" ContentType="application/vnd.openxmlformats-officedocument.drawingml.diagramStyle+xml"/>
  <Override PartName="/ppt/slides/slide42.xml" ContentType="application/vnd.openxmlformats-officedocument.presentationml.slide+xml"/>
  <Override PartName="/ppt/notesSlides/notesSlide40.xml" ContentType="application/vnd.openxmlformats-officedocument.presentationml.notesSlide+xml"/>
  <Override PartName="/ppt/notesSlides/notesSlide17.xml" ContentType="application/vnd.openxmlformats-officedocument.presentationml.notesSlide+xml"/>
  <Override PartName="/ppt/notesSlides/notesSlide50.xml" ContentType="application/vnd.openxmlformats-officedocument.presentationml.notesSlide+xml"/>
  <Override PartName="/ppt/slides/slide51.xml" ContentType="application/vnd.openxmlformats-officedocument.presentationml.slide+xml"/>
  <Override PartName="/ppt/slides/slide19.xml" ContentType="application/vnd.openxmlformats-officedocument.presentationml.slide+xml"/>
  <Override PartName="/ppt/notesSlides/notesSlide27.xml" ContentType="application/vnd.openxmlformats-officedocument.presentationml.notesSlide+xml"/>
  <Override PartName="/ppt/slideLayouts/slideLayout10.xml" ContentType="application/vnd.openxmlformats-officedocument.presentationml.slideLayout+xml"/>
  <Override PartName="/ppt/slides/slide61.xml" ContentType="application/vnd.openxmlformats-officedocument.presentationml.slide+xml"/>
  <Override PartName="/ppt/slides/slide29.xml" ContentType="application/vnd.openxmlformats-officedocument.presentationml.slide+xml"/>
  <Override PartName="/ppt/notesSlides/notesSlide36.xml" ContentType="application/vnd.openxmlformats-officedocument.presentationml.notesSlide+xml"/>
  <Override PartName="/ppt/slides/slide38.xml" ContentType="application/vnd.openxmlformats-officedocument.presentationml.slide+xml"/>
  <Override PartName="/ppt/slides/slide71.xml" ContentType="application/vnd.openxmlformats-officedocument.presentationml.slide+xml"/>
  <Override PartName="/ppt/notesSlides/notesSlide46.xml" ContentType="application/vnd.openxmlformats-officedocument.presentationml.notesSlide+xml"/>
  <Override PartName="/ppt/slides/slide80.xml" ContentType="application/vnd.openxmlformats-officedocument.presentationml.slide+xml"/>
  <Override PartName="/ppt/slides/slide48.xml" ContentType="application/vnd.openxmlformats-officedocument.presentationml.slide+xml"/>
  <Override PartName="/ppt/notesSlides/notesSlide56.xml" ContentType="application/vnd.openxmlformats-officedocument.presentationml.notesSlide+xml"/>
  <Override PartName="/ppt/slides/slide57.xml" ContentType="application/vnd.openxmlformats-officedocument.presentationml.slide+xml"/>
  <Override PartName="/ppt/tags/tag2.xml" ContentType="application/vnd.openxmlformats-officedocument.presentationml.tags+xml"/>
  <Override PartName="/ppt/slides/slide67.xml" ContentType="application/vnd.openxmlformats-officedocument.presentationml.slide+xml"/>
  <Override PartName="/ppt/theme/theme2.xml" ContentType="application/vnd.openxmlformats-officedocument.theme+xml"/>
  <Override PartName="/ppt/diagrams/data1.xml" ContentType="application/vnd.openxmlformats-officedocument.drawingml.diagramData+xml"/>
  <Override PartName="/ppt/notesSlides/notesSlide3.xml" ContentType="application/vnd.openxmlformats-officedocument.presentationml.notesSlide+xml"/>
  <Override PartName="/ppt/slides/slide76.xml" ContentType="application/vnd.openxmlformats-officedocument.presentationml.slide+xml"/>
  <Override PartName="/ppt/embeddings/oleObject2.bin" ContentType="application/vnd.openxmlformats-officedocument.oleObject"/>
  <Override PartName="/ppt/slides/slide86.xml" ContentType="application/vnd.openxmlformats-officedocument.presentationml.slide+xml"/>
  <Override PartName="/ppt/embeddings/oleObject14.bin" ContentType="application/vnd.openxmlformats-officedocument.oleObject"/>
  <Override PartName="/ppt/embeddings/oleObject24.bin" ContentType="application/vnd.openxmlformats-officedocument.oleObject"/>
  <Override PartName="/ppt/notesSlides/notesSlide8.xml" ContentType="application/vnd.openxmlformats-officedocument.presentationml.notesSlide+xml"/>
  <Override PartName="/ppt/notesSlides/notesSlide12.xml" ContentType="application/vnd.openxmlformats-officedocument.presentationml.notesSlide+xml"/>
  <Override PartName="/ppt/slides/slide14.xml" ContentType="application/vnd.openxmlformats-officedocument.presentationml.slide+xml"/>
  <Override PartName="/ppt/notesSlides/notesSlide22.xml" ContentType="application/vnd.openxmlformats-officedocument.presentationml.notesSlide+xml"/>
  <Override PartName="/ppt/embeddings/oleObject8.bin" ContentType="application/vnd.openxmlformats-officedocument.oleObject"/>
  <Override PartName="/ppt/slides/slide24.xml" ContentType="application/vnd.openxmlformats-officedocument.presentationml.slide+xml"/>
  <Default Extension="bin" ContentType="application/vnd.openxmlformats-officedocument.presentationml.printerSettings"/>
  <Override PartName="/ppt/notesSlides/notesSlide32.xml" ContentType="application/vnd.openxmlformats-officedocument.presentationml.notesSlide+xml"/>
  <Override PartName="/ppt/slides/slide33.xml" ContentType="application/vnd.openxmlformats-officedocument.presentationml.slide+xml"/>
  <Override PartName="/ppt/slides/slide5.xml" ContentType="application/vnd.openxmlformats-officedocument.presentationml.slide+xml"/>
  <Default Extension="xml" ContentType="application/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ableStyles.xml" ContentType="application/vnd.openxmlformats-officedocument.presentationml.tableStyles+xml"/>
  <Override PartName="/ppt/notesSlides/notesSlide18.xml" ContentType="application/vnd.openxmlformats-officedocument.presentationml.notesSlide+xml"/>
  <Override PartName="/ppt/notesSlides/notesSlide41.xml" ContentType="application/vnd.openxmlformats-officedocument.presentationml.notesSlide+xml"/>
  <Override PartName="/ppt/slides/slide52.xml" ContentType="application/vnd.openxmlformats-officedocument.presentationml.slide+xml"/>
  <Override PartName="/ppt/notesSlides/notesSlide51.xml" ContentType="application/vnd.openxmlformats-officedocument.presentationml.notesSlide+xml"/>
  <Override PartName="/ppt/notesSlides/notesSlide28.xml" ContentType="application/vnd.openxmlformats-officedocument.presentationml.notesSlide+xml"/>
  <Override PartName="/ppt/slideLayouts/slideLayout11.xml" ContentType="application/vnd.openxmlformats-officedocument.presentationml.slideLayout+xml"/>
  <Override PartName="/ppt/slides/slide62.xml" ContentType="application/vnd.openxmlformats-officedocument.presentationml.slide+xml"/>
  <Override PartName="/ppt/notesSlides/notesSlide37.xml" ContentType="application/vnd.openxmlformats-officedocument.presentationml.notesSlide+xml"/>
  <Override PartName="/docProps/app.xml" ContentType="application/vnd.openxmlformats-officedocument.extended-properties+xml"/>
  <Override PartName="/ppt/slides/slide39.xml" ContentType="application/vnd.openxmlformats-officedocument.presentationml.slide+xml"/>
  <Override PartName="/ppt/notesSlides/notesSlide47.xml" ContentType="application/vnd.openxmlformats-officedocument.presentationml.notesSlide+xml"/>
  <Override PartName="/ppt/slides/slide81.xml" ContentType="application/vnd.openxmlformats-officedocument.presentationml.slide+xml"/>
  <Override PartName="/ppt/slides/slide49.xml" ContentType="application/vnd.openxmlformats-officedocument.presentationml.slide+xml"/>
  <Override PartName="/ppt/embeddings/oleObject10.bin" ContentType="application/vnd.openxmlformats-officedocument.oleObject"/>
  <Override PartName="/ppt/slides/slide58.xml" ContentType="application/vnd.openxmlformats-officedocument.presentationml.slide+xml"/>
  <Override PartName="/docProps/core.xml" ContentType="application/vnd.openxmlformats-package.core-properties+xml"/>
  <Override PartName="/ppt/tags/tag3.xml" ContentType="application/vnd.openxmlformats-officedocument.presentationml.tags+xml"/>
  <Override PartName="/ppt/slides/slide68.xml" ContentType="application/vnd.openxmlformats-officedocument.presentationml.slide+xml"/>
  <Override PartName="/ppt/diagrams/data2.xml" ContentType="application/vnd.openxmlformats-officedocument.drawingml.diagramData+xml"/>
  <Override PartName="/ppt/notesSlides/notesSlide4.xml" ContentType="application/vnd.openxmlformats-officedocument.presentationml.notesSlide+xml"/>
  <Override PartName="/ppt/slides/slide77.xml" ContentType="application/vnd.openxmlformats-officedocument.presentationml.slide+xml"/>
  <Override PartName="/ppt/slides/slide87.xml" ContentType="application/vnd.openxmlformats-officedocument.presentationml.slide+xml"/>
  <Override PartName="/ppt/embeddings/oleObject3.bin" ContentType="application/vnd.openxmlformats-officedocument.oleObject"/>
  <Override PartName="/ppt/embeddings/oleObject15.bin" ContentType="application/vnd.openxmlformats-officedocument.oleObject"/>
  <Override PartName="/ppt/embeddings/oleObject25.bin" ContentType="application/vnd.openxmlformats-officedocument.oleObject"/>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13.xml" ContentType="application/vnd.openxmlformats-officedocument.presentationml.notesSlide+xml"/>
  <Override PartName="/ppt/slides/slide15.xml" ContentType="application/vnd.openxmlformats-officedocument.presentationml.slide+xml"/>
  <Override PartName="/ppt/notesSlides/notesSlide23.xml" ContentType="application/vnd.openxmlformats-officedocument.presentationml.notesSlide+xml"/>
  <Override PartName="/ppt/embeddings/oleObject9.bin" ContentType="application/vnd.openxmlformats-officedocument.oleObject"/>
  <Override PartName="/ppt/slides/slide25.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notesSlides/notesSlide42.xml" ContentType="application/vnd.openxmlformats-officedocument.presentationml.notesSlide+xml"/>
  <Override PartName="/ppt/slides/slide44.xml" ContentType="application/vnd.openxmlformats-officedocument.presentationml.slide+xml"/>
  <Override PartName="/ppt/notesSlides/notesSlide19.xml" ContentType="application/vnd.openxmlformats-officedocument.presentationml.notesSlide+xml"/>
  <Override PartName="/ppt/notesSlides/notesSlide52.xml" ContentType="application/vnd.openxmlformats-officedocument.presentationml.notesSlide+xml"/>
  <Override PartName="/ppt/slides/slide53.xml" ContentType="application/vnd.openxmlformats-officedocument.presentationml.slide+xml"/>
  <Override PartName="/ppt/notesSlides/notesSlide29.xml" ContentType="application/vnd.openxmlformats-officedocument.presentationml.notesSlide+xml"/>
  <Override PartName="/ppt/slideLayouts/slideLayout12.xml" ContentType="application/vnd.openxmlformats-officedocument.presentationml.slideLayout+xml"/>
  <Override PartName="/ppt/slides/slide63.xml" ContentType="application/vnd.openxmlformats-officedocument.presentationml.slide+xml"/>
  <Override PartName="/ppt/notesSlides/notesSlide38.xml" ContentType="application/vnd.openxmlformats-officedocument.presentationml.notesSlide+xml"/>
  <Override PartName="/ppt/slides/slide72.xml" ContentType="application/vnd.openxmlformats-officedocument.presentationml.slide+xml"/>
  <Override PartName="/ppt/notesSlides/notesSlide48.xml" ContentType="application/vnd.openxmlformats-officedocument.presentationml.notesSlide+xml"/>
  <Override PartName="/ppt/slides/slide82.xml" ContentType="application/vnd.openxmlformats-officedocument.presentationml.slide+xml"/>
  <Override PartName="/ppt/embeddings/oleObject11.bin" ContentType="application/vnd.openxmlformats-officedocument.oleObject"/>
  <Override PartName="/ppt/slides/slide59.xml" ContentType="application/vnd.openxmlformats-officedocument.presentationml.slide+xml"/>
  <Override PartName="/ppt/embeddings/oleObject20.bin" ContentType="application/vnd.openxmlformats-officedocument.oleObject"/>
  <Override PartName="/ppt/tags/tag4.xml" ContentType="application/vnd.openxmlformats-officedocument.presentationml.tags+xml"/>
  <Override PartName="/ppt/slides/slide69.xml" ContentType="application/vnd.openxmlformats-officedocument.presentationml.slide+xml"/>
  <Override PartName="/ppt/embeddings/oleObject30.bin" ContentType="application/vnd.openxmlformats-officedocument.oleObject"/>
  <Override PartName="/ppt/notesSlides/notesSlide5.xml" ContentType="application/vnd.openxmlformats-officedocument.presentationml.notesSlide+xml"/>
  <Override PartName="/ppt/slides/slide78.xml" ContentType="application/vnd.openxmlformats-officedocument.presentationml.slide+xml"/>
  <Override PartName="/ppt/slides/slide10.xml" ContentType="application/vnd.openxmlformats-officedocument.presentationml.slide+xml"/>
  <Override PartName="/ppt/embeddings/oleObject4.bin" ContentType="application/vnd.openxmlformats-officedocument.oleObject"/>
  <Override PartName="/ppt/slides/slide20.xml" ContentType="application/vnd.openxmlformats-officedocument.presentationml.slide+xml"/>
  <Override PartName="/ppt/embeddings/oleObject16.bin" ContentType="application/vnd.openxmlformats-officedocument.oleObject"/>
  <Override PartName="/ppt/slides/slide1.xml" ContentType="application/vnd.openxmlformats-officedocument.presentationml.slide+xml"/>
  <Override PartName="/ppt/embeddings/oleObject26.bin" ContentType="application/vnd.openxmlformats-officedocument.oleObject"/>
  <Override PartName="/ppt/slideLayouts/slideLayout2.xml" ContentType="application/vnd.openxmlformats-officedocument.presentationml.slideLayout+xml"/>
  <Override PartName="/ppt/notesSlides/notesSlide14.xml" ContentType="application/vnd.openxmlformats-officedocument.presentationml.notesSlide+xml"/>
  <Override PartName="/ppt/slides/slide16.xml" ContentType="application/vnd.openxmlformats-officedocument.presentationml.slide+xml"/>
  <Override PartName="/ppt/viewProps.xml" ContentType="application/vnd.openxmlformats-officedocument.presentationml.viewProps+xml"/>
  <Override PartName="/ppt/notesSlides/notesSlide24.xml" ContentType="application/vnd.openxmlformats-officedocument.presentationml.notesSlide+xml"/>
  <Default Extension="rels" ContentType="application/vnd.openxmlformats-package.relationships+xml"/>
  <Override PartName="/ppt/slides/slide26.xml" ContentType="application/vnd.openxmlformats-officedocument.presentationml.slide+xml"/>
  <Override PartName="/ppt/notesSlides/notesSlide34.xml" ContentType="application/vnd.openxmlformats-officedocument.presentationml.notesSlide+xml"/>
  <Default Extension="wmf" ContentType="image/x-wmf"/>
  <Override PartName="/ppt/slides/slide7.xml" ContentType="application/vnd.openxmlformats-officedocument.presentationml.slide+xml"/>
  <Override PartName="/ppt/slides/slide35.xml" ContentType="application/vnd.openxmlformats-officedocument.presentationml.slide+xml"/>
  <Override PartName="/ppt/slideLayouts/slideLayout8.xml" ContentType="application/vnd.openxmlformats-officedocument.presentationml.slideLayout+xml"/>
  <Override PartName="/ppt/notesSlides/notesSlide43.xml" ContentType="application/vnd.openxmlformats-officedocument.presentationml.notesSlide+xml"/>
  <Override PartName="/ppt/slides/slide45.xml" ContentType="application/vnd.openxmlformats-officedocument.presentationml.slide+xml"/>
  <Override PartName="/ppt/notesSlides/notesSlide53.xml" ContentType="application/vnd.openxmlformats-officedocument.presentationml.notesSlide+xml"/>
  <Override PartName="/ppt/slides/slide54.xml" ContentType="application/vnd.openxmlformats-officedocument.presentationml.slide+xml"/>
  <Override PartName="/ppt/slideLayouts/slideLayout13.xml" ContentType="application/vnd.openxmlformats-officedocument.presentationml.slideLayout+xml"/>
  <Override PartName="/ppt/slides/slide6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slides/slide73.xml" ContentType="application/vnd.openxmlformats-officedocument.presentationml.slide+xml"/>
  <Override PartName="/ppt/presentation.xml" ContentType="application/vnd.openxmlformats-officedocument.presentationml.presentation.main+xml"/>
  <Override PartName="/ppt/notesSlides/notesSlide49.xml" ContentType="application/vnd.openxmlformats-officedocument.presentationml.notesSlide+xml"/>
  <Override PartName="/ppt/slides/slide83.xml" ContentType="application/vnd.openxmlformats-officedocument.presentationml.slide+xml"/>
  <Override PartName="/ppt/embeddings/oleObject12.bin" ContentType="application/vnd.openxmlformats-officedocument.oleObject"/>
  <Override PartName="/ppt/embeddings/oleObject21.bin" ContentType="application/vnd.openxmlformats-officedocument.oleObject"/>
  <Override PartName="/ppt/tags/tag5.xml" ContentType="application/vnd.openxmlformats-officedocument.presentationml.tags+xml"/>
  <Override PartName="/ppt/diagrams/layout1.xml" ContentType="application/vnd.openxmlformats-officedocument.drawingml.diagramLayout+xml"/>
  <Override PartName="/ppt/notesSlides/notesSlide6.xml" ContentType="application/vnd.openxmlformats-officedocument.presentationml.notesSlide+xml"/>
  <Override PartName="/ppt/slides/slide79.xml" ContentType="application/vnd.openxmlformats-officedocument.presentationml.slide+xml"/>
  <Override PartName="/ppt/slides/slide11.xml" ContentType="application/vnd.openxmlformats-officedocument.presentationml.slide+xml"/>
  <Override PartName="/ppt/notesSlides/notesSlide10.xml" ContentType="application/vnd.openxmlformats-officedocument.presentationml.notesSlide+xml"/>
  <Override PartName="/ppt/embeddings/oleObject5.bin" ContentType="application/vnd.openxmlformats-officedocument.oleObject"/>
  <Override PartName="/ppt/slides/slide21.xml" ContentType="application/vnd.openxmlformats-officedocument.presentationml.slide+xml"/>
  <Override PartName="/ppt/embeddings/oleObject17.bin" ContentType="application/vnd.openxmlformats-officedocument.oleObject"/>
  <Override PartName="/ppt/slides/slide30.xml" ContentType="application/vnd.openxmlformats-officedocument.presentationml.slide+xml"/>
  <Override PartName="/ppt/slides/slide2.xml" ContentType="application/vnd.openxmlformats-officedocument.presentationml.slide+xml"/>
  <Override PartName="/ppt/embeddings/oleObject27.bin" ContentType="application/vnd.openxmlformats-officedocument.oleObject"/>
  <Override PartName="/ppt/slideLayouts/slideLayout3.xml" ContentType="application/vnd.openxmlformats-officedocument.presentationml.slideLayout+xml"/>
  <Override PartName="/ppt/slides/slide40.xml" ContentType="application/vnd.openxmlformats-officedocument.presentationml.slide+xml"/>
  <Override PartName="/ppt/notesSlides/notesSlide15.xml" ContentType="application/vnd.openxmlformats-officedocument.presentationml.notesSlide+xml"/>
  <Override PartName="/ppt/slides/slide17.xml" ContentType="application/vnd.openxmlformats-officedocument.presentationml.slide+xml"/>
  <Override PartName="/ppt/notesSlides/notesSlide25.xml" ContentType="application/vnd.openxmlformats-officedocument.presentationml.notesSlide+xml"/>
  <Override PartName="/ppt/slides/slide27.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slides/slide8.xml" ContentType="application/vnd.openxmlformats-officedocument.presentationml.slide+xml"/>
  <Override PartName="/ppt/notesSlides/notesSlide44.xml" ContentType="application/vnd.openxmlformats-officedocument.presentationml.notesSlide+xml"/>
  <Override PartName="/ppt/slideLayouts/slideLayout9.xml" ContentType="application/vnd.openxmlformats-officedocument.presentationml.slideLayout+xml"/>
  <Override PartName="/ppt/slides/slide46.xml" ContentType="application/vnd.openxmlformats-officedocument.presentationml.slide+xml"/>
  <Override PartName="/ppt/diagrams/colors1.xml" ContentType="application/vnd.openxmlformats-officedocument.drawingml.diagramColors+xml"/>
  <Override PartName="/ppt/notesSlides/notesSlide54.xml" ContentType="application/vnd.openxmlformats-officedocument.presentationml.notesSlide+xml"/>
  <Override PartName="/ppt/slides/slide55.xml" ContentType="application/vnd.openxmlformats-officedocument.presentationml.slide+xml"/>
  <Override PartName="/ppt/slides/slide65.xml" ContentType="application/vnd.openxmlformats-officedocument.presentationml.slide+xml"/>
  <Override PartName="/ppt/notesSlides/notesSlide1.xml" ContentType="application/vnd.openxmlformats-officedocument.presentationml.notesSlide+xml"/>
  <Override PartName="/ppt/slides/slide74.xml" ContentType="application/vnd.openxmlformats-officedocument.presentationml.slide+xml"/>
  <Override PartName="/ppt/slides/slide84.xml" ContentType="application/vnd.openxmlformats-officedocument.presentationml.slide+xml"/>
  <Override PartName="/ppt/embeddings/oleObject22.bin" ContentType="application/vnd.openxmlformats-officedocument.oleObject"/>
  <Override PartName="/ppt/tags/tag6.xml" ContentType="application/vnd.openxmlformats-officedocument.presentationml.tags+xml"/>
  <Override PartName="/ppt/diagrams/layout2.xml" ContentType="application/vnd.openxmlformats-officedocument.drawingml.diagramLayout+xml"/>
  <Override PartName="/ppt/notesSlides/notesSlide7.xml" ContentType="application/vnd.openxmlformats-officedocument.presentationml.notesSlide+xml"/>
  <Override PartName="/ppt/slides/slide12.xml" ContentType="application/vnd.openxmlformats-officedocument.presentationml.slide+xml"/>
  <Override PartName="/ppt/notesSlides/notesSlide20.xml" ContentType="application/vnd.openxmlformats-officedocument.presentationml.notesSlide+xml"/>
  <Override PartName="/ppt/embeddings/oleObject6.bin" ContentType="application/vnd.openxmlformats-officedocument.oleObject"/>
  <Override PartName="/ppt/slides/slide22.xml" ContentType="application/vnd.openxmlformats-officedocument.presentationml.slide+xml"/>
  <Override PartName="/ppt/embeddings/oleObject18.bin" ContentType="application/vnd.openxmlformats-officedocument.oleObject"/>
  <Override PartName="/ppt/notesSlides/notesSlide30.xml" ContentType="application/vnd.openxmlformats-officedocument.presentationml.notesSlide+xml"/>
  <Override PartName="/ppt/slides/slide31.xml" ContentType="application/vnd.openxmlformats-officedocument.presentationml.slide+xml"/>
  <Override PartName="/ppt/slides/slide3.xml" ContentType="application/vnd.openxmlformats-officedocument.presentationml.slide+xml"/>
  <Override PartName="/ppt/embeddings/oleObject28.bin" ContentType="application/vnd.openxmlformats-officedocument.oleObject"/>
  <Override PartName="/ppt/slideLayouts/slideLayout4.xml" ContentType="application/vnd.openxmlformats-officedocument.presentationml.slideLayout+xml"/>
  <Override PartName="/ppt/slideMasters/slideMaster1.xml" ContentType="application/vnd.openxmlformats-officedocument.presentationml.slideMaster+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r:id="rId1"/>
  </p:sldMasterIdLst>
  <p:notesMasterIdLst>
    <p:notesMasterId r:id="rId89"/>
  </p:notesMasterIdLst>
  <p:sldIdLst>
    <p:sldId id="256" r:id="rId2"/>
    <p:sldId id="257" r:id="rId3"/>
    <p:sldId id="309" r:id="rId4"/>
    <p:sldId id="310" r:id="rId5"/>
    <p:sldId id="311" r:id="rId6"/>
    <p:sldId id="312" r:id="rId7"/>
    <p:sldId id="313" r:id="rId8"/>
    <p:sldId id="315" r:id="rId9"/>
    <p:sldId id="316" r:id="rId10"/>
    <p:sldId id="317" r:id="rId11"/>
    <p:sldId id="263" r:id="rId12"/>
    <p:sldId id="305" r:id="rId13"/>
    <p:sldId id="306" r:id="rId14"/>
    <p:sldId id="307" r:id="rId15"/>
    <p:sldId id="314" r:id="rId16"/>
    <p:sldId id="308" r:id="rId17"/>
    <p:sldId id="294" r:id="rId18"/>
    <p:sldId id="303" r:id="rId19"/>
    <p:sldId id="296" r:id="rId20"/>
    <p:sldId id="297" r:id="rId21"/>
    <p:sldId id="298" r:id="rId22"/>
    <p:sldId id="267" r:id="rId23"/>
    <p:sldId id="300" r:id="rId24"/>
    <p:sldId id="301" r:id="rId25"/>
    <p:sldId id="302" r:id="rId26"/>
    <p:sldId id="304" r:id="rId27"/>
    <p:sldId id="299" r:id="rId28"/>
    <p:sldId id="330" r:id="rId29"/>
    <p:sldId id="405" r:id="rId30"/>
    <p:sldId id="391" r:id="rId31"/>
    <p:sldId id="331" r:id="rId32"/>
    <p:sldId id="332" r:id="rId33"/>
    <p:sldId id="333" r:id="rId34"/>
    <p:sldId id="334" r:id="rId35"/>
    <p:sldId id="335" r:id="rId36"/>
    <p:sldId id="336" r:id="rId37"/>
    <p:sldId id="337" r:id="rId38"/>
    <p:sldId id="338" r:id="rId39"/>
    <p:sldId id="340" r:id="rId40"/>
    <p:sldId id="339" r:id="rId41"/>
    <p:sldId id="341" r:id="rId42"/>
    <p:sldId id="346" r:id="rId43"/>
    <p:sldId id="347" r:id="rId44"/>
    <p:sldId id="406" r:id="rId45"/>
    <p:sldId id="342" r:id="rId46"/>
    <p:sldId id="392" r:id="rId47"/>
    <p:sldId id="360" r:id="rId48"/>
    <p:sldId id="361" r:id="rId49"/>
    <p:sldId id="362" r:id="rId50"/>
    <p:sldId id="363" r:id="rId51"/>
    <p:sldId id="364" r:id="rId52"/>
    <p:sldId id="365" r:id="rId53"/>
    <p:sldId id="366" r:id="rId54"/>
    <p:sldId id="393" r:id="rId55"/>
    <p:sldId id="374" r:id="rId56"/>
    <p:sldId id="375" r:id="rId57"/>
    <p:sldId id="376" r:id="rId58"/>
    <p:sldId id="377" r:id="rId59"/>
    <p:sldId id="378" r:id="rId60"/>
    <p:sldId id="379" r:id="rId61"/>
    <p:sldId id="380" r:id="rId62"/>
    <p:sldId id="381" r:id="rId63"/>
    <p:sldId id="382" r:id="rId64"/>
    <p:sldId id="394" r:id="rId65"/>
    <p:sldId id="395" r:id="rId66"/>
    <p:sldId id="410" r:id="rId67"/>
    <p:sldId id="411" r:id="rId68"/>
    <p:sldId id="412" r:id="rId69"/>
    <p:sldId id="413" r:id="rId70"/>
    <p:sldId id="397" r:id="rId71"/>
    <p:sldId id="399" r:id="rId72"/>
    <p:sldId id="398" r:id="rId73"/>
    <p:sldId id="404" r:id="rId74"/>
    <p:sldId id="402" r:id="rId75"/>
    <p:sldId id="403" r:id="rId76"/>
    <p:sldId id="386" r:id="rId77"/>
    <p:sldId id="387" r:id="rId78"/>
    <p:sldId id="388" r:id="rId79"/>
    <p:sldId id="389" r:id="rId80"/>
    <p:sldId id="390" r:id="rId81"/>
    <p:sldId id="407" r:id="rId82"/>
    <p:sldId id="408" r:id="rId83"/>
    <p:sldId id="409" r:id="rId84"/>
    <p:sldId id="323" r:id="rId85"/>
    <p:sldId id="327" r:id="rId86"/>
    <p:sldId id="328" r:id="rId87"/>
    <p:sldId id="329" r:id="rId88"/>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CC66"/>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591" autoAdjust="0"/>
    <p:restoredTop sz="99089" autoAdjust="0"/>
  </p:normalViewPr>
  <p:slideViewPr>
    <p:cSldViewPr>
      <p:cViewPr>
        <p:scale>
          <a:sx n="75" d="100"/>
          <a:sy n="75" d="100"/>
        </p:scale>
        <p:origin x="-440" y="-8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printerSettings" Target="printerSettings/printerSettings1.bin"/><Relationship Id="rId91" Type="http://schemas.openxmlformats.org/officeDocument/2006/relationships/presProps" Target="presProps.xml"/><Relationship Id="rId92" Type="http://schemas.openxmlformats.org/officeDocument/2006/relationships/viewProps" Target="viewProps.xml"/><Relationship Id="rId93" Type="http://schemas.openxmlformats.org/officeDocument/2006/relationships/theme" Target="theme/theme1.xml"/><Relationship Id="rId94"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2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5823DE-9DD0-954F-AC12-F0E69F31C6D5}" type="doc">
      <dgm:prSet loTypeId="urn:microsoft.com/office/officeart/2005/8/layout/hList6" loCatId="list" qsTypeId="urn:microsoft.com/office/officeart/2005/8/quickstyle/simple4" qsCatId="simple" csTypeId="urn:microsoft.com/office/officeart/2005/8/colors/accent1_2" csCatId="accent1" phldr="1"/>
      <dgm:spPr/>
      <dgm:t>
        <a:bodyPr/>
        <a:lstStyle/>
        <a:p>
          <a:endParaRPr lang="it-IT"/>
        </a:p>
      </dgm:t>
    </dgm:pt>
    <dgm:pt modelId="{597D9830-F160-D141-8F81-E217404D2403}">
      <dgm:prSet phldrT="[Testo]" custT="1"/>
      <dgm:spPr/>
      <dgm:t>
        <a:bodyPr vert="vert270" anchor="ctr" anchorCtr="1"/>
        <a:lstStyle/>
        <a:p>
          <a:r>
            <a:rPr lang="it-IT" sz="1400" b="1" dirty="0" smtClean="0"/>
            <a:t>Capacità</a:t>
          </a:r>
          <a:r>
            <a:rPr lang="it-IT" sz="1200" b="1" dirty="0" smtClean="0"/>
            <a:t> </a:t>
          </a:r>
          <a:endParaRPr lang="it-IT" sz="1200" b="1" dirty="0"/>
        </a:p>
      </dgm:t>
    </dgm:pt>
    <dgm:pt modelId="{BE590F6C-BCBF-1A44-B193-F8AB69BAF229}" type="parTrans" cxnId="{662DFAD9-63F5-8946-B820-601CA7939998}">
      <dgm:prSet/>
      <dgm:spPr/>
      <dgm:t>
        <a:bodyPr/>
        <a:lstStyle/>
        <a:p>
          <a:endParaRPr lang="it-IT"/>
        </a:p>
      </dgm:t>
    </dgm:pt>
    <dgm:pt modelId="{1A5C02FA-C10E-E745-8D21-F383E617C0E1}" type="sibTrans" cxnId="{662DFAD9-63F5-8946-B820-601CA7939998}">
      <dgm:prSet/>
      <dgm:spPr/>
      <dgm:t>
        <a:bodyPr/>
        <a:lstStyle/>
        <a:p>
          <a:endParaRPr lang="it-IT"/>
        </a:p>
      </dgm:t>
    </dgm:pt>
    <dgm:pt modelId="{E1087BC8-B55A-9740-89B5-230DB0065ED2}">
      <dgm:prSet phldrT="[Testo]" custT="1"/>
      <dgm:spPr/>
      <dgm:t>
        <a:bodyPr vert="vert270" anchor="ctr" anchorCtr="1"/>
        <a:lstStyle/>
        <a:p>
          <a:r>
            <a:rPr lang="it-IT" sz="1200" b="1" dirty="0" smtClean="0"/>
            <a:t>Attributi potenziali</a:t>
          </a:r>
          <a:endParaRPr lang="it-IT" sz="1200" b="1" dirty="0"/>
        </a:p>
      </dgm:t>
    </dgm:pt>
    <dgm:pt modelId="{7D567578-4B08-F04C-830F-63B1566BCC77}" type="parTrans" cxnId="{63F0B564-47E7-E348-AED7-48EE4253D641}">
      <dgm:prSet/>
      <dgm:spPr/>
      <dgm:t>
        <a:bodyPr/>
        <a:lstStyle/>
        <a:p>
          <a:endParaRPr lang="it-IT"/>
        </a:p>
      </dgm:t>
    </dgm:pt>
    <dgm:pt modelId="{A5694D7E-3349-074C-90CA-AB93DE298177}" type="sibTrans" cxnId="{63F0B564-47E7-E348-AED7-48EE4253D641}">
      <dgm:prSet/>
      <dgm:spPr/>
      <dgm:t>
        <a:bodyPr/>
        <a:lstStyle/>
        <a:p>
          <a:endParaRPr lang="it-IT"/>
        </a:p>
      </dgm:t>
    </dgm:pt>
    <dgm:pt modelId="{A3390CCD-681E-9544-89F5-AE244C41E006}">
      <dgm:prSet phldrT="[Testo]" custT="1"/>
      <dgm:spPr/>
      <dgm:t>
        <a:bodyPr vert="vert270" anchor="ctr" anchorCtr="1"/>
        <a:lstStyle/>
        <a:p>
          <a:r>
            <a:rPr lang="it-IT" sz="1200" b="1" dirty="0" smtClean="0"/>
            <a:t>Caratteristiche generali</a:t>
          </a:r>
          <a:endParaRPr lang="it-IT" sz="1200" b="1" dirty="0"/>
        </a:p>
      </dgm:t>
    </dgm:pt>
    <dgm:pt modelId="{6FE4588B-041A-3048-A96D-D798AB70DAFA}" type="parTrans" cxnId="{E11232BF-5A5C-1943-AE06-A02BF2B33F29}">
      <dgm:prSet/>
      <dgm:spPr/>
      <dgm:t>
        <a:bodyPr/>
        <a:lstStyle/>
        <a:p>
          <a:endParaRPr lang="it-IT"/>
        </a:p>
      </dgm:t>
    </dgm:pt>
    <dgm:pt modelId="{EB573CE4-C3F1-CE46-811C-13EF846E4C9D}" type="sibTrans" cxnId="{E11232BF-5A5C-1943-AE06-A02BF2B33F29}">
      <dgm:prSet/>
      <dgm:spPr/>
      <dgm:t>
        <a:bodyPr/>
        <a:lstStyle/>
        <a:p>
          <a:endParaRPr lang="it-IT"/>
        </a:p>
      </dgm:t>
    </dgm:pt>
    <dgm:pt modelId="{5AC10680-F862-4D4B-A2BF-C71A7AC992DF}">
      <dgm:prSet phldrT="[Testo]" custT="1"/>
      <dgm:spPr/>
      <dgm:t>
        <a:bodyPr vert="vert270" anchor="ctr" anchorCtr="1"/>
        <a:lstStyle/>
        <a:p>
          <a:r>
            <a:rPr lang="it-IT" sz="1200" b="1" dirty="0" smtClean="0"/>
            <a:t>I</a:t>
          </a:r>
          <a:r>
            <a:rPr lang="it-IT" sz="1400" b="1" dirty="0" smtClean="0"/>
            <a:t>ndividuo</a:t>
          </a:r>
          <a:r>
            <a:rPr lang="it-IT" sz="1200" b="1" dirty="0" smtClean="0"/>
            <a:t> </a:t>
          </a:r>
          <a:endParaRPr lang="it-IT" sz="1200" b="1" dirty="0"/>
        </a:p>
      </dgm:t>
    </dgm:pt>
    <dgm:pt modelId="{374D5270-3470-F046-8354-973C5C563F59}" type="parTrans" cxnId="{E38680DA-789F-2E4C-87AC-8A8E54B1DF28}">
      <dgm:prSet/>
      <dgm:spPr/>
      <dgm:t>
        <a:bodyPr/>
        <a:lstStyle/>
        <a:p>
          <a:endParaRPr lang="it-IT"/>
        </a:p>
      </dgm:t>
    </dgm:pt>
    <dgm:pt modelId="{9DB005D2-4196-534C-9F70-34E9AFD43846}" type="sibTrans" cxnId="{E38680DA-789F-2E4C-87AC-8A8E54B1DF28}">
      <dgm:prSet/>
      <dgm:spPr/>
      <dgm:t>
        <a:bodyPr/>
        <a:lstStyle/>
        <a:p>
          <a:endParaRPr lang="it-IT"/>
        </a:p>
      </dgm:t>
    </dgm:pt>
    <dgm:pt modelId="{77287870-66F3-E24A-A747-C6301F59B2D1}">
      <dgm:prSet phldrT="[Testo]" custT="1"/>
      <dgm:spPr/>
      <dgm:t>
        <a:bodyPr vert="vert270" anchor="ctr" anchorCtr="1"/>
        <a:lstStyle/>
        <a:p>
          <a:r>
            <a:rPr lang="it-IT" sz="1200" b="1" dirty="0" smtClean="0"/>
            <a:t>Aspetti soggettivi</a:t>
          </a:r>
          <a:endParaRPr lang="it-IT" sz="1200" b="1" dirty="0"/>
        </a:p>
      </dgm:t>
    </dgm:pt>
    <dgm:pt modelId="{998AB743-A5A0-804C-9F7B-6F7F4E09E1E0}" type="parTrans" cxnId="{BF58724F-EE4F-5842-B69E-B681298FC4E2}">
      <dgm:prSet/>
      <dgm:spPr/>
      <dgm:t>
        <a:bodyPr/>
        <a:lstStyle/>
        <a:p>
          <a:endParaRPr lang="it-IT"/>
        </a:p>
      </dgm:t>
    </dgm:pt>
    <dgm:pt modelId="{1CA04B47-83CF-C94E-899B-57BB70E67ED6}" type="sibTrans" cxnId="{BF58724F-EE4F-5842-B69E-B681298FC4E2}">
      <dgm:prSet/>
      <dgm:spPr/>
      <dgm:t>
        <a:bodyPr/>
        <a:lstStyle/>
        <a:p>
          <a:endParaRPr lang="it-IT"/>
        </a:p>
      </dgm:t>
    </dgm:pt>
    <dgm:pt modelId="{2A29D400-C10E-9842-BEB8-0D240EB89C41}">
      <dgm:prSet phldrT="[Testo]" custT="1"/>
      <dgm:spPr/>
      <dgm:t>
        <a:bodyPr vert="vert270" anchor="ctr" anchorCtr="1"/>
        <a:lstStyle/>
        <a:p>
          <a:r>
            <a:rPr lang="it-IT" sz="1200" dirty="0" smtClean="0"/>
            <a:t>Poteri intern</a:t>
          </a:r>
          <a:r>
            <a:rPr lang="it-IT" sz="700" dirty="0" smtClean="0"/>
            <a:t>i</a:t>
          </a:r>
          <a:endParaRPr lang="it-IT" sz="700" dirty="0"/>
        </a:p>
      </dgm:t>
    </dgm:pt>
    <dgm:pt modelId="{21BFD603-68D3-404C-AA6B-20042D8A96F1}" type="parTrans" cxnId="{824561C5-19C2-ED47-B1B0-7D507F3BF9B0}">
      <dgm:prSet/>
      <dgm:spPr/>
      <dgm:t>
        <a:bodyPr/>
        <a:lstStyle/>
        <a:p>
          <a:endParaRPr lang="it-IT"/>
        </a:p>
      </dgm:t>
    </dgm:pt>
    <dgm:pt modelId="{CF20D491-2AD1-5244-BB44-40FE62982FEC}" type="sibTrans" cxnId="{824561C5-19C2-ED47-B1B0-7D507F3BF9B0}">
      <dgm:prSet/>
      <dgm:spPr/>
      <dgm:t>
        <a:bodyPr/>
        <a:lstStyle/>
        <a:p>
          <a:endParaRPr lang="it-IT"/>
        </a:p>
      </dgm:t>
    </dgm:pt>
    <dgm:pt modelId="{78901F1E-6E11-BB4D-B4BF-BA5844BDE9AB}">
      <dgm:prSet phldrT="[Testo]" custT="1"/>
      <dgm:spPr/>
      <dgm:t>
        <a:bodyPr vert="vert270" anchor="ctr" anchorCtr="1"/>
        <a:lstStyle/>
        <a:p>
          <a:r>
            <a:rPr lang="it-IT" sz="1400" b="1" dirty="0" smtClean="0"/>
            <a:t>Condizione di salute</a:t>
          </a:r>
          <a:endParaRPr lang="it-IT" sz="1400" b="1" dirty="0"/>
        </a:p>
      </dgm:t>
    </dgm:pt>
    <dgm:pt modelId="{47CFFC4C-BDB0-D44B-A3BE-F4DF14129815}" type="parTrans" cxnId="{72881800-3750-0D4A-A7E4-760EB197DE38}">
      <dgm:prSet/>
      <dgm:spPr/>
      <dgm:t>
        <a:bodyPr/>
        <a:lstStyle/>
        <a:p>
          <a:endParaRPr lang="it-IT"/>
        </a:p>
      </dgm:t>
    </dgm:pt>
    <dgm:pt modelId="{7C05F906-E1CF-FF46-AEAA-001D25539F02}" type="sibTrans" cxnId="{72881800-3750-0D4A-A7E4-760EB197DE38}">
      <dgm:prSet/>
      <dgm:spPr/>
      <dgm:t>
        <a:bodyPr/>
        <a:lstStyle/>
        <a:p>
          <a:endParaRPr lang="it-IT"/>
        </a:p>
      </dgm:t>
    </dgm:pt>
    <dgm:pt modelId="{B6CF49EB-6F89-E442-ABEA-832A06700843}">
      <dgm:prSet phldrT="[Testo]" custT="1"/>
      <dgm:spPr/>
      <dgm:t>
        <a:bodyPr vert="vert270" anchor="ctr" anchorCtr="1"/>
        <a:lstStyle/>
        <a:p>
          <a:r>
            <a:rPr lang="it-IT" sz="1200" b="1" dirty="0" smtClean="0"/>
            <a:t>Malattia </a:t>
          </a:r>
          <a:endParaRPr lang="it-IT" sz="1200" b="1" dirty="0"/>
        </a:p>
      </dgm:t>
    </dgm:pt>
    <dgm:pt modelId="{325B11B5-DB50-2E4F-9907-766DEA9543C2}" type="parTrans" cxnId="{77F82A15-E843-1C46-AC82-3EA824AC157D}">
      <dgm:prSet/>
      <dgm:spPr/>
      <dgm:t>
        <a:bodyPr/>
        <a:lstStyle/>
        <a:p>
          <a:endParaRPr lang="it-IT"/>
        </a:p>
      </dgm:t>
    </dgm:pt>
    <dgm:pt modelId="{716EFCD1-059F-BB44-BF1A-21B7AF1ED8D8}" type="sibTrans" cxnId="{77F82A15-E843-1C46-AC82-3EA824AC157D}">
      <dgm:prSet/>
      <dgm:spPr/>
      <dgm:t>
        <a:bodyPr/>
        <a:lstStyle/>
        <a:p>
          <a:endParaRPr lang="it-IT"/>
        </a:p>
      </dgm:t>
    </dgm:pt>
    <dgm:pt modelId="{6B5381D3-63EA-E645-B1C4-4C516C4090B4}">
      <dgm:prSet phldrT="[Testo]" custT="1"/>
      <dgm:spPr/>
      <dgm:t>
        <a:bodyPr vert="vert270" anchor="ctr" anchorCtr="1"/>
        <a:lstStyle/>
        <a:p>
          <a:r>
            <a:rPr lang="it-IT" sz="1200" b="1" dirty="0" smtClean="0"/>
            <a:t>Menomazione</a:t>
          </a:r>
          <a:r>
            <a:rPr lang="it-IT" sz="700" dirty="0" smtClean="0"/>
            <a:t> </a:t>
          </a:r>
          <a:endParaRPr lang="it-IT" sz="700" dirty="0"/>
        </a:p>
      </dgm:t>
    </dgm:pt>
    <dgm:pt modelId="{1DA4DAD1-9405-EC4D-B9F5-BBFE2C117539}" type="parTrans" cxnId="{2E3018DF-3300-AC42-88AB-0650BC894117}">
      <dgm:prSet/>
      <dgm:spPr/>
      <dgm:t>
        <a:bodyPr/>
        <a:lstStyle/>
        <a:p>
          <a:endParaRPr lang="it-IT"/>
        </a:p>
      </dgm:t>
    </dgm:pt>
    <dgm:pt modelId="{F3FCCABF-EE49-814C-9909-33382129C4E9}" type="sibTrans" cxnId="{2E3018DF-3300-AC42-88AB-0650BC894117}">
      <dgm:prSet/>
      <dgm:spPr/>
      <dgm:t>
        <a:bodyPr/>
        <a:lstStyle/>
        <a:p>
          <a:endParaRPr lang="it-IT"/>
        </a:p>
      </dgm:t>
    </dgm:pt>
    <dgm:pt modelId="{A2C2A6B8-323B-F44C-A280-CFBEA35F4155}" type="pres">
      <dgm:prSet presAssocID="{AD5823DE-9DD0-954F-AC12-F0E69F31C6D5}" presName="Name0" presStyleCnt="0">
        <dgm:presLayoutVars>
          <dgm:dir/>
          <dgm:resizeHandles val="exact"/>
        </dgm:presLayoutVars>
      </dgm:prSet>
      <dgm:spPr/>
      <dgm:t>
        <a:bodyPr/>
        <a:lstStyle/>
        <a:p>
          <a:endParaRPr lang="it-IT"/>
        </a:p>
      </dgm:t>
    </dgm:pt>
    <dgm:pt modelId="{CEC6EBA2-526E-3943-97F4-3D05A57F87C8}" type="pres">
      <dgm:prSet presAssocID="{597D9830-F160-D141-8F81-E217404D2403}" presName="node" presStyleLbl="node1" presStyleIdx="0" presStyleCnt="3">
        <dgm:presLayoutVars>
          <dgm:bulletEnabled val="1"/>
        </dgm:presLayoutVars>
      </dgm:prSet>
      <dgm:spPr/>
      <dgm:t>
        <a:bodyPr/>
        <a:lstStyle/>
        <a:p>
          <a:endParaRPr lang="it-IT"/>
        </a:p>
      </dgm:t>
    </dgm:pt>
    <dgm:pt modelId="{2BF7F724-29D4-EC46-A51C-2EA25A653928}" type="pres">
      <dgm:prSet presAssocID="{1A5C02FA-C10E-E745-8D21-F383E617C0E1}" presName="sibTrans" presStyleCnt="0"/>
      <dgm:spPr/>
    </dgm:pt>
    <dgm:pt modelId="{38A37BFB-3DB9-D94E-8A35-6FD8E15842E2}" type="pres">
      <dgm:prSet presAssocID="{5AC10680-F862-4D4B-A2BF-C71A7AC992DF}" presName="node" presStyleLbl="node1" presStyleIdx="1" presStyleCnt="3">
        <dgm:presLayoutVars>
          <dgm:bulletEnabled val="1"/>
        </dgm:presLayoutVars>
      </dgm:prSet>
      <dgm:spPr/>
      <dgm:t>
        <a:bodyPr/>
        <a:lstStyle/>
        <a:p>
          <a:endParaRPr lang="it-IT"/>
        </a:p>
      </dgm:t>
    </dgm:pt>
    <dgm:pt modelId="{D0351F32-9EC7-C64A-9DB2-9C751B7F44F5}" type="pres">
      <dgm:prSet presAssocID="{9DB005D2-4196-534C-9F70-34E9AFD43846}" presName="sibTrans" presStyleCnt="0"/>
      <dgm:spPr/>
    </dgm:pt>
    <dgm:pt modelId="{49839173-DFB3-3B40-8249-0B9854C04866}" type="pres">
      <dgm:prSet presAssocID="{78901F1E-6E11-BB4D-B4BF-BA5844BDE9AB}" presName="node" presStyleLbl="node1" presStyleIdx="2" presStyleCnt="3">
        <dgm:presLayoutVars>
          <dgm:bulletEnabled val="1"/>
        </dgm:presLayoutVars>
      </dgm:prSet>
      <dgm:spPr/>
      <dgm:t>
        <a:bodyPr/>
        <a:lstStyle/>
        <a:p>
          <a:endParaRPr lang="it-IT"/>
        </a:p>
      </dgm:t>
    </dgm:pt>
  </dgm:ptLst>
  <dgm:cxnLst>
    <dgm:cxn modelId="{E11232BF-5A5C-1943-AE06-A02BF2B33F29}" srcId="{597D9830-F160-D141-8F81-E217404D2403}" destId="{A3390CCD-681E-9544-89F5-AE244C41E006}" srcOrd="1" destOrd="0" parTransId="{6FE4588B-041A-3048-A96D-D798AB70DAFA}" sibTransId="{EB573CE4-C3F1-CE46-811C-13EF846E4C9D}"/>
    <dgm:cxn modelId="{E38680DA-789F-2E4C-87AC-8A8E54B1DF28}" srcId="{AD5823DE-9DD0-954F-AC12-F0E69F31C6D5}" destId="{5AC10680-F862-4D4B-A2BF-C71A7AC992DF}" srcOrd="1" destOrd="0" parTransId="{374D5270-3470-F046-8354-973C5C563F59}" sibTransId="{9DB005D2-4196-534C-9F70-34E9AFD43846}"/>
    <dgm:cxn modelId="{63F0B564-47E7-E348-AED7-48EE4253D641}" srcId="{597D9830-F160-D141-8F81-E217404D2403}" destId="{E1087BC8-B55A-9740-89B5-230DB0065ED2}" srcOrd="0" destOrd="0" parTransId="{7D567578-4B08-F04C-830F-63B1566BCC77}" sibTransId="{A5694D7E-3349-074C-90CA-AB93DE298177}"/>
    <dgm:cxn modelId="{77F82A15-E843-1C46-AC82-3EA824AC157D}" srcId="{78901F1E-6E11-BB4D-B4BF-BA5844BDE9AB}" destId="{B6CF49EB-6F89-E442-ABEA-832A06700843}" srcOrd="0" destOrd="0" parTransId="{325B11B5-DB50-2E4F-9907-766DEA9543C2}" sibTransId="{716EFCD1-059F-BB44-BF1A-21B7AF1ED8D8}"/>
    <dgm:cxn modelId="{72881800-3750-0D4A-A7E4-760EB197DE38}" srcId="{AD5823DE-9DD0-954F-AC12-F0E69F31C6D5}" destId="{78901F1E-6E11-BB4D-B4BF-BA5844BDE9AB}" srcOrd="2" destOrd="0" parTransId="{47CFFC4C-BDB0-D44B-A3BE-F4DF14129815}" sibTransId="{7C05F906-E1CF-FF46-AEAA-001D25539F02}"/>
    <dgm:cxn modelId="{1E0378BE-84BA-9B46-BEDF-7D0A3C31E63A}" type="presOf" srcId="{2A29D400-C10E-9842-BEB8-0D240EB89C41}" destId="{38A37BFB-3DB9-D94E-8A35-6FD8E15842E2}" srcOrd="0" destOrd="2" presId="urn:microsoft.com/office/officeart/2005/8/layout/hList6"/>
    <dgm:cxn modelId="{1E65A4BD-05DF-F444-8846-A3DE511D0D81}" type="presOf" srcId="{AD5823DE-9DD0-954F-AC12-F0E69F31C6D5}" destId="{A2C2A6B8-323B-F44C-A280-CFBEA35F4155}" srcOrd="0" destOrd="0" presId="urn:microsoft.com/office/officeart/2005/8/layout/hList6"/>
    <dgm:cxn modelId="{662DFAD9-63F5-8946-B820-601CA7939998}" srcId="{AD5823DE-9DD0-954F-AC12-F0E69F31C6D5}" destId="{597D9830-F160-D141-8F81-E217404D2403}" srcOrd="0" destOrd="0" parTransId="{BE590F6C-BCBF-1A44-B193-F8AB69BAF229}" sibTransId="{1A5C02FA-C10E-E745-8D21-F383E617C0E1}"/>
    <dgm:cxn modelId="{841BFF27-CC0A-F240-B4DE-D44436741706}" type="presOf" srcId="{E1087BC8-B55A-9740-89B5-230DB0065ED2}" destId="{CEC6EBA2-526E-3943-97F4-3D05A57F87C8}" srcOrd="0" destOrd="1" presId="urn:microsoft.com/office/officeart/2005/8/layout/hList6"/>
    <dgm:cxn modelId="{2E3018DF-3300-AC42-88AB-0650BC894117}" srcId="{78901F1E-6E11-BB4D-B4BF-BA5844BDE9AB}" destId="{6B5381D3-63EA-E645-B1C4-4C516C4090B4}" srcOrd="1" destOrd="0" parTransId="{1DA4DAD1-9405-EC4D-B9F5-BBFE2C117539}" sibTransId="{F3FCCABF-EE49-814C-9909-33382129C4E9}"/>
    <dgm:cxn modelId="{B20774E1-D746-AD41-BA8C-A6ADF31F5F97}" type="presOf" srcId="{77287870-66F3-E24A-A747-C6301F59B2D1}" destId="{38A37BFB-3DB9-D94E-8A35-6FD8E15842E2}" srcOrd="0" destOrd="1" presId="urn:microsoft.com/office/officeart/2005/8/layout/hList6"/>
    <dgm:cxn modelId="{8DCF4320-7F45-1C4D-8D12-E665B4A29020}" type="presOf" srcId="{A3390CCD-681E-9544-89F5-AE244C41E006}" destId="{CEC6EBA2-526E-3943-97F4-3D05A57F87C8}" srcOrd="0" destOrd="2" presId="urn:microsoft.com/office/officeart/2005/8/layout/hList6"/>
    <dgm:cxn modelId="{ED78E273-C416-5F48-8E23-15061FF9B226}" type="presOf" srcId="{78901F1E-6E11-BB4D-B4BF-BA5844BDE9AB}" destId="{49839173-DFB3-3B40-8249-0B9854C04866}" srcOrd="0" destOrd="0" presId="urn:microsoft.com/office/officeart/2005/8/layout/hList6"/>
    <dgm:cxn modelId="{6BE9D8E0-9FB6-E342-8FF8-7D74D65240A9}" type="presOf" srcId="{5AC10680-F862-4D4B-A2BF-C71A7AC992DF}" destId="{38A37BFB-3DB9-D94E-8A35-6FD8E15842E2}" srcOrd="0" destOrd="0" presId="urn:microsoft.com/office/officeart/2005/8/layout/hList6"/>
    <dgm:cxn modelId="{CC9987B4-B5DA-AC4F-BC6C-BE2487A0A92D}" type="presOf" srcId="{B6CF49EB-6F89-E442-ABEA-832A06700843}" destId="{49839173-DFB3-3B40-8249-0B9854C04866}" srcOrd="0" destOrd="1" presId="urn:microsoft.com/office/officeart/2005/8/layout/hList6"/>
    <dgm:cxn modelId="{824561C5-19C2-ED47-B1B0-7D507F3BF9B0}" srcId="{5AC10680-F862-4D4B-A2BF-C71A7AC992DF}" destId="{2A29D400-C10E-9842-BEB8-0D240EB89C41}" srcOrd="1" destOrd="0" parTransId="{21BFD603-68D3-404C-AA6B-20042D8A96F1}" sibTransId="{CF20D491-2AD1-5244-BB44-40FE62982FEC}"/>
    <dgm:cxn modelId="{1FF82763-F065-0942-A1FF-B1BBCE744B4E}" type="presOf" srcId="{597D9830-F160-D141-8F81-E217404D2403}" destId="{CEC6EBA2-526E-3943-97F4-3D05A57F87C8}" srcOrd="0" destOrd="0" presId="urn:microsoft.com/office/officeart/2005/8/layout/hList6"/>
    <dgm:cxn modelId="{BAF58A6C-0F45-FB49-91BF-E97C99A7957C}" type="presOf" srcId="{6B5381D3-63EA-E645-B1C4-4C516C4090B4}" destId="{49839173-DFB3-3B40-8249-0B9854C04866}" srcOrd="0" destOrd="2" presId="urn:microsoft.com/office/officeart/2005/8/layout/hList6"/>
    <dgm:cxn modelId="{BF58724F-EE4F-5842-B69E-B681298FC4E2}" srcId="{5AC10680-F862-4D4B-A2BF-C71A7AC992DF}" destId="{77287870-66F3-E24A-A747-C6301F59B2D1}" srcOrd="0" destOrd="0" parTransId="{998AB743-A5A0-804C-9F7B-6F7F4E09E1E0}" sibTransId="{1CA04B47-83CF-C94E-899B-57BB70E67ED6}"/>
    <dgm:cxn modelId="{0C1907B1-C5A5-4348-B260-AA71364817C6}" type="presParOf" srcId="{A2C2A6B8-323B-F44C-A280-CFBEA35F4155}" destId="{CEC6EBA2-526E-3943-97F4-3D05A57F87C8}" srcOrd="0" destOrd="0" presId="urn:microsoft.com/office/officeart/2005/8/layout/hList6"/>
    <dgm:cxn modelId="{E7F41084-27E3-0A40-B275-6A6F74EB5501}" type="presParOf" srcId="{A2C2A6B8-323B-F44C-A280-CFBEA35F4155}" destId="{2BF7F724-29D4-EC46-A51C-2EA25A653928}" srcOrd="1" destOrd="0" presId="urn:microsoft.com/office/officeart/2005/8/layout/hList6"/>
    <dgm:cxn modelId="{E8142358-7B4F-E943-9303-D36656524884}" type="presParOf" srcId="{A2C2A6B8-323B-F44C-A280-CFBEA35F4155}" destId="{38A37BFB-3DB9-D94E-8A35-6FD8E15842E2}" srcOrd="2" destOrd="0" presId="urn:microsoft.com/office/officeart/2005/8/layout/hList6"/>
    <dgm:cxn modelId="{F52C5590-9305-B64B-878B-FF4E16141056}" type="presParOf" srcId="{A2C2A6B8-323B-F44C-A280-CFBEA35F4155}" destId="{D0351F32-9EC7-C64A-9DB2-9C751B7F44F5}" srcOrd="3" destOrd="0" presId="urn:microsoft.com/office/officeart/2005/8/layout/hList6"/>
    <dgm:cxn modelId="{361715AE-BA5F-4C45-978F-B5EDC087F043}" type="presParOf" srcId="{A2C2A6B8-323B-F44C-A280-CFBEA35F4155}" destId="{49839173-DFB3-3B40-8249-0B9854C04866}" srcOrd="4" destOrd="0" presId="urn:microsoft.com/office/officeart/2005/8/layout/hList6"/>
  </dgm:cxnLst>
  <dgm:bg/>
  <dgm:whole/>
</dgm:dataModel>
</file>

<file path=ppt/diagrams/data2.xml><?xml version="1.0" encoding="utf-8"?>
<dgm:dataModel xmlns:dgm="http://schemas.openxmlformats.org/drawingml/2006/diagram" xmlns:a="http://schemas.openxmlformats.org/drawingml/2006/main">
  <dgm:ptLst>
    <dgm:pt modelId="{AD5823DE-9DD0-954F-AC12-F0E69F31C6D5}" type="doc">
      <dgm:prSet loTypeId="urn:microsoft.com/office/officeart/2005/8/layout/hList6" loCatId="list" qsTypeId="urn:microsoft.com/office/officeart/2005/8/quickstyle/simple4" qsCatId="simple" csTypeId="urn:microsoft.com/office/officeart/2005/8/colors/accent1_2" csCatId="accent1" phldr="1"/>
      <dgm:spPr>
        <a:scene3d>
          <a:camera prst="orthographicFront">
            <a:rot lat="0" lon="0" rev="10800000"/>
          </a:camera>
          <a:lightRig rig="threePt" dir="t"/>
        </a:scene3d>
      </dgm:spPr>
      <dgm:t>
        <a:bodyPr/>
        <a:lstStyle/>
        <a:p>
          <a:endParaRPr lang="it-IT"/>
        </a:p>
      </dgm:t>
    </dgm:pt>
    <dgm:pt modelId="{597D9830-F160-D141-8F81-E217404D2403}">
      <dgm:prSet phldrT="[Testo]" custT="1"/>
      <dgm:spPr/>
      <dgm:t>
        <a:bodyPr vert="vert270" anchor="ctr" anchorCtr="1"/>
        <a:lstStyle/>
        <a:p>
          <a:r>
            <a:rPr lang="it-IT" sz="1200" b="1" dirty="0" smtClean="0"/>
            <a:t>Opportunità </a:t>
          </a:r>
          <a:endParaRPr lang="it-IT" sz="1200" b="1" dirty="0"/>
        </a:p>
      </dgm:t>
    </dgm:pt>
    <dgm:pt modelId="{BE590F6C-BCBF-1A44-B193-F8AB69BAF229}" type="parTrans" cxnId="{662DFAD9-63F5-8946-B820-601CA7939998}">
      <dgm:prSet/>
      <dgm:spPr/>
      <dgm:t>
        <a:bodyPr/>
        <a:lstStyle/>
        <a:p>
          <a:endParaRPr lang="it-IT"/>
        </a:p>
      </dgm:t>
    </dgm:pt>
    <dgm:pt modelId="{1A5C02FA-C10E-E745-8D21-F383E617C0E1}" type="sibTrans" cxnId="{662DFAD9-63F5-8946-B820-601CA7939998}">
      <dgm:prSet/>
      <dgm:spPr/>
      <dgm:t>
        <a:bodyPr/>
        <a:lstStyle/>
        <a:p>
          <a:endParaRPr lang="it-IT"/>
        </a:p>
      </dgm:t>
    </dgm:pt>
    <dgm:pt modelId="{E1087BC8-B55A-9740-89B5-230DB0065ED2}">
      <dgm:prSet phldrT="[Testo]" custT="1"/>
      <dgm:spPr/>
      <dgm:t>
        <a:bodyPr vert="vert270" anchor="ctr" anchorCtr="1"/>
        <a:lstStyle/>
        <a:p>
          <a:r>
            <a:rPr lang="it-IT" sz="1200" b="1" dirty="0" smtClean="0"/>
            <a:t>Realizzazioni effettive</a:t>
          </a:r>
          <a:endParaRPr lang="it-IT" sz="1200" b="1" dirty="0"/>
        </a:p>
      </dgm:t>
    </dgm:pt>
    <dgm:pt modelId="{7D567578-4B08-F04C-830F-63B1566BCC77}" type="parTrans" cxnId="{63F0B564-47E7-E348-AED7-48EE4253D641}">
      <dgm:prSet/>
      <dgm:spPr/>
      <dgm:t>
        <a:bodyPr/>
        <a:lstStyle/>
        <a:p>
          <a:endParaRPr lang="it-IT"/>
        </a:p>
      </dgm:t>
    </dgm:pt>
    <dgm:pt modelId="{A5694D7E-3349-074C-90CA-AB93DE298177}" type="sibTrans" cxnId="{63F0B564-47E7-E348-AED7-48EE4253D641}">
      <dgm:prSet/>
      <dgm:spPr/>
      <dgm:t>
        <a:bodyPr/>
        <a:lstStyle/>
        <a:p>
          <a:endParaRPr lang="it-IT"/>
        </a:p>
      </dgm:t>
    </dgm:pt>
    <dgm:pt modelId="{A3390CCD-681E-9544-89F5-AE244C41E006}">
      <dgm:prSet phldrT="[Testo]" custT="1"/>
      <dgm:spPr/>
      <dgm:t>
        <a:bodyPr vert="vert270" anchor="ctr" anchorCtr="1"/>
        <a:lstStyle/>
        <a:p>
          <a:r>
            <a:rPr lang="it-IT" sz="1200" b="1" dirty="0" smtClean="0"/>
            <a:t>Stati di esistenza</a:t>
          </a:r>
          <a:endParaRPr lang="it-IT" sz="1200" b="1" dirty="0"/>
        </a:p>
      </dgm:t>
    </dgm:pt>
    <dgm:pt modelId="{6FE4588B-041A-3048-A96D-D798AB70DAFA}" type="parTrans" cxnId="{E11232BF-5A5C-1943-AE06-A02BF2B33F29}">
      <dgm:prSet/>
      <dgm:spPr/>
      <dgm:t>
        <a:bodyPr/>
        <a:lstStyle/>
        <a:p>
          <a:endParaRPr lang="it-IT"/>
        </a:p>
      </dgm:t>
    </dgm:pt>
    <dgm:pt modelId="{EB573CE4-C3F1-CE46-811C-13EF846E4C9D}" type="sibTrans" cxnId="{E11232BF-5A5C-1943-AE06-A02BF2B33F29}">
      <dgm:prSet/>
      <dgm:spPr/>
      <dgm:t>
        <a:bodyPr/>
        <a:lstStyle/>
        <a:p>
          <a:endParaRPr lang="it-IT"/>
        </a:p>
      </dgm:t>
    </dgm:pt>
    <dgm:pt modelId="{5AC10680-F862-4D4B-A2BF-C71A7AC992DF}">
      <dgm:prSet phldrT="[Testo]" custT="1"/>
      <dgm:spPr/>
      <dgm:t>
        <a:bodyPr vert="vert270" anchor="ctr" anchorCtr="1"/>
        <a:lstStyle/>
        <a:p>
          <a:r>
            <a:rPr lang="it-IT" sz="1200" b="1" dirty="0" smtClean="0"/>
            <a:t>Contesto  </a:t>
          </a:r>
          <a:endParaRPr lang="it-IT" sz="1200" b="1" dirty="0"/>
        </a:p>
      </dgm:t>
    </dgm:pt>
    <dgm:pt modelId="{374D5270-3470-F046-8354-973C5C563F59}" type="parTrans" cxnId="{E38680DA-789F-2E4C-87AC-8A8E54B1DF28}">
      <dgm:prSet/>
      <dgm:spPr/>
      <dgm:t>
        <a:bodyPr/>
        <a:lstStyle/>
        <a:p>
          <a:endParaRPr lang="it-IT"/>
        </a:p>
      </dgm:t>
    </dgm:pt>
    <dgm:pt modelId="{9DB005D2-4196-534C-9F70-34E9AFD43846}" type="sibTrans" cxnId="{E38680DA-789F-2E4C-87AC-8A8E54B1DF28}">
      <dgm:prSet/>
      <dgm:spPr/>
      <dgm:t>
        <a:bodyPr/>
        <a:lstStyle/>
        <a:p>
          <a:endParaRPr lang="it-IT"/>
        </a:p>
      </dgm:t>
    </dgm:pt>
    <dgm:pt modelId="{77287870-66F3-E24A-A747-C6301F59B2D1}">
      <dgm:prSet phldrT="[Testo]" custT="1"/>
      <dgm:spPr/>
      <dgm:t>
        <a:bodyPr vert="vert270" anchor="ctr" anchorCtr="1"/>
        <a:lstStyle/>
        <a:p>
          <a:r>
            <a:rPr lang="it-IT" sz="1200" b="1" dirty="0" smtClean="0"/>
            <a:t>Aspetti soggettivi e oggettivi</a:t>
          </a:r>
          <a:endParaRPr lang="it-IT" sz="1200" b="1" dirty="0"/>
        </a:p>
      </dgm:t>
    </dgm:pt>
    <dgm:pt modelId="{998AB743-A5A0-804C-9F7B-6F7F4E09E1E0}" type="parTrans" cxnId="{BF58724F-EE4F-5842-B69E-B681298FC4E2}">
      <dgm:prSet/>
      <dgm:spPr/>
      <dgm:t>
        <a:bodyPr/>
        <a:lstStyle/>
        <a:p>
          <a:endParaRPr lang="it-IT"/>
        </a:p>
      </dgm:t>
    </dgm:pt>
    <dgm:pt modelId="{1CA04B47-83CF-C94E-899B-57BB70E67ED6}" type="sibTrans" cxnId="{BF58724F-EE4F-5842-B69E-B681298FC4E2}">
      <dgm:prSet/>
      <dgm:spPr/>
      <dgm:t>
        <a:bodyPr/>
        <a:lstStyle/>
        <a:p>
          <a:endParaRPr lang="it-IT"/>
        </a:p>
      </dgm:t>
    </dgm:pt>
    <dgm:pt modelId="{2A29D400-C10E-9842-BEB8-0D240EB89C41}">
      <dgm:prSet phldrT="[Testo]" custT="1"/>
      <dgm:spPr/>
      <dgm:t>
        <a:bodyPr vert="vert270" anchor="ctr" anchorCtr="1"/>
        <a:lstStyle/>
        <a:p>
          <a:r>
            <a:rPr lang="it-IT" sz="1200" dirty="0" smtClean="0"/>
            <a:t>Poteri esterni</a:t>
          </a:r>
          <a:endParaRPr lang="it-IT" sz="700" dirty="0"/>
        </a:p>
      </dgm:t>
    </dgm:pt>
    <dgm:pt modelId="{21BFD603-68D3-404C-AA6B-20042D8A96F1}" type="parTrans" cxnId="{824561C5-19C2-ED47-B1B0-7D507F3BF9B0}">
      <dgm:prSet/>
      <dgm:spPr/>
      <dgm:t>
        <a:bodyPr/>
        <a:lstStyle/>
        <a:p>
          <a:endParaRPr lang="it-IT"/>
        </a:p>
      </dgm:t>
    </dgm:pt>
    <dgm:pt modelId="{CF20D491-2AD1-5244-BB44-40FE62982FEC}" type="sibTrans" cxnId="{824561C5-19C2-ED47-B1B0-7D507F3BF9B0}">
      <dgm:prSet/>
      <dgm:spPr/>
      <dgm:t>
        <a:bodyPr/>
        <a:lstStyle/>
        <a:p>
          <a:endParaRPr lang="it-IT"/>
        </a:p>
      </dgm:t>
    </dgm:pt>
    <dgm:pt modelId="{78901F1E-6E11-BB4D-B4BF-BA5844BDE9AB}">
      <dgm:prSet phldrT="[Testo]" custT="1"/>
      <dgm:spPr/>
      <dgm:t>
        <a:bodyPr vert="vert270" anchor="ctr" anchorCtr="1"/>
        <a:lstStyle/>
        <a:p>
          <a:r>
            <a:rPr lang="it-IT" sz="1400" b="1" dirty="0" smtClean="0"/>
            <a:t>Fattori ambientali</a:t>
          </a:r>
          <a:endParaRPr lang="it-IT" sz="1400" b="1" dirty="0"/>
        </a:p>
      </dgm:t>
    </dgm:pt>
    <dgm:pt modelId="{47CFFC4C-BDB0-D44B-A3BE-F4DF14129815}" type="parTrans" cxnId="{72881800-3750-0D4A-A7E4-760EB197DE38}">
      <dgm:prSet/>
      <dgm:spPr/>
      <dgm:t>
        <a:bodyPr/>
        <a:lstStyle/>
        <a:p>
          <a:endParaRPr lang="it-IT"/>
        </a:p>
      </dgm:t>
    </dgm:pt>
    <dgm:pt modelId="{7C05F906-E1CF-FF46-AEAA-001D25539F02}" type="sibTrans" cxnId="{72881800-3750-0D4A-A7E4-760EB197DE38}">
      <dgm:prSet/>
      <dgm:spPr/>
      <dgm:t>
        <a:bodyPr/>
        <a:lstStyle/>
        <a:p>
          <a:endParaRPr lang="it-IT"/>
        </a:p>
      </dgm:t>
    </dgm:pt>
    <dgm:pt modelId="{B6CF49EB-6F89-E442-ABEA-832A06700843}">
      <dgm:prSet phldrT="[Testo]" custT="1"/>
      <dgm:spPr/>
      <dgm:t>
        <a:bodyPr vert="vert270" anchor="ctr" anchorCtr="1"/>
        <a:lstStyle/>
        <a:p>
          <a:r>
            <a:rPr lang="it-IT" sz="1200" b="1" dirty="0" smtClean="0"/>
            <a:t>Favorevoli </a:t>
          </a:r>
          <a:endParaRPr lang="it-IT" sz="1200" b="1" dirty="0"/>
        </a:p>
      </dgm:t>
    </dgm:pt>
    <dgm:pt modelId="{325B11B5-DB50-2E4F-9907-766DEA9543C2}" type="parTrans" cxnId="{77F82A15-E843-1C46-AC82-3EA824AC157D}">
      <dgm:prSet/>
      <dgm:spPr/>
      <dgm:t>
        <a:bodyPr/>
        <a:lstStyle/>
        <a:p>
          <a:endParaRPr lang="it-IT"/>
        </a:p>
      </dgm:t>
    </dgm:pt>
    <dgm:pt modelId="{716EFCD1-059F-BB44-BF1A-21B7AF1ED8D8}" type="sibTrans" cxnId="{77F82A15-E843-1C46-AC82-3EA824AC157D}">
      <dgm:prSet/>
      <dgm:spPr/>
      <dgm:t>
        <a:bodyPr/>
        <a:lstStyle/>
        <a:p>
          <a:endParaRPr lang="it-IT"/>
        </a:p>
      </dgm:t>
    </dgm:pt>
    <dgm:pt modelId="{6B5381D3-63EA-E645-B1C4-4C516C4090B4}">
      <dgm:prSet phldrT="[Testo]" custT="1"/>
      <dgm:spPr/>
      <dgm:t>
        <a:bodyPr vert="vert270" anchor="ctr" anchorCtr="1"/>
        <a:lstStyle/>
        <a:p>
          <a:r>
            <a:rPr lang="it-IT" sz="1200" b="1" dirty="0" smtClean="0"/>
            <a:t>Sfavorevoli</a:t>
          </a:r>
          <a:r>
            <a:rPr lang="it-IT" sz="700" dirty="0" smtClean="0"/>
            <a:t> </a:t>
          </a:r>
          <a:endParaRPr lang="it-IT" sz="700" dirty="0"/>
        </a:p>
      </dgm:t>
    </dgm:pt>
    <dgm:pt modelId="{1DA4DAD1-9405-EC4D-B9F5-BBFE2C117539}" type="parTrans" cxnId="{2E3018DF-3300-AC42-88AB-0650BC894117}">
      <dgm:prSet/>
      <dgm:spPr/>
      <dgm:t>
        <a:bodyPr/>
        <a:lstStyle/>
        <a:p>
          <a:endParaRPr lang="it-IT"/>
        </a:p>
      </dgm:t>
    </dgm:pt>
    <dgm:pt modelId="{F3FCCABF-EE49-814C-9909-33382129C4E9}" type="sibTrans" cxnId="{2E3018DF-3300-AC42-88AB-0650BC894117}">
      <dgm:prSet/>
      <dgm:spPr/>
      <dgm:t>
        <a:bodyPr/>
        <a:lstStyle/>
        <a:p>
          <a:endParaRPr lang="it-IT"/>
        </a:p>
      </dgm:t>
    </dgm:pt>
    <dgm:pt modelId="{A2C2A6B8-323B-F44C-A280-CFBEA35F4155}" type="pres">
      <dgm:prSet presAssocID="{AD5823DE-9DD0-954F-AC12-F0E69F31C6D5}" presName="Name0" presStyleCnt="0">
        <dgm:presLayoutVars>
          <dgm:dir/>
          <dgm:resizeHandles val="exact"/>
        </dgm:presLayoutVars>
      </dgm:prSet>
      <dgm:spPr/>
      <dgm:t>
        <a:bodyPr/>
        <a:lstStyle/>
        <a:p>
          <a:endParaRPr lang="it-IT"/>
        </a:p>
      </dgm:t>
    </dgm:pt>
    <dgm:pt modelId="{CEC6EBA2-526E-3943-97F4-3D05A57F87C8}" type="pres">
      <dgm:prSet presAssocID="{597D9830-F160-D141-8F81-E217404D2403}" presName="node" presStyleLbl="node1" presStyleIdx="0" presStyleCnt="3">
        <dgm:presLayoutVars>
          <dgm:bulletEnabled val="1"/>
        </dgm:presLayoutVars>
      </dgm:prSet>
      <dgm:spPr/>
      <dgm:t>
        <a:bodyPr/>
        <a:lstStyle/>
        <a:p>
          <a:endParaRPr lang="it-IT"/>
        </a:p>
      </dgm:t>
    </dgm:pt>
    <dgm:pt modelId="{2BF7F724-29D4-EC46-A51C-2EA25A653928}" type="pres">
      <dgm:prSet presAssocID="{1A5C02FA-C10E-E745-8D21-F383E617C0E1}" presName="sibTrans" presStyleCnt="0"/>
      <dgm:spPr/>
    </dgm:pt>
    <dgm:pt modelId="{38A37BFB-3DB9-D94E-8A35-6FD8E15842E2}" type="pres">
      <dgm:prSet presAssocID="{5AC10680-F862-4D4B-A2BF-C71A7AC992DF}" presName="node" presStyleLbl="node1" presStyleIdx="1" presStyleCnt="3">
        <dgm:presLayoutVars>
          <dgm:bulletEnabled val="1"/>
        </dgm:presLayoutVars>
      </dgm:prSet>
      <dgm:spPr/>
      <dgm:t>
        <a:bodyPr/>
        <a:lstStyle/>
        <a:p>
          <a:endParaRPr lang="it-IT"/>
        </a:p>
      </dgm:t>
    </dgm:pt>
    <dgm:pt modelId="{D0351F32-9EC7-C64A-9DB2-9C751B7F44F5}" type="pres">
      <dgm:prSet presAssocID="{9DB005D2-4196-534C-9F70-34E9AFD43846}" presName="sibTrans" presStyleCnt="0"/>
      <dgm:spPr/>
    </dgm:pt>
    <dgm:pt modelId="{49839173-DFB3-3B40-8249-0B9854C04866}" type="pres">
      <dgm:prSet presAssocID="{78901F1E-6E11-BB4D-B4BF-BA5844BDE9AB}" presName="node" presStyleLbl="node1" presStyleIdx="2" presStyleCnt="3">
        <dgm:presLayoutVars>
          <dgm:bulletEnabled val="1"/>
        </dgm:presLayoutVars>
      </dgm:prSet>
      <dgm:spPr/>
      <dgm:t>
        <a:bodyPr/>
        <a:lstStyle/>
        <a:p>
          <a:endParaRPr lang="it-IT"/>
        </a:p>
      </dgm:t>
    </dgm:pt>
  </dgm:ptLst>
  <dgm:cxnLst>
    <dgm:cxn modelId="{E11232BF-5A5C-1943-AE06-A02BF2B33F29}" srcId="{597D9830-F160-D141-8F81-E217404D2403}" destId="{A3390CCD-681E-9544-89F5-AE244C41E006}" srcOrd="1" destOrd="0" parTransId="{6FE4588B-041A-3048-A96D-D798AB70DAFA}" sibTransId="{EB573CE4-C3F1-CE46-811C-13EF846E4C9D}"/>
    <dgm:cxn modelId="{E38680DA-789F-2E4C-87AC-8A8E54B1DF28}" srcId="{AD5823DE-9DD0-954F-AC12-F0E69F31C6D5}" destId="{5AC10680-F862-4D4B-A2BF-C71A7AC992DF}" srcOrd="1" destOrd="0" parTransId="{374D5270-3470-F046-8354-973C5C563F59}" sibTransId="{9DB005D2-4196-534C-9F70-34E9AFD43846}"/>
    <dgm:cxn modelId="{63F0B564-47E7-E348-AED7-48EE4253D641}" srcId="{597D9830-F160-D141-8F81-E217404D2403}" destId="{E1087BC8-B55A-9740-89B5-230DB0065ED2}" srcOrd="0" destOrd="0" parTransId="{7D567578-4B08-F04C-830F-63B1566BCC77}" sibTransId="{A5694D7E-3349-074C-90CA-AB93DE298177}"/>
    <dgm:cxn modelId="{77F82A15-E843-1C46-AC82-3EA824AC157D}" srcId="{78901F1E-6E11-BB4D-B4BF-BA5844BDE9AB}" destId="{B6CF49EB-6F89-E442-ABEA-832A06700843}" srcOrd="0" destOrd="0" parTransId="{325B11B5-DB50-2E4F-9907-766DEA9543C2}" sibTransId="{716EFCD1-059F-BB44-BF1A-21B7AF1ED8D8}"/>
    <dgm:cxn modelId="{9180A985-C891-4242-BA38-13827E3EE7A3}" type="presOf" srcId="{78901F1E-6E11-BB4D-B4BF-BA5844BDE9AB}" destId="{49839173-DFB3-3B40-8249-0B9854C04866}" srcOrd="0" destOrd="0" presId="urn:microsoft.com/office/officeart/2005/8/layout/hList6"/>
    <dgm:cxn modelId="{72881800-3750-0D4A-A7E4-760EB197DE38}" srcId="{AD5823DE-9DD0-954F-AC12-F0E69F31C6D5}" destId="{78901F1E-6E11-BB4D-B4BF-BA5844BDE9AB}" srcOrd="2" destOrd="0" parTransId="{47CFFC4C-BDB0-D44B-A3BE-F4DF14129815}" sibTransId="{7C05F906-E1CF-FF46-AEAA-001D25539F02}"/>
    <dgm:cxn modelId="{B8B60DBE-DF23-8B44-A31D-DEB22BE92065}" type="presOf" srcId="{597D9830-F160-D141-8F81-E217404D2403}" destId="{CEC6EBA2-526E-3943-97F4-3D05A57F87C8}" srcOrd="0" destOrd="0" presId="urn:microsoft.com/office/officeart/2005/8/layout/hList6"/>
    <dgm:cxn modelId="{992C4565-9748-7847-BA34-0D46150C5865}" type="presOf" srcId="{2A29D400-C10E-9842-BEB8-0D240EB89C41}" destId="{38A37BFB-3DB9-D94E-8A35-6FD8E15842E2}" srcOrd="0" destOrd="2" presId="urn:microsoft.com/office/officeart/2005/8/layout/hList6"/>
    <dgm:cxn modelId="{E62E5E45-6F12-B445-9874-DD2F1CF44420}" type="presOf" srcId="{6B5381D3-63EA-E645-B1C4-4C516C4090B4}" destId="{49839173-DFB3-3B40-8249-0B9854C04866}" srcOrd="0" destOrd="2" presId="urn:microsoft.com/office/officeart/2005/8/layout/hList6"/>
    <dgm:cxn modelId="{662DFAD9-63F5-8946-B820-601CA7939998}" srcId="{AD5823DE-9DD0-954F-AC12-F0E69F31C6D5}" destId="{597D9830-F160-D141-8F81-E217404D2403}" srcOrd="0" destOrd="0" parTransId="{BE590F6C-BCBF-1A44-B193-F8AB69BAF229}" sibTransId="{1A5C02FA-C10E-E745-8D21-F383E617C0E1}"/>
    <dgm:cxn modelId="{12F5A895-DD5E-5240-A75B-83289B6F37C9}" type="presOf" srcId="{77287870-66F3-E24A-A747-C6301F59B2D1}" destId="{38A37BFB-3DB9-D94E-8A35-6FD8E15842E2}" srcOrd="0" destOrd="1" presId="urn:microsoft.com/office/officeart/2005/8/layout/hList6"/>
    <dgm:cxn modelId="{8DFB1F6A-2F90-7D44-B19F-3B8B9490E7D8}" type="presOf" srcId="{E1087BC8-B55A-9740-89B5-230DB0065ED2}" destId="{CEC6EBA2-526E-3943-97F4-3D05A57F87C8}" srcOrd="0" destOrd="1" presId="urn:microsoft.com/office/officeart/2005/8/layout/hList6"/>
    <dgm:cxn modelId="{7807D8F6-7836-194F-924D-64FF0DEBEDE1}" type="presOf" srcId="{A3390CCD-681E-9544-89F5-AE244C41E006}" destId="{CEC6EBA2-526E-3943-97F4-3D05A57F87C8}" srcOrd="0" destOrd="2" presId="urn:microsoft.com/office/officeart/2005/8/layout/hList6"/>
    <dgm:cxn modelId="{0174D199-2320-8F44-92F8-6D1F470B99AA}" type="presOf" srcId="{B6CF49EB-6F89-E442-ABEA-832A06700843}" destId="{49839173-DFB3-3B40-8249-0B9854C04866}" srcOrd="0" destOrd="1" presId="urn:microsoft.com/office/officeart/2005/8/layout/hList6"/>
    <dgm:cxn modelId="{2E3018DF-3300-AC42-88AB-0650BC894117}" srcId="{78901F1E-6E11-BB4D-B4BF-BA5844BDE9AB}" destId="{6B5381D3-63EA-E645-B1C4-4C516C4090B4}" srcOrd="1" destOrd="0" parTransId="{1DA4DAD1-9405-EC4D-B9F5-BBFE2C117539}" sibTransId="{F3FCCABF-EE49-814C-9909-33382129C4E9}"/>
    <dgm:cxn modelId="{C2018FB5-9C66-684F-B176-7134FC95D619}" type="presOf" srcId="{5AC10680-F862-4D4B-A2BF-C71A7AC992DF}" destId="{38A37BFB-3DB9-D94E-8A35-6FD8E15842E2}" srcOrd="0" destOrd="0" presId="urn:microsoft.com/office/officeart/2005/8/layout/hList6"/>
    <dgm:cxn modelId="{18F43689-AB82-8C48-8686-C1A59EB0C4A5}" type="presOf" srcId="{AD5823DE-9DD0-954F-AC12-F0E69F31C6D5}" destId="{A2C2A6B8-323B-F44C-A280-CFBEA35F4155}" srcOrd="0" destOrd="0" presId="urn:microsoft.com/office/officeart/2005/8/layout/hList6"/>
    <dgm:cxn modelId="{824561C5-19C2-ED47-B1B0-7D507F3BF9B0}" srcId="{5AC10680-F862-4D4B-A2BF-C71A7AC992DF}" destId="{2A29D400-C10E-9842-BEB8-0D240EB89C41}" srcOrd="1" destOrd="0" parTransId="{21BFD603-68D3-404C-AA6B-20042D8A96F1}" sibTransId="{CF20D491-2AD1-5244-BB44-40FE62982FEC}"/>
    <dgm:cxn modelId="{BF58724F-EE4F-5842-B69E-B681298FC4E2}" srcId="{5AC10680-F862-4D4B-A2BF-C71A7AC992DF}" destId="{77287870-66F3-E24A-A747-C6301F59B2D1}" srcOrd="0" destOrd="0" parTransId="{998AB743-A5A0-804C-9F7B-6F7F4E09E1E0}" sibTransId="{1CA04B47-83CF-C94E-899B-57BB70E67ED6}"/>
    <dgm:cxn modelId="{1820E7EC-3431-174F-B84E-CDD30056F381}" type="presParOf" srcId="{A2C2A6B8-323B-F44C-A280-CFBEA35F4155}" destId="{CEC6EBA2-526E-3943-97F4-3D05A57F87C8}" srcOrd="0" destOrd="0" presId="urn:microsoft.com/office/officeart/2005/8/layout/hList6"/>
    <dgm:cxn modelId="{141986FC-99F3-5B43-8711-6E0B0638F9C3}" type="presParOf" srcId="{A2C2A6B8-323B-F44C-A280-CFBEA35F4155}" destId="{2BF7F724-29D4-EC46-A51C-2EA25A653928}" srcOrd="1" destOrd="0" presId="urn:microsoft.com/office/officeart/2005/8/layout/hList6"/>
    <dgm:cxn modelId="{F2438E96-F632-FA41-9B95-4854F8D8B550}" type="presParOf" srcId="{A2C2A6B8-323B-F44C-A280-CFBEA35F4155}" destId="{38A37BFB-3DB9-D94E-8A35-6FD8E15842E2}" srcOrd="2" destOrd="0" presId="urn:microsoft.com/office/officeart/2005/8/layout/hList6"/>
    <dgm:cxn modelId="{3CE67B13-9E3A-6344-8789-F20AA1F9D5D1}" type="presParOf" srcId="{A2C2A6B8-323B-F44C-A280-CFBEA35F4155}" destId="{D0351F32-9EC7-C64A-9DB2-9C751B7F44F5}" srcOrd="3" destOrd="0" presId="urn:microsoft.com/office/officeart/2005/8/layout/hList6"/>
    <dgm:cxn modelId="{B666C9D1-BF98-6648-956B-BC116E6F04B6}" type="presParOf" srcId="{A2C2A6B8-323B-F44C-A280-CFBEA35F4155}" destId="{49839173-DFB3-3B40-8249-0B9854C04866}" srcOrd="4" destOrd="0" presId="urn:microsoft.com/office/officeart/2005/8/layout/hList6"/>
  </dgm:cxnLst>
  <dgm:bg/>
  <dgm:whole/>
</dgm:dataModel>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 Id="rId2"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41.png"/><Relationship Id="rId8" Type="http://schemas.openxmlformats.org/officeDocument/2006/relationships/image" Target="../media/image42.png"/><Relationship Id="rId9" Type="http://schemas.openxmlformats.org/officeDocument/2006/relationships/image" Target="../media/image43.png"/><Relationship Id="rId10" Type="http://schemas.openxmlformats.org/officeDocument/2006/relationships/image" Target="../media/image44.png"/><Relationship Id="rId1" Type="http://schemas.openxmlformats.org/officeDocument/2006/relationships/image" Target="../media/image35.png"/><Relationship Id="rId2" Type="http://schemas.openxmlformats.org/officeDocument/2006/relationships/image" Target="../media/image3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5.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1B3C8A-5CA6-4D30-B205-43707035FB07}" type="datetimeFigureOut">
              <a:rPr lang="it-IT" smtClean="0"/>
              <a:pPr/>
              <a:t>21-11-2011</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7091C2-762D-4918-81C8-98C2BFDA1EC8}"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Segnaposto immagine diapositiva 1"/>
          <p:cNvSpPr>
            <a:spLocks noGrp="1" noRot="1" noChangeAspect="1"/>
          </p:cNvSpPr>
          <p:nvPr>
            <p:ph type="sldImg"/>
          </p:nvPr>
        </p:nvSpPr>
        <p:spPr bwMode="auto">
          <a:noFill/>
          <a:ln>
            <a:solidFill>
              <a:srgbClr val="000000"/>
            </a:solidFill>
            <a:miter lim="800000"/>
            <a:headEnd/>
            <a:tailEnd/>
          </a:ln>
        </p:spPr>
      </p:sp>
      <p:sp>
        <p:nvSpPr>
          <p:cNvPr id="28675"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it-IT"/>
          </a:p>
        </p:txBody>
      </p:sp>
      <p:sp>
        <p:nvSpPr>
          <p:cNvPr id="28676"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C059BC5-5A0B-6541-AC87-26C69FFAC29F}" type="slidenum">
              <a:rPr lang="it-IT" smtClean="0"/>
              <a:pPr/>
              <a:t>8</a:t>
            </a:fld>
            <a:endParaRPr lang="it-IT"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5843" name="Segnaposto note 2"/>
          <p:cNvSpPr>
            <a:spLocks noGrp="1"/>
          </p:cNvSpPr>
          <p:nvPr>
            <p:ph type="body" idx="1"/>
          </p:nvPr>
        </p:nvSpPr>
        <p:spPr bwMode="auto">
          <a:noFill/>
        </p:spPr>
        <p:txBody>
          <a:bodyPr/>
          <a:lstStyle/>
          <a:p>
            <a:pPr eaLnBrk="1" hangingPunct="1"/>
            <a:r>
              <a:rPr lang="it-IT" smtClean="0"/>
              <a:t>Come per il termine disabilità anche per funzionamento è preferibile riferirsi al plurale ovvero esistono infiniti funzionamenti intesi come il riflesso dell’azione in cui l’individuo è impegnato in relazione con uno specifico contesto.</a:t>
            </a:r>
          </a:p>
          <a:p>
            <a:pPr eaLnBrk="1" hangingPunct="1"/>
            <a:r>
              <a:rPr lang="it-IT" smtClean="0"/>
              <a:t>Nonostante sia riferibile all’azione alla quale l’individuo si dedica non esprime solamente l’azione di un agente, ovvero il funzionamento non è solo quello che l’individuo </a:t>
            </a:r>
            <a:r>
              <a:rPr lang="it-IT" b="1" smtClean="0"/>
              <a:t>fa</a:t>
            </a:r>
            <a:r>
              <a:rPr lang="it-IT" smtClean="0"/>
              <a:t> ma anche quello che egli </a:t>
            </a:r>
            <a:r>
              <a:rPr lang="it-IT" b="1" smtClean="0"/>
              <a:t>è</a:t>
            </a:r>
            <a:r>
              <a:rPr lang="it-IT" smtClean="0"/>
              <a:t>.</a:t>
            </a:r>
          </a:p>
          <a:p>
            <a:pPr eaLnBrk="1" hangingPunct="1"/>
            <a:r>
              <a:rPr lang="it-IT" smtClean="0"/>
              <a:t>Nel loro insieme i funzionamenti rappresentano l’insieme delle realizzazioni effettive dell’individuo sia in senso dinamico in quanto si esprimono attraverso azioni, sia in senso statico perché determinati da una condizione esistenziale come essere ben nutriti, essere liberi da malattia, essere trattati con pari dignità ecc.</a:t>
            </a:r>
          </a:p>
          <a:p>
            <a:pPr eaLnBrk="1" hangingPunct="1"/>
            <a:r>
              <a:rPr lang="it-IT" smtClean="0"/>
              <a:t>Condizione esistenziale e operativa, essere e fare, coesistono all’interno del concetto di funzionamento e si realizzano sia attraverso un impegno diretto (il fare), sia talvolta attraverso una condizione passiva (essere) subita.</a:t>
            </a:r>
          </a:p>
          <a:p>
            <a:pPr eaLnBrk="1" hangingPunct="1"/>
            <a:r>
              <a:rPr lang="it-IT" smtClean="0"/>
              <a:t>In ogni caso i due concetti sono strettamente collegati nel senso che capacità è intesa come stato potenziale del soggetto mentre i funzionamenti ne rappresentano la realizzazione concreta.</a:t>
            </a:r>
          </a:p>
          <a:p>
            <a:pPr eaLnBrk="1" hangingPunct="1"/>
            <a:r>
              <a:rPr lang="it-IT" smtClean="0"/>
              <a:t>Il termine in italiano “capacità” trova una migliore differenziazione nei termini in inglese di capability e opportunity.</a:t>
            </a:r>
          </a:p>
          <a:p>
            <a:pPr eaLnBrk="1" hangingPunct="1"/>
            <a:r>
              <a:rPr lang="it-IT" smtClean="0"/>
              <a:t>Capability esprime l’aspetto della costituzione individuale delle persone, l’insieme di poteri interni del soggetto, presenti anche se non vengono esercitati, opportunity esprime invece la condizione per la quale in presenza di circostanze favorevoli questi aspetti individuali si possono esprimere.</a:t>
            </a:r>
          </a:p>
          <a:p>
            <a:pPr eaLnBrk="1" hangingPunct="1"/>
            <a:r>
              <a:rPr lang="it-IT" smtClean="0"/>
              <a:t>Un esempio potrebbe essere dato dalla condizione di un individuo con grave deficit motorio: preso da solo si caratterizza come un agente che non ha capacità (capability) di uscire di casa, ma con l’aiuto di altre persone o di dispositivi appropriati possiede sia capacità (opportunity) che libertà di farlo.   </a:t>
            </a:r>
          </a:p>
        </p:txBody>
      </p:sp>
      <p:sp>
        <p:nvSpPr>
          <p:cNvPr id="35844" name="Segnaposto numero diapositiva 3"/>
          <p:cNvSpPr>
            <a:spLocks noGrp="1"/>
          </p:cNvSpPr>
          <p:nvPr>
            <p:ph type="sldNum" sz="quarter" idx="5"/>
          </p:nvPr>
        </p:nvSpPr>
        <p:spPr bwMode="auto">
          <a:noFill/>
          <a:ln>
            <a:miter lim="800000"/>
            <a:headEnd/>
            <a:tailEnd/>
          </a:ln>
        </p:spPr>
        <p:txBody>
          <a:bodyPr/>
          <a:lstStyle/>
          <a:p>
            <a:fld id="{D2C8F3A6-EABC-634E-A1F9-D5FFA8DE7767}" type="slidenum">
              <a:rPr lang="it-IT"/>
              <a:pPr/>
              <a:t>23</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5843" name="Segnaposto note 2"/>
          <p:cNvSpPr>
            <a:spLocks noGrp="1"/>
          </p:cNvSpPr>
          <p:nvPr>
            <p:ph type="body" idx="1"/>
          </p:nvPr>
        </p:nvSpPr>
        <p:spPr bwMode="auto">
          <a:noFill/>
        </p:spPr>
        <p:txBody>
          <a:bodyPr/>
          <a:lstStyle/>
          <a:p>
            <a:pPr eaLnBrk="1" hangingPunct="1"/>
            <a:r>
              <a:rPr lang="it-IT" smtClean="0"/>
              <a:t>Come per il termine disabilità anche per funzionamento è preferibile riferirsi al plurale ovvero esistono infiniti funzionamenti intesi come il riflesso dell’azione in cui l’individuo è impegnato in relazione con uno specifico contesto.</a:t>
            </a:r>
          </a:p>
          <a:p>
            <a:pPr eaLnBrk="1" hangingPunct="1"/>
            <a:r>
              <a:rPr lang="it-IT" smtClean="0"/>
              <a:t>Nonostante sia riferibile all’azione alla quale l’individuo si dedica non esprime solamente l’azione di un agente, ovvero il funzionamento non è solo quello che l’individuo </a:t>
            </a:r>
            <a:r>
              <a:rPr lang="it-IT" b="1" smtClean="0"/>
              <a:t>fa</a:t>
            </a:r>
            <a:r>
              <a:rPr lang="it-IT" smtClean="0"/>
              <a:t> ma anche quello che egli </a:t>
            </a:r>
            <a:r>
              <a:rPr lang="it-IT" b="1" smtClean="0"/>
              <a:t>è</a:t>
            </a:r>
            <a:r>
              <a:rPr lang="it-IT" smtClean="0"/>
              <a:t>.</a:t>
            </a:r>
          </a:p>
          <a:p>
            <a:pPr eaLnBrk="1" hangingPunct="1"/>
            <a:r>
              <a:rPr lang="it-IT" smtClean="0"/>
              <a:t>Nel loro insieme i funzionamenti rappresentano l’insieme delle realizzazioni effettive dell’individuo sia in senso dinamico in quanto si esprimono attraverso azioni, sia in senso statico perché determinati da una condizione esistenziale come essere ben nutriti, essere liberi da malattia, essere trattati con pari dignità ecc.</a:t>
            </a:r>
          </a:p>
          <a:p>
            <a:pPr eaLnBrk="1" hangingPunct="1"/>
            <a:r>
              <a:rPr lang="it-IT" smtClean="0"/>
              <a:t>Condizione esistenziale e operativa, essere e fare, coesistono all’interno del concetto di funzionamento e si realizzano sia attraverso un impegno diretto (il fare), sia talvolta attraverso una condizione passiva (essere) subita.</a:t>
            </a:r>
          </a:p>
          <a:p>
            <a:pPr eaLnBrk="1" hangingPunct="1"/>
            <a:r>
              <a:rPr lang="it-IT" smtClean="0"/>
              <a:t>In ogni caso i due concetti sono strettamente collegati nel senso che capacità è intesa come stato potenziale del soggetto mentre i funzionamenti ne rappresentano la realizzazione concreta.</a:t>
            </a:r>
          </a:p>
          <a:p>
            <a:pPr eaLnBrk="1" hangingPunct="1"/>
            <a:r>
              <a:rPr lang="it-IT" smtClean="0"/>
              <a:t>Il termine in italiano “capacità” trova una migliore differenziazione nei termini in inglese di capability e opportunity.</a:t>
            </a:r>
          </a:p>
          <a:p>
            <a:pPr eaLnBrk="1" hangingPunct="1"/>
            <a:r>
              <a:rPr lang="it-IT" smtClean="0"/>
              <a:t>Capability esprime l’aspetto della costituzione individuale delle persone, l’insieme di poteri interni del soggetto, presenti anche se non vengono esercitati, opportunity esprime invece la condizione per la quale in presenza di circostanze favorevoli questi aspetti individuali si possono esprimere.</a:t>
            </a:r>
          </a:p>
          <a:p>
            <a:pPr eaLnBrk="1" hangingPunct="1"/>
            <a:r>
              <a:rPr lang="it-IT" smtClean="0"/>
              <a:t>Un esempio potrebbe essere dato dalla condizione di un individuo con grave deficit motorio: preso da solo si caratterizza come un agente che non ha capacità (capability) di uscire di casa, ma con l’aiuto di altre persone o di dispositivi appropriati possiede sia capacità (opportunity) che libertà di farlo.   </a:t>
            </a:r>
          </a:p>
        </p:txBody>
      </p:sp>
      <p:sp>
        <p:nvSpPr>
          <p:cNvPr id="35844" name="Segnaposto numero diapositiva 3"/>
          <p:cNvSpPr>
            <a:spLocks noGrp="1"/>
          </p:cNvSpPr>
          <p:nvPr>
            <p:ph type="sldNum" sz="quarter" idx="5"/>
          </p:nvPr>
        </p:nvSpPr>
        <p:spPr bwMode="auto">
          <a:noFill/>
          <a:ln>
            <a:miter lim="800000"/>
            <a:headEnd/>
            <a:tailEnd/>
          </a:ln>
        </p:spPr>
        <p:txBody>
          <a:bodyPr/>
          <a:lstStyle/>
          <a:p>
            <a:fld id="{D2C8F3A6-EABC-634E-A1F9-D5FFA8DE7767}" type="slidenum">
              <a:rPr lang="it-IT"/>
              <a:pPr/>
              <a:t>24</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5843" name="Segnaposto note 2"/>
          <p:cNvSpPr>
            <a:spLocks noGrp="1"/>
          </p:cNvSpPr>
          <p:nvPr>
            <p:ph type="body" idx="1"/>
          </p:nvPr>
        </p:nvSpPr>
        <p:spPr bwMode="auto">
          <a:noFill/>
        </p:spPr>
        <p:txBody>
          <a:bodyPr/>
          <a:lstStyle/>
          <a:p>
            <a:pPr eaLnBrk="1" hangingPunct="1"/>
            <a:r>
              <a:rPr lang="it-IT" smtClean="0"/>
              <a:t>Come per il termine disabilità anche per funzionamento è preferibile riferirsi al plurale ovvero esistono infiniti funzionamenti intesi come il riflesso dell’azione in cui l’individuo è impegnato in relazione con uno specifico contesto.</a:t>
            </a:r>
          </a:p>
          <a:p>
            <a:pPr eaLnBrk="1" hangingPunct="1"/>
            <a:r>
              <a:rPr lang="it-IT" smtClean="0"/>
              <a:t>Nonostante sia riferibile all’azione alla quale l’individuo si dedica non esprime solamente l’azione di un agente, ovvero il funzionamento non è solo quello che l’individuo </a:t>
            </a:r>
            <a:r>
              <a:rPr lang="it-IT" b="1" smtClean="0"/>
              <a:t>fa</a:t>
            </a:r>
            <a:r>
              <a:rPr lang="it-IT" smtClean="0"/>
              <a:t> ma anche quello che egli </a:t>
            </a:r>
            <a:r>
              <a:rPr lang="it-IT" b="1" smtClean="0"/>
              <a:t>è</a:t>
            </a:r>
            <a:r>
              <a:rPr lang="it-IT" smtClean="0"/>
              <a:t>.</a:t>
            </a:r>
          </a:p>
          <a:p>
            <a:pPr eaLnBrk="1" hangingPunct="1"/>
            <a:r>
              <a:rPr lang="it-IT" smtClean="0"/>
              <a:t>Nel loro insieme i funzionamenti rappresentano l’insieme delle realizzazioni effettive dell’individuo sia in senso dinamico in quanto si esprimono attraverso azioni, sia in senso statico perché determinati da una condizione esistenziale come essere ben nutriti, essere liberi da malattia, essere trattati con pari dignità ecc.</a:t>
            </a:r>
          </a:p>
          <a:p>
            <a:pPr eaLnBrk="1" hangingPunct="1"/>
            <a:r>
              <a:rPr lang="it-IT" smtClean="0"/>
              <a:t>Condizione esistenziale e operativa, essere e fare, coesistono all’interno del concetto di funzionamento e si realizzano sia attraverso un impegno diretto (il fare), sia talvolta attraverso una condizione passiva (essere) subita.</a:t>
            </a:r>
          </a:p>
          <a:p>
            <a:pPr eaLnBrk="1" hangingPunct="1"/>
            <a:r>
              <a:rPr lang="it-IT" smtClean="0"/>
              <a:t>In ogni caso i due concetti sono strettamente collegati nel senso che capacità è intesa come stato potenziale del soggetto mentre i funzionamenti ne rappresentano la realizzazione concreta.</a:t>
            </a:r>
          </a:p>
          <a:p>
            <a:pPr eaLnBrk="1" hangingPunct="1"/>
            <a:r>
              <a:rPr lang="it-IT" smtClean="0"/>
              <a:t>Il termine in italiano “capacità” trova una migliore differenziazione nei termini in inglese di capability e opportunity.</a:t>
            </a:r>
          </a:p>
          <a:p>
            <a:pPr eaLnBrk="1" hangingPunct="1"/>
            <a:r>
              <a:rPr lang="it-IT" smtClean="0"/>
              <a:t>Capability esprime l’aspetto della costituzione individuale delle persone, l’insieme di poteri interni del soggetto, presenti anche se non vengono esercitati, opportunity esprime invece la condizione per la quale in presenza di circostanze favorevoli questi aspetti individuali si possono esprimere.</a:t>
            </a:r>
          </a:p>
          <a:p>
            <a:pPr eaLnBrk="1" hangingPunct="1"/>
            <a:r>
              <a:rPr lang="it-IT" smtClean="0"/>
              <a:t>Un esempio potrebbe essere dato dalla condizione di un individuo con grave deficit motorio: preso da solo si caratterizza come un agente che non ha capacità (capability) di uscire di casa, ma con l’aiuto di altre persone o di dispositivi appropriati possiede sia capacità (opportunity) che libertà di farlo.   </a:t>
            </a:r>
          </a:p>
        </p:txBody>
      </p:sp>
      <p:sp>
        <p:nvSpPr>
          <p:cNvPr id="35844" name="Segnaposto numero diapositiva 3"/>
          <p:cNvSpPr>
            <a:spLocks noGrp="1"/>
          </p:cNvSpPr>
          <p:nvPr>
            <p:ph type="sldNum" sz="quarter" idx="5"/>
          </p:nvPr>
        </p:nvSpPr>
        <p:spPr bwMode="auto">
          <a:noFill/>
          <a:ln>
            <a:miter lim="800000"/>
            <a:headEnd/>
            <a:tailEnd/>
          </a:ln>
        </p:spPr>
        <p:txBody>
          <a:bodyPr/>
          <a:lstStyle/>
          <a:p>
            <a:fld id="{D2C8F3A6-EABC-634E-A1F9-D5FFA8DE7767}" type="slidenum">
              <a:rPr lang="it-IT"/>
              <a:pPr/>
              <a:t>25</a:t>
            </a:fld>
            <a:endParaRPr 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2467" name="Segnaposto note 2"/>
          <p:cNvSpPr>
            <a:spLocks noGrp="1"/>
          </p:cNvSpPr>
          <p:nvPr>
            <p:ph type="body" idx="1"/>
          </p:nvPr>
        </p:nvSpPr>
        <p:spPr bwMode="auto">
          <a:noFill/>
        </p:spPr>
        <p:txBody>
          <a:bodyPr/>
          <a:lstStyle/>
          <a:p>
            <a:pPr eaLnBrk="1" hangingPunct="1">
              <a:spcBef>
                <a:spcPct val="0"/>
              </a:spcBef>
            </a:pPr>
            <a:endParaRPr lang="it-IT"/>
          </a:p>
        </p:txBody>
      </p:sp>
      <p:sp>
        <p:nvSpPr>
          <p:cNvPr id="62468" name="Segnaposto numero diapositiva 3"/>
          <p:cNvSpPr>
            <a:spLocks noGrp="1"/>
          </p:cNvSpPr>
          <p:nvPr>
            <p:ph type="sldNum" sz="quarter" idx="5"/>
          </p:nvPr>
        </p:nvSpPr>
        <p:spPr bwMode="auto">
          <a:noFill/>
          <a:ln>
            <a:miter lim="800000"/>
            <a:headEnd/>
            <a:tailEnd/>
          </a:ln>
        </p:spPr>
        <p:txBody>
          <a:bodyPr/>
          <a:lstStyle/>
          <a:p>
            <a:fld id="{398F0ED5-F1EB-BC46-A116-707583CA3F73}" type="slidenum">
              <a:rPr lang="it-IT"/>
              <a:pPr/>
              <a:t>29</a:t>
            </a:fld>
            <a:endParaRPr 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6130" name="Rectangle 6"/>
          <p:cNvSpPr>
            <a:spLocks noGrp="1" noChangeArrowheads="1"/>
          </p:cNvSpPr>
          <p:nvPr>
            <p:ph type="ftr" sz="quarter" idx="4"/>
          </p:nvPr>
        </p:nvSpPr>
        <p:spPr>
          <a:noFill/>
        </p:spPr>
        <p:txBody>
          <a:bodyPr/>
          <a:lstStyle/>
          <a:p>
            <a:r>
              <a:rPr lang="it-IT" smtClean="0"/>
              <a:t>© Diability Italian Network 2008 _ CORSO BASE</a:t>
            </a:r>
          </a:p>
        </p:txBody>
      </p:sp>
      <p:sp>
        <p:nvSpPr>
          <p:cNvPr id="176131" name="Rectangle 7"/>
          <p:cNvSpPr>
            <a:spLocks noGrp="1" noChangeArrowheads="1"/>
          </p:cNvSpPr>
          <p:nvPr>
            <p:ph type="sldNum" sz="quarter" idx="5"/>
          </p:nvPr>
        </p:nvSpPr>
        <p:spPr>
          <a:noFill/>
        </p:spPr>
        <p:txBody>
          <a:bodyPr/>
          <a:lstStyle/>
          <a:p>
            <a:fld id="{6B48674E-4450-3640-AFEA-20FD7B64D053}" type="slidenum">
              <a:rPr lang="it-IT"/>
              <a:pPr/>
              <a:t>30</a:t>
            </a:fld>
            <a:endParaRPr lang="it-IT"/>
          </a:p>
        </p:txBody>
      </p:sp>
      <p:sp>
        <p:nvSpPr>
          <p:cNvPr id="176132" name="Rectangle 2"/>
          <p:cNvSpPr>
            <a:spLocks noGrp="1" noRot="1" noChangeAspect="1" noChangeArrowheads="1" noTextEdit="1"/>
          </p:cNvSpPr>
          <p:nvPr>
            <p:ph type="sldImg"/>
          </p:nvPr>
        </p:nvSpPr>
        <p:spPr>
          <a:xfrm>
            <a:off x="1147763" y="687388"/>
            <a:ext cx="4570412" cy="3427412"/>
          </a:xfrm>
          <a:ln/>
        </p:spPr>
      </p:sp>
      <p:sp>
        <p:nvSpPr>
          <p:cNvPr id="176133" name="Rectangle 3"/>
          <p:cNvSpPr>
            <a:spLocks noGrp="1" noChangeArrowheads="1"/>
          </p:cNvSpPr>
          <p:nvPr>
            <p:ph type="body" idx="1"/>
          </p:nvPr>
        </p:nvSpPr>
        <p:spPr>
          <a:xfrm>
            <a:off x="915988" y="4341813"/>
            <a:ext cx="5026025" cy="4114800"/>
          </a:xfrm>
          <a:noFill/>
          <a:ln/>
        </p:spPr>
        <p:txBody>
          <a:bodyPr lIns="90588" tIns="45295" rIns="90588" bIns="45295"/>
          <a:lstStyle/>
          <a:p>
            <a:pPr algn="just" eaLnBrk="1" hangingPunct="1"/>
            <a:r>
              <a:rPr lang="it-IT" sz="1400">
                <a:latin typeface="Tahoma" charset="0"/>
                <a:ea typeface="Times New Roman" charset="0"/>
                <a:cs typeface="Times New Roman" charset="0"/>
              </a:rPr>
              <a:t>Queste sono le componenti base dell’ICF:</a:t>
            </a:r>
          </a:p>
          <a:p>
            <a:pPr algn="just" eaLnBrk="1" hangingPunct="1"/>
            <a:r>
              <a:rPr lang="it-IT" sz="1400">
                <a:latin typeface="Tahoma" charset="0"/>
                <a:ea typeface="Times New Roman" charset="0"/>
                <a:cs typeface="Times New Roman" charset="0"/>
              </a:rPr>
              <a:t>Le </a:t>
            </a:r>
            <a:r>
              <a:rPr lang="it-IT" sz="1400" b="1">
                <a:latin typeface="Tahoma" charset="0"/>
                <a:ea typeface="Times New Roman" charset="0"/>
                <a:cs typeface="Times New Roman" charset="0"/>
              </a:rPr>
              <a:t>dimensioni</a:t>
            </a:r>
            <a:r>
              <a:rPr lang="it-IT" sz="1400">
                <a:latin typeface="Tahoma" charset="0"/>
                <a:ea typeface="Times New Roman" charset="0"/>
                <a:cs typeface="Times New Roman" charset="0"/>
              </a:rPr>
              <a:t> del funzionamento e della disabilità:</a:t>
            </a:r>
          </a:p>
          <a:p>
            <a:pPr algn="just" eaLnBrk="1" hangingPunct="1"/>
            <a:r>
              <a:rPr lang="it-IT" sz="1400">
                <a:latin typeface="Tahoma" charset="0"/>
                <a:ea typeface="Times New Roman" charset="0"/>
                <a:cs typeface="Times New Roman" charset="0"/>
              </a:rPr>
              <a:t>1. </a:t>
            </a:r>
            <a:r>
              <a:rPr lang="it-IT" sz="1400" b="1">
                <a:latin typeface="Tahoma" charset="0"/>
                <a:ea typeface="Times New Roman" charset="0"/>
                <a:cs typeface="Times New Roman" charset="0"/>
              </a:rPr>
              <a:t>Funzioni e strutture corporee</a:t>
            </a:r>
          </a:p>
          <a:p>
            <a:pPr algn="just" eaLnBrk="1" hangingPunct="1"/>
            <a:r>
              <a:rPr lang="it-IT" sz="1400">
                <a:latin typeface="Tahoma" charset="0"/>
                <a:ea typeface="Times New Roman" charset="0"/>
                <a:cs typeface="Times New Roman" charset="0"/>
              </a:rPr>
              <a:t>2. </a:t>
            </a:r>
            <a:r>
              <a:rPr lang="it-IT" sz="1400" b="1">
                <a:latin typeface="Tahoma" charset="0"/>
                <a:ea typeface="Times New Roman" charset="0"/>
                <a:cs typeface="Times New Roman" charset="0"/>
              </a:rPr>
              <a:t>Attività </a:t>
            </a:r>
            <a:r>
              <a:rPr lang="it-IT" sz="1400">
                <a:latin typeface="Tahoma" charset="0"/>
                <a:ea typeface="Times New Roman" charset="0"/>
                <a:cs typeface="Times New Roman" charset="0"/>
              </a:rPr>
              <a:t>come capacità di agire; </a:t>
            </a:r>
            <a:r>
              <a:rPr lang="it-IT" sz="1400" b="1">
                <a:latin typeface="Tahoma" charset="0"/>
                <a:ea typeface="Times New Roman" charset="0"/>
                <a:cs typeface="Times New Roman" charset="0"/>
              </a:rPr>
              <a:t>Partecipazione </a:t>
            </a:r>
            <a:r>
              <a:rPr lang="it-IT" sz="1400">
                <a:latin typeface="Tahoma" charset="0"/>
                <a:ea typeface="Times New Roman" charset="0"/>
                <a:cs typeface="Times New Roman" charset="0"/>
              </a:rPr>
              <a:t>come performance ad agire</a:t>
            </a:r>
          </a:p>
          <a:p>
            <a:pPr algn="just" eaLnBrk="1" hangingPunct="1"/>
            <a:r>
              <a:rPr lang="it-IT" sz="1400">
                <a:latin typeface="Tahoma" charset="0"/>
                <a:ea typeface="Times New Roman" charset="0"/>
                <a:cs typeface="Times New Roman" charset="0"/>
              </a:rPr>
              <a:t>Il </a:t>
            </a:r>
            <a:r>
              <a:rPr lang="it-IT" sz="1400" b="1">
                <a:latin typeface="Tahoma" charset="0"/>
                <a:ea typeface="Times New Roman" charset="0"/>
                <a:cs typeface="Times New Roman" charset="0"/>
              </a:rPr>
              <a:t>contesto </a:t>
            </a:r>
            <a:r>
              <a:rPr lang="it-IT" sz="1400">
                <a:latin typeface="Tahoma" charset="0"/>
                <a:ea typeface="Times New Roman" charset="0"/>
                <a:cs typeface="Times New Roman" charset="0"/>
              </a:rPr>
              <a:t>del funzionamento e disabilità:</a:t>
            </a:r>
          </a:p>
          <a:p>
            <a:pPr algn="just" eaLnBrk="1" hangingPunct="1"/>
            <a:r>
              <a:rPr lang="it-IT" sz="1400">
                <a:latin typeface="Tahoma" charset="0"/>
                <a:ea typeface="Times New Roman" charset="0"/>
                <a:cs typeface="Times New Roman" charset="0"/>
              </a:rPr>
              <a:t>3. </a:t>
            </a:r>
            <a:r>
              <a:rPr lang="it-IT" sz="1400" b="1">
                <a:latin typeface="Tahoma" charset="0"/>
                <a:ea typeface="Times New Roman" charset="0"/>
                <a:cs typeface="Times New Roman" charset="0"/>
              </a:rPr>
              <a:t>Fattori ambientali</a:t>
            </a:r>
          </a:p>
          <a:p>
            <a:pPr algn="just" eaLnBrk="1" hangingPunct="1"/>
            <a:endParaRPr lang="it-IT" sz="1400" b="1">
              <a:latin typeface="Tahoma" charset="0"/>
              <a:ea typeface="Times New Roman" charset="0"/>
              <a:cs typeface="Times New Roman" charset="0"/>
            </a:endParaRPr>
          </a:p>
          <a:p>
            <a:pPr algn="just" eaLnBrk="1" hangingPunct="1"/>
            <a:r>
              <a:rPr lang="it-IT" sz="1400" b="1" i="1">
                <a:latin typeface="Tahoma" charset="0"/>
                <a:ea typeface="Times New Roman" charset="0"/>
                <a:cs typeface="Times New Roman" charset="0"/>
              </a:rPr>
              <a:t>Queste componenti insieme formano un modello di funzionamento e disabilità completo e integrato.</a:t>
            </a:r>
          </a:p>
          <a:p>
            <a:pPr algn="just" eaLnBrk="1" hangingPunct="1"/>
            <a:endParaRPr lang="it-IT" sz="1400" b="1" i="1">
              <a:latin typeface="Tahoma" charset="0"/>
              <a:ea typeface="Times New Roman" charset="0"/>
              <a:cs typeface="Times New Roman" charset="0"/>
            </a:endParaRPr>
          </a:p>
          <a:p>
            <a:pPr algn="just" eaLnBrk="1" hangingPunct="1"/>
            <a:r>
              <a:rPr lang="it-IT" sz="1400">
                <a:latin typeface="Tahoma" charset="0"/>
                <a:ea typeface="Times New Roman" charset="0"/>
                <a:cs typeface="Times New Roman" charset="0"/>
              </a:rPr>
              <a:t>Per eventuali problemi di terminologia, si veda la nota n.4 pag. 172 del manuale ICF.</a:t>
            </a:r>
          </a:p>
          <a:p>
            <a:pPr algn="just" eaLnBrk="1" hangingPunct="1"/>
            <a:endParaRPr lang="it-IT" sz="1400">
              <a:latin typeface="Tahoma" charset="0"/>
              <a:ea typeface="Times New Roman" charset="0"/>
              <a:cs typeface="Times New Roman"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0882" name="Rectangle 2"/>
          <p:cNvSpPr>
            <a:spLocks noGrp="1" noRot="1" noChangeAspect="1" noChangeArrowheads="1" noTextEdit="1"/>
          </p:cNvSpPr>
          <p:nvPr>
            <p:ph type="sldImg"/>
          </p:nvPr>
        </p:nvSpPr>
        <p:spPr>
          <a:xfrm>
            <a:off x="1143000" y="685800"/>
            <a:ext cx="4572000" cy="3429000"/>
          </a:xfrm>
          <a:ln/>
        </p:spPr>
      </p:sp>
      <p:sp>
        <p:nvSpPr>
          <p:cNvPr id="250883" name="Rectangle 3"/>
          <p:cNvSpPr>
            <a:spLocks noGrp="1" noChangeArrowheads="1"/>
          </p:cNvSpPr>
          <p:nvPr>
            <p:ph type="body" idx="1"/>
          </p:nvPr>
        </p:nvSpPr>
        <p:spPr>
          <a:xfrm>
            <a:off x="685480" y="4343144"/>
            <a:ext cx="5487041" cy="4115019"/>
          </a:xfrm>
          <a:noFill/>
          <a:ln/>
        </p:spPr>
        <p:txBody>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2930" name="Rectangle 2"/>
          <p:cNvSpPr>
            <a:spLocks noGrp="1" noRot="1" noChangeAspect="1" noChangeArrowheads="1" noTextEdit="1"/>
          </p:cNvSpPr>
          <p:nvPr>
            <p:ph type="sldImg"/>
          </p:nvPr>
        </p:nvSpPr>
        <p:spPr>
          <a:xfrm>
            <a:off x="1143000" y="685800"/>
            <a:ext cx="4572000" cy="3429000"/>
          </a:xfrm>
          <a:ln/>
        </p:spPr>
      </p:sp>
      <p:sp>
        <p:nvSpPr>
          <p:cNvPr id="252931" name="Rectangle 3"/>
          <p:cNvSpPr>
            <a:spLocks noGrp="1" noChangeArrowheads="1"/>
          </p:cNvSpPr>
          <p:nvPr>
            <p:ph type="body" idx="1"/>
          </p:nvPr>
        </p:nvSpPr>
        <p:spPr>
          <a:xfrm>
            <a:off x="685480" y="4343144"/>
            <a:ext cx="5487041" cy="4115019"/>
          </a:xfrm>
          <a:noFill/>
          <a:ln/>
        </p:spPr>
        <p:txBody>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4978" name="Rectangle 2"/>
          <p:cNvSpPr>
            <a:spLocks noGrp="1" noRot="1" noChangeAspect="1" noChangeArrowheads="1" noTextEdit="1"/>
          </p:cNvSpPr>
          <p:nvPr>
            <p:ph type="sldImg"/>
          </p:nvPr>
        </p:nvSpPr>
        <p:spPr>
          <a:xfrm>
            <a:off x="1143000" y="685800"/>
            <a:ext cx="4572000" cy="3429000"/>
          </a:xfrm>
          <a:ln/>
        </p:spPr>
      </p:sp>
      <p:sp>
        <p:nvSpPr>
          <p:cNvPr id="254979" name="Rectangle 3"/>
          <p:cNvSpPr>
            <a:spLocks noGrp="1" noChangeArrowheads="1"/>
          </p:cNvSpPr>
          <p:nvPr>
            <p:ph type="body" idx="1"/>
          </p:nvPr>
        </p:nvSpPr>
        <p:spPr>
          <a:xfrm>
            <a:off x="685480" y="4343144"/>
            <a:ext cx="5487041" cy="4115019"/>
          </a:xfrm>
          <a:noFill/>
          <a:ln/>
        </p:spPr>
        <p:txBody>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xfrm>
            <a:off x="925719" y="685838"/>
            <a:ext cx="5006564" cy="3429182"/>
          </a:xfrm>
          <a:ln/>
        </p:spPr>
      </p:sp>
      <p:sp>
        <p:nvSpPr>
          <p:cNvPr id="257027"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9074" name="Rectangle 2"/>
          <p:cNvSpPr>
            <a:spLocks noGrp="1" noRot="1" noChangeAspect="1" noChangeArrowheads="1" noTextEdit="1"/>
          </p:cNvSpPr>
          <p:nvPr>
            <p:ph type="sldImg"/>
          </p:nvPr>
        </p:nvSpPr>
        <p:spPr>
          <a:xfrm>
            <a:off x="1143000" y="685800"/>
            <a:ext cx="4572000" cy="3429000"/>
          </a:xfrm>
          <a:ln/>
        </p:spPr>
      </p:sp>
      <p:sp>
        <p:nvSpPr>
          <p:cNvPr id="259075" name="Rectangle 3"/>
          <p:cNvSpPr>
            <a:spLocks noGrp="1" noChangeArrowheads="1"/>
          </p:cNvSpPr>
          <p:nvPr>
            <p:ph type="body" idx="1"/>
          </p:nvPr>
        </p:nvSpPr>
        <p:spPr>
          <a:xfrm>
            <a:off x="685480" y="4343144"/>
            <a:ext cx="5487041" cy="4115019"/>
          </a:xfrm>
          <a:noFill/>
          <a:ln/>
        </p:spPr>
        <p:txBody>
          <a:bodyPr/>
          <a:lstStyle/>
          <a:p>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Segnaposto immagine diapositiva 1"/>
          <p:cNvSpPr>
            <a:spLocks noGrp="1" noRot="1" noChangeAspect="1"/>
          </p:cNvSpPr>
          <p:nvPr>
            <p:ph type="sldImg"/>
          </p:nvPr>
        </p:nvSpPr>
        <p:spPr bwMode="auto">
          <a:noFill/>
          <a:ln>
            <a:solidFill>
              <a:srgbClr val="000000"/>
            </a:solidFill>
            <a:miter lim="800000"/>
            <a:headEnd/>
            <a:tailEnd/>
          </a:ln>
        </p:spPr>
      </p:sp>
      <p:sp>
        <p:nvSpPr>
          <p:cNvPr id="30723"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it-IT"/>
          </a:p>
        </p:txBody>
      </p:sp>
      <p:sp>
        <p:nvSpPr>
          <p:cNvPr id="30724"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03CD4C3-6932-EE49-B259-4681D5BEB596}" type="slidenum">
              <a:rPr lang="it-IT" smtClean="0"/>
              <a:pPr/>
              <a:t>9</a:t>
            </a:fld>
            <a:endParaRPr lang="it-IT"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6"/>
          <p:cNvSpPr>
            <a:spLocks noGrp="1" noChangeArrowheads="1"/>
          </p:cNvSpPr>
          <p:nvPr>
            <p:ph type="ftr" sz="quarter" idx="4"/>
          </p:nvPr>
        </p:nvSpPr>
        <p:spPr bwMode="auto">
          <a:noFill/>
          <a:ln>
            <a:miter lim="800000"/>
            <a:headEnd/>
            <a:tailEnd/>
          </a:ln>
        </p:spPr>
        <p:txBody>
          <a:bodyPr/>
          <a:lstStyle/>
          <a:p>
            <a:r>
              <a:rPr lang="it-IT"/>
              <a:t>© Disability Italian Network</a:t>
            </a:r>
          </a:p>
        </p:txBody>
      </p:sp>
      <p:sp>
        <p:nvSpPr>
          <p:cNvPr id="46083" name="Rectangle 7"/>
          <p:cNvSpPr>
            <a:spLocks noGrp="1" noChangeArrowheads="1"/>
          </p:cNvSpPr>
          <p:nvPr>
            <p:ph type="sldNum" sz="quarter" idx="5"/>
          </p:nvPr>
        </p:nvSpPr>
        <p:spPr bwMode="auto">
          <a:noFill/>
          <a:ln>
            <a:miter lim="800000"/>
            <a:headEnd/>
            <a:tailEnd/>
          </a:ln>
        </p:spPr>
        <p:txBody>
          <a:bodyPr/>
          <a:lstStyle/>
          <a:p>
            <a:fld id="{EF1C4DD3-953D-9648-9E83-942C1D9440A0}" type="slidenum">
              <a:rPr lang="it-IT"/>
              <a:pPr/>
              <a:t>38</a:t>
            </a:fld>
            <a:endParaRPr lang="it-IT"/>
          </a:p>
        </p:txBody>
      </p:sp>
      <p:sp>
        <p:nvSpPr>
          <p:cNvPr id="46084"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46085" name="Rectangle 3"/>
          <p:cNvSpPr>
            <a:spLocks noGrp="1" noChangeArrowheads="1"/>
          </p:cNvSpPr>
          <p:nvPr>
            <p:ph type="body" idx="1"/>
          </p:nvPr>
        </p:nvSpPr>
        <p:spPr bwMode="auto">
          <a:xfrm>
            <a:off x="228600" y="4343400"/>
            <a:ext cx="6477000" cy="4419600"/>
          </a:xfrm>
          <a:solidFill>
            <a:srgbClr val="FFFFFF"/>
          </a:solidFill>
          <a:ln>
            <a:solidFill>
              <a:srgbClr val="000000"/>
            </a:solidFill>
            <a:miter lim="800000"/>
            <a:headEnd/>
            <a:tailEnd/>
          </a:ln>
        </p:spPr>
        <p:txBody>
          <a:bodyPr lIns="88615" tIns="44307" rIns="88615" bIns="44307"/>
          <a:lstStyle/>
          <a:p>
            <a:pPr marL="228600" indent="-228600" eaLnBrk="1" hangingPunct="1"/>
            <a:r>
              <a:rPr lang="it-IT">
                <a:latin typeface="Tahoma" charset="0"/>
              </a:rPr>
              <a:t>Funzionamento e disabilità sono stati o situazioni che possono essere interpretati in molte maniere</a:t>
            </a:r>
            <a:r>
              <a:rPr lang="it-IT" smtClean="0">
                <a:latin typeface="Tahoma" charset="0"/>
              </a:rPr>
              <a:t> come </a:t>
            </a:r>
            <a:r>
              <a:rPr lang="it-IT">
                <a:latin typeface="Tahoma" charset="0"/>
              </a:rPr>
              <a:t>stati fisici</a:t>
            </a:r>
            <a:r>
              <a:rPr lang="it-IT" smtClean="0">
                <a:latin typeface="Tahoma" charset="0"/>
              </a:rPr>
              <a:t>,</a:t>
            </a:r>
          </a:p>
          <a:p>
            <a:pPr marL="228600" indent="-228600" eaLnBrk="1" hangingPunct="1"/>
            <a:r>
              <a:rPr lang="it-IT" smtClean="0">
                <a:latin typeface="Tahoma" charset="0"/>
              </a:rPr>
              <a:t>caratteristiche </a:t>
            </a:r>
            <a:r>
              <a:rPr lang="it-IT">
                <a:latin typeface="Tahoma" charset="0"/>
              </a:rPr>
              <a:t>della persona o eventi osservabili.</a:t>
            </a:r>
          </a:p>
          <a:p>
            <a:pPr marL="228600" indent="-228600" eaLnBrk="1" hangingPunct="1"/>
            <a:r>
              <a:rPr lang="it-IT">
                <a:latin typeface="Tahoma" charset="0"/>
              </a:rPr>
              <a:t>Nell’ICF sono date interpretazioni delle componenti di funzionamento e disabilità che forniscono informazioni </a:t>
            </a:r>
            <a:r>
              <a:rPr lang="it-IT" smtClean="0">
                <a:latin typeface="Tahoma" charset="0"/>
              </a:rPr>
              <a:t>che</a:t>
            </a:r>
          </a:p>
          <a:p>
            <a:pPr marL="228600" indent="-228600" eaLnBrk="1" hangingPunct="1"/>
            <a:r>
              <a:rPr lang="it-IT" smtClean="0">
                <a:latin typeface="Tahoma" charset="0"/>
              </a:rPr>
              <a:t>possono </a:t>
            </a:r>
            <a:r>
              <a:rPr lang="it-IT">
                <a:latin typeface="Tahoma" charset="0"/>
              </a:rPr>
              <a:t>essere usati  da più ampio range di utenti potenziali.</a:t>
            </a:r>
          </a:p>
          <a:p>
            <a:pPr marL="228600" indent="-228600" eaLnBrk="1" hangingPunct="1"/>
            <a:r>
              <a:rPr lang="it-IT">
                <a:latin typeface="Tahoma" charset="0"/>
              </a:rPr>
              <a:t>Per le Funzioni e Strutture Corporee, ogni categoria è interpretata rispettivamente in termini di </a:t>
            </a:r>
            <a:r>
              <a:rPr lang="it-IT" b="1" smtClean="0">
                <a:latin typeface="Tahoma" charset="0"/>
              </a:rPr>
              <a:t>cambiamento</a:t>
            </a:r>
          </a:p>
          <a:p>
            <a:pPr marL="228600" indent="-228600" eaLnBrk="1" hangingPunct="1"/>
            <a:r>
              <a:rPr lang="it-IT" b="1" smtClean="0">
                <a:latin typeface="Tahoma" charset="0"/>
              </a:rPr>
              <a:t>osservabile</a:t>
            </a:r>
            <a:r>
              <a:rPr lang="it-IT" smtClean="0">
                <a:latin typeface="Tahoma" charset="0"/>
              </a:rPr>
              <a:t> </a:t>
            </a:r>
            <a:r>
              <a:rPr lang="it-IT">
                <a:latin typeface="Tahoma" charset="0"/>
              </a:rPr>
              <a:t>delle funzioni e strutture.</a:t>
            </a:r>
          </a:p>
          <a:p>
            <a:pPr marL="228600" indent="-228600" eaLnBrk="1" hangingPunct="1"/>
            <a:r>
              <a:rPr lang="it-IT">
                <a:latin typeface="Tahoma" charset="0"/>
              </a:rPr>
              <a:t>Nel caso di Attività e Partecipazione, vengono forniti due costrutti interpretativi:</a:t>
            </a:r>
          </a:p>
          <a:p>
            <a:pPr marL="228600" indent="-228600" eaLnBrk="1" hangingPunct="1">
              <a:buFontTx/>
              <a:buAutoNum type="arabicPeriod"/>
            </a:pPr>
            <a:r>
              <a:rPr lang="it-IT">
                <a:latin typeface="Tahoma" charset="0"/>
              </a:rPr>
              <a:t>Il </a:t>
            </a:r>
            <a:r>
              <a:rPr lang="it-IT" b="1">
                <a:latin typeface="Tahoma" charset="0"/>
              </a:rPr>
              <a:t>costrutto di capacità</a:t>
            </a:r>
            <a:r>
              <a:rPr lang="it-IT">
                <a:latin typeface="Tahoma" charset="0"/>
              </a:rPr>
              <a:t> interpreta l’item come un’intrinseca capacità della persona di agire o comportarsi nel modo identificato dall’item, una capacità identificata e misurata entro un ambiente standardizzato</a:t>
            </a:r>
          </a:p>
          <a:p>
            <a:pPr marL="228600" indent="-228600" eaLnBrk="1" hangingPunct="1">
              <a:buFontTx/>
              <a:buAutoNum type="arabicPeriod"/>
            </a:pPr>
            <a:r>
              <a:rPr lang="it-IT">
                <a:latin typeface="Tahoma" charset="0"/>
              </a:rPr>
              <a:t>Il </a:t>
            </a:r>
            <a:r>
              <a:rPr lang="it-IT" b="1">
                <a:latin typeface="Tahoma" charset="0"/>
              </a:rPr>
              <a:t>costrutto di performance</a:t>
            </a:r>
            <a:r>
              <a:rPr lang="it-IT">
                <a:latin typeface="Tahoma" charset="0"/>
              </a:rPr>
              <a:t> interpreta l’item come una performance osservabile dalle persone nel suo ambiente attuale</a:t>
            </a:r>
          </a:p>
          <a:p>
            <a:pPr marL="228600" indent="-228600" eaLnBrk="1" hangingPunct="1"/>
            <a:r>
              <a:rPr lang="it-IT">
                <a:latin typeface="Tahoma" charset="0"/>
              </a:rPr>
              <a:t>Questi costrutti sono operazionalizzati nella classificazione per mezzo dei qualificatori</a:t>
            </a:r>
            <a:r>
              <a:rPr lang="it-IT" smtClean="0">
                <a:latin typeface="Tahoma" charset="0"/>
              </a:rPr>
              <a:t>.</a:t>
            </a:r>
          </a:p>
          <a:p>
            <a:pPr marL="228600" indent="-228600" eaLnBrk="1" hangingPunct="1"/>
            <a:r>
              <a:rPr lang="it-IT" smtClean="0">
                <a:latin typeface="Tahoma" charset="0"/>
              </a:rPr>
              <a:t>È importante ricordare fin da subito che i qualificatori non appartengono ad un sistema metrico ma piuttosto servono a</a:t>
            </a:r>
          </a:p>
          <a:p>
            <a:pPr marL="228600" indent="-228600" eaLnBrk="1" hangingPunct="1"/>
            <a:r>
              <a:rPr lang="it-IT" smtClean="0">
                <a:latin typeface="Tahoma" charset="0"/>
              </a:rPr>
              <a:t>categorizzare le componenti di ICF.</a:t>
            </a:r>
          </a:p>
          <a:p>
            <a:pPr marL="228600" indent="-228600" eaLnBrk="1" hangingPunct="1"/>
            <a:r>
              <a:rPr lang="it-IT" smtClean="0">
                <a:latin typeface="Tahoma" charset="0"/>
              </a:rPr>
              <a:t>Nel caso di attività e partecipazione vengono utilizzati abitualmente i due qualificatori di capacità e di performance, ma</a:t>
            </a:r>
          </a:p>
          <a:p>
            <a:pPr marL="228600" indent="-228600" eaLnBrk="1" hangingPunct="1"/>
            <a:r>
              <a:rPr lang="it-IT" smtClean="0">
                <a:latin typeface="Tahoma" charset="0"/>
              </a:rPr>
              <a:t>è utile sapere che possono essere utilizzati anche qualificatori opzionali come quelli che distinguono la capacità e la</a:t>
            </a:r>
          </a:p>
          <a:p>
            <a:pPr marL="228600" indent="-228600" eaLnBrk="1" hangingPunct="1"/>
            <a:r>
              <a:rPr lang="it-IT" smtClean="0">
                <a:latin typeface="Tahoma" charset="0"/>
              </a:rPr>
              <a:t>performance con e senza assistenza, con e senza ausili. </a:t>
            </a:r>
          </a:p>
          <a:p>
            <a:pPr marL="228600" indent="-228600" eaLnBrk="1" hangingPunct="1"/>
            <a:endParaRPr lang="it-IT">
              <a:latin typeface="Tahoma" charset="0"/>
            </a:endParaRPr>
          </a:p>
          <a:p>
            <a:pPr marL="228600" indent="-228600" eaLnBrk="1" hangingPunct="1"/>
            <a:endParaRPr lang="en-US">
              <a:latin typeface="Tahoma"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8962" name="Rectangle 6"/>
          <p:cNvSpPr>
            <a:spLocks noGrp="1" noChangeArrowheads="1"/>
          </p:cNvSpPr>
          <p:nvPr>
            <p:ph type="ftr" sz="quarter" idx="4"/>
          </p:nvPr>
        </p:nvSpPr>
        <p:spPr>
          <a:noFill/>
        </p:spPr>
        <p:txBody>
          <a:bodyPr/>
          <a:lstStyle/>
          <a:p>
            <a:r>
              <a:rPr lang="en-GB"/>
              <a:t>©</a:t>
            </a:r>
            <a:r>
              <a:rPr lang="en-GB">
                <a:latin typeface="BatangChe" pitchFamily="49" charset="-127"/>
              </a:rPr>
              <a:t> Diability Italian Network 2005 _ CORSO BASE</a:t>
            </a:r>
          </a:p>
        </p:txBody>
      </p:sp>
      <p:sp>
        <p:nvSpPr>
          <p:cNvPr id="168963" name="Rectangle 7"/>
          <p:cNvSpPr>
            <a:spLocks noGrp="1" noChangeArrowheads="1"/>
          </p:cNvSpPr>
          <p:nvPr>
            <p:ph type="sldNum" sz="quarter" idx="5"/>
          </p:nvPr>
        </p:nvSpPr>
        <p:spPr>
          <a:noFill/>
        </p:spPr>
        <p:txBody>
          <a:bodyPr/>
          <a:lstStyle/>
          <a:p>
            <a:fld id="{8DD570BE-2E72-E546-B312-9C6E34E8F8B4}" type="slidenum">
              <a:rPr lang="en-GB"/>
              <a:pPr/>
              <a:t>39</a:t>
            </a:fld>
            <a:endParaRPr lang="en-GB"/>
          </a:p>
        </p:txBody>
      </p:sp>
      <p:sp>
        <p:nvSpPr>
          <p:cNvPr id="168964" name="Rectangle 2"/>
          <p:cNvSpPr>
            <a:spLocks noGrp="1" noRot="1" noChangeAspect="1" noChangeArrowheads="1" noTextEdit="1"/>
          </p:cNvSpPr>
          <p:nvPr>
            <p:ph type="sldImg"/>
          </p:nvPr>
        </p:nvSpPr>
        <p:spPr>
          <a:ln/>
        </p:spPr>
      </p:sp>
      <p:sp>
        <p:nvSpPr>
          <p:cNvPr id="168965" name="Rectangle 3"/>
          <p:cNvSpPr>
            <a:spLocks noGrp="1" noChangeArrowheads="1"/>
          </p:cNvSpPr>
          <p:nvPr>
            <p:ph type="body" idx="1"/>
          </p:nvPr>
        </p:nvSpPr>
        <p:spPr>
          <a:noFill/>
          <a:ln/>
        </p:spPr>
        <p:txBody>
          <a:bodyPr/>
          <a:lstStyle/>
          <a:p>
            <a:pPr algn="just" eaLnBrk="1" hangingPunct="1"/>
            <a:r>
              <a:rPr lang="it-IT" sz="1400">
                <a:latin typeface="Dotum" pitchFamily="34" charset="-127"/>
              </a:rPr>
              <a:t>Per cominciare, consideriamo le due nozioni base che riguardano l</a:t>
            </a:r>
            <a:r>
              <a:rPr lang="it-IT" sz="1400">
                <a:latin typeface="Times New Roman" charset="0"/>
              </a:rPr>
              <a:t>’</a:t>
            </a:r>
            <a:r>
              <a:rPr lang="it-IT" sz="1400">
                <a:latin typeface="Dotum" pitchFamily="34" charset="-127"/>
              </a:rPr>
              <a:t>ICF, </a:t>
            </a:r>
            <a:r>
              <a:rPr lang="it-IT" sz="1400" b="1">
                <a:latin typeface="Dotum" pitchFamily="34" charset="-127"/>
              </a:rPr>
              <a:t>salute</a:t>
            </a:r>
            <a:r>
              <a:rPr lang="it-IT" sz="1400">
                <a:latin typeface="Dotum" pitchFamily="34" charset="-127"/>
              </a:rPr>
              <a:t> e </a:t>
            </a:r>
            <a:r>
              <a:rPr lang="it-IT" sz="1400" b="1">
                <a:latin typeface="Dotum" pitchFamily="34" charset="-127"/>
              </a:rPr>
              <a:t>disabilit</a:t>
            </a:r>
            <a:r>
              <a:rPr lang="it-IT" sz="1400" b="1">
                <a:latin typeface="Times New Roman" charset="0"/>
              </a:rPr>
              <a:t>à</a:t>
            </a:r>
            <a:r>
              <a:rPr lang="it-IT" sz="1400">
                <a:latin typeface="Dotum" pitchFamily="34" charset="-127"/>
              </a:rPr>
              <a:t>. Nel caso della disabilit</a:t>
            </a:r>
            <a:r>
              <a:rPr lang="it-IT" sz="1400">
                <a:latin typeface="Times New Roman" charset="0"/>
              </a:rPr>
              <a:t>à</a:t>
            </a:r>
            <a:r>
              <a:rPr lang="it-IT" sz="1400">
                <a:latin typeface="Dotum" pitchFamily="34" charset="-127"/>
              </a:rPr>
              <a:t> dovremo rivedere il dibattito fra i modelli cosiddetti medico e sociale, allo scopa di capire la decisione dell</a:t>
            </a:r>
            <a:r>
              <a:rPr lang="it-IT" sz="1400">
                <a:latin typeface="Times New Roman" charset="0"/>
              </a:rPr>
              <a:t>’</a:t>
            </a:r>
            <a:r>
              <a:rPr lang="it-IT" sz="1400">
                <a:latin typeface="Dotum" pitchFamily="34" charset="-127"/>
              </a:rPr>
              <a:t>OMS di operazionalizzare nell</a:t>
            </a:r>
            <a:r>
              <a:rPr lang="it-IT" sz="1400">
                <a:latin typeface="Times New Roman" charset="0"/>
              </a:rPr>
              <a:t>’</a:t>
            </a:r>
            <a:r>
              <a:rPr lang="it-IT" sz="1400">
                <a:latin typeface="Dotum" pitchFamily="34" charset="-127"/>
              </a:rPr>
              <a:t>ICF un modello pi</a:t>
            </a:r>
            <a:r>
              <a:rPr lang="it-IT" sz="1400">
                <a:latin typeface="Times New Roman" charset="0"/>
              </a:rPr>
              <a:t>ù</a:t>
            </a:r>
            <a:r>
              <a:rPr lang="it-IT" sz="1400">
                <a:latin typeface="Dotum" pitchFamily="34" charset="-127"/>
              </a:rPr>
              <a:t> flessibile e quindi utile, definito modello </a:t>
            </a:r>
            <a:r>
              <a:rPr lang="it-IT" sz="1400" b="1">
                <a:latin typeface="Dotum" pitchFamily="34" charset="-127"/>
              </a:rPr>
              <a:t>biopsicosociale</a:t>
            </a:r>
            <a:r>
              <a:rPr lang="it-IT" sz="1400">
                <a:latin typeface="Dotum" pitchFamily="34" charset="-127"/>
              </a:rPr>
              <a:t>.</a:t>
            </a:r>
          </a:p>
          <a:p>
            <a:pPr eaLnBrk="1" hangingPunct="1"/>
            <a:endParaRPr lang="it-IT" sz="1400">
              <a:latin typeface="Dotum" pitchFamily="34" charset="-127"/>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9986" name="Rectangle 6"/>
          <p:cNvSpPr>
            <a:spLocks noGrp="1" noChangeArrowheads="1"/>
          </p:cNvSpPr>
          <p:nvPr>
            <p:ph type="ftr" sz="quarter" idx="4"/>
          </p:nvPr>
        </p:nvSpPr>
        <p:spPr>
          <a:noFill/>
        </p:spPr>
        <p:txBody>
          <a:bodyPr/>
          <a:lstStyle/>
          <a:p>
            <a:r>
              <a:rPr lang="en-GB"/>
              <a:t>©</a:t>
            </a:r>
            <a:r>
              <a:rPr lang="en-GB">
                <a:latin typeface="BatangChe" pitchFamily="49" charset="-127"/>
              </a:rPr>
              <a:t> Diability Italian Network 2005 _ CORSO BASE</a:t>
            </a:r>
          </a:p>
        </p:txBody>
      </p:sp>
      <p:sp>
        <p:nvSpPr>
          <p:cNvPr id="169987" name="Rectangle 7"/>
          <p:cNvSpPr>
            <a:spLocks noGrp="1" noChangeArrowheads="1"/>
          </p:cNvSpPr>
          <p:nvPr>
            <p:ph type="sldNum" sz="quarter" idx="5"/>
          </p:nvPr>
        </p:nvSpPr>
        <p:spPr>
          <a:noFill/>
        </p:spPr>
        <p:txBody>
          <a:bodyPr/>
          <a:lstStyle/>
          <a:p>
            <a:fld id="{D968227D-09A2-D649-B819-1BC020DE05D2}" type="slidenum">
              <a:rPr lang="en-GB"/>
              <a:pPr/>
              <a:t>41</a:t>
            </a:fld>
            <a:endParaRPr lang="en-GB"/>
          </a:p>
        </p:txBody>
      </p:sp>
      <p:sp>
        <p:nvSpPr>
          <p:cNvPr id="169988" name="Rectangle 2"/>
          <p:cNvSpPr>
            <a:spLocks noGrp="1" noRot="1" noChangeAspect="1" noChangeArrowheads="1" noTextEdit="1"/>
          </p:cNvSpPr>
          <p:nvPr>
            <p:ph type="sldImg"/>
          </p:nvPr>
        </p:nvSpPr>
        <p:spPr>
          <a:ln/>
        </p:spPr>
      </p:sp>
      <p:sp>
        <p:nvSpPr>
          <p:cNvPr id="169989" name="Rectangle 3"/>
          <p:cNvSpPr>
            <a:spLocks noGrp="1" noChangeArrowheads="1"/>
          </p:cNvSpPr>
          <p:nvPr>
            <p:ph type="body" idx="1"/>
          </p:nvPr>
        </p:nvSpPr>
        <p:spPr>
          <a:noFill/>
          <a:ln/>
        </p:spPr>
        <p:txBody>
          <a:bodyPr/>
          <a:lstStyle/>
          <a:p>
            <a:pPr eaLnBrk="1" hangingPunct="1"/>
            <a:r>
              <a:rPr lang="it-IT" sz="1400" b="1" i="1">
                <a:latin typeface="Dotum" pitchFamily="34" charset="-127"/>
                <a:ea typeface="Times New Roman" charset="0"/>
                <a:cs typeface="Times New Roman" charset="0"/>
              </a:rPr>
              <a:t>Cos</a:t>
            </a:r>
            <a:r>
              <a:rPr lang="it-IT" sz="1400" b="1" i="1">
                <a:latin typeface="Times New Roman" charset="0"/>
                <a:ea typeface="Times New Roman" charset="0"/>
                <a:cs typeface="Times New Roman" charset="0"/>
              </a:rPr>
              <a:t>’è</a:t>
            </a:r>
            <a:r>
              <a:rPr lang="it-IT" sz="1400" b="1" i="1">
                <a:latin typeface="Dotum" pitchFamily="34" charset="-127"/>
                <a:ea typeface="Times New Roman" charset="0"/>
                <a:cs typeface="Times New Roman" charset="0"/>
              </a:rPr>
              <a:t> la </a:t>
            </a:r>
            <a:r>
              <a:rPr lang="it-IT" sz="1400" b="1" i="1">
                <a:latin typeface="Times New Roman" charset="0"/>
                <a:ea typeface="Times New Roman" charset="0"/>
                <a:cs typeface="Times New Roman" charset="0"/>
              </a:rPr>
              <a:t>‘</a:t>
            </a:r>
            <a:r>
              <a:rPr lang="it-IT" sz="1400" b="1" i="1">
                <a:latin typeface="Dotum" pitchFamily="34" charset="-127"/>
                <a:ea typeface="Times New Roman" charset="0"/>
                <a:cs typeface="Times New Roman" charset="0"/>
              </a:rPr>
              <a:t>salute</a:t>
            </a:r>
            <a:r>
              <a:rPr lang="it-IT" sz="1400" b="1" i="1">
                <a:latin typeface="Times New Roman" charset="0"/>
                <a:ea typeface="Times New Roman" charset="0"/>
                <a:cs typeface="Times New Roman" charset="0"/>
              </a:rPr>
              <a:t>’</a:t>
            </a:r>
            <a:r>
              <a:rPr lang="it-IT" sz="1400" b="1" i="1">
                <a:latin typeface="Dotum" pitchFamily="34" charset="-127"/>
                <a:ea typeface="Times New Roman" charset="0"/>
                <a:cs typeface="Times New Roman" charset="0"/>
              </a:rPr>
              <a:t>? Solo una questione di non avere una malattia o un disturbo?</a:t>
            </a:r>
          </a:p>
          <a:p>
            <a:pPr eaLnBrk="1" hangingPunct="1"/>
            <a:endParaRPr lang="it-IT" sz="1400" b="1" i="1">
              <a:latin typeface="Dotum" pitchFamily="34" charset="-127"/>
              <a:ea typeface="Times New Roman" charset="0"/>
              <a:cs typeface="Times New Roman" charset="0"/>
            </a:endParaRPr>
          </a:p>
          <a:p>
            <a:pPr eaLnBrk="1" hangingPunct="1"/>
            <a:r>
              <a:rPr lang="it-IT" sz="1400">
                <a:latin typeface="Dotum" pitchFamily="34" charset="-127"/>
                <a:ea typeface="Times New Roman" charset="0"/>
                <a:cs typeface="Times New Roman" charset="0"/>
              </a:rPr>
              <a:t>Per via del suo mandato l</a:t>
            </a:r>
            <a:r>
              <a:rPr lang="it-IT" sz="1400">
                <a:latin typeface="Times New Roman" charset="0"/>
                <a:ea typeface="Times New Roman" charset="0"/>
                <a:cs typeface="Times New Roman" charset="0"/>
              </a:rPr>
              <a:t>’</a:t>
            </a:r>
            <a:r>
              <a:rPr lang="it-IT" sz="1400">
                <a:latin typeface="Dotum" pitchFamily="34" charset="-127"/>
                <a:ea typeface="Times New Roman" charset="0"/>
                <a:cs typeface="Times New Roman" charset="0"/>
              </a:rPr>
              <a:t>OMS, dalle sue origini nel 1947, trovò necessario definire cosa fosse la salute per i suoi scopi di promozione di salute pubblica e promozione della salute.</a:t>
            </a:r>
            <a:endParaRPr lang="it-IT" sz="1400">
              <a:latin typeface="Dotum" pitchFamily="34" charset="-127"/>
            </a:endParaRPr>
          </a:p>
          <a:p>
            <a:pPr eaLnBrk="1" hangingPunct="1"/>
            <a:endParaRPr lang="it-IT" sz="1400">
              <a:latin typeface="Dotum" pitchFamily="34" charset="-127"/>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Rectangle 6"/>
          <p:cNvSpPr>
            <a:spLocks noGrp="1" noChangeArrowheads="1"/>
          </p:cNvSpPr>
          <p:nvPr>
            <p:ph type="ftr" sz="quarter" idx="4"/>
          </p:nvPr>
        </p:nvSpPr>
        <p:spPr>
          <a:noFill/>
        </p:spPr>
        <p:txBody>
          <a:bodyPr/>
          <a:lstStyle/>
          <a:p>
            <a:r>
              <a:rPr lang="en-GB"/>
              <a:t>©</a:t>
            </a:r>
            <a:r>
              <a:rPr lang="en-GB">
                <a:latin typeface="BatangChe" pitchFamily="49" charset="-127"/>
              </a:rPr>
              <a:t> Diability Italian Network 2005 _ CORSO BASE</a:t>
            </a:r>
          </a:p>
        </p:txBody>
      </p:sp>
      <p:sp>
        <p:nvSpPr>
          <p:cNvPr id="104451" name="Rectangle 7"/>
          <p:cNvSpPr>
            <a:spLocks noGrp="1" noChangeArrowheads="1"/>
          </p:cNvSpPr>
          <p:nvPr>
            <p:ph type="sldNum" sz="quarter" idx="5"/>
          </p:nvPr>
        </p:nvSpPr>
        <p:spPr>
          <a:noFill/>
        </p:spPr>
        <p:txBody>
          <a:bodyPr/>
          <a:lstStyle/>
          <a:p>
            <a:fld id="{D7B6F279-FDA6-6A4B-9F34-EF99EA477DF2}" type="slidenum">
              <a:rPr lang="en-GB"/>
              <a:pPr/>
              <a:t>43</a:t>
            </a:fld>
            <a:endParaRPr lang="en-GB"/>
          </a:p>
        </p:txBody>
      </p:sp>
      <p:sp>
        <p:nvSpPr>
          <p:cNvPr id="104452" name="Rectangle 2"/>
          <p:cNvSpPr>
            <a:spLocks noGrp="1" noRot="1" noChangeAspect="1" noChangeArrowheads="1" noTextEdit="1"/>
          </p:cNvSpPr>
          <p:nvPr>
            <p:ph type="sldImg"/>
          </p:nvPr>
        </p:nvSpPr>
        <p:spPr>
          <a:ln/>
        </p:spPr>
      </p:sp>
      <p:sp>
        <p:nvSpPr>
          <p:cNvPr id="104453" name="Rectangle 3"/>
          <p:cNvSpPr>
            <a:spLocks noGrp="1" noChangeArrowheads="1"/>
          </p:cNvSpPr>
          <p:nvPr>
            <p:ph type="body" idx="1"/>
          </p:nvPr>
        </p:nvSpPr>
        <p:spPr>
          <a:noFill/>
          <a:ln/>
        </p:spPr>
        <p:txBody>
          <a:bodyPr/>
          <a:lstStyle/>
          <a:p>
            <a:pPr eaLnBrk="1" hangingPunct="1"/>
            <a:r>
              <a:rPr lang="it-IT" sz="1400" b="1" i="1">
                <a:latin typeface="Dotum" pitchFamily="34" charset="-127"/>
                <a:ea typeface="Times New Roman" charset="0"/>
                <a:cs typeface="Times New Roman" charset="0"/>
              </a:rPr>
              <a:t>Com</a:t>
            </a:r>
            <a:r>
              <a:rPr lang="it-IT" sz="1400" b="1" i="1">
                <a:latin typeface="Times New Roman" charset="0"/>
                <a:ea typeface="Times New Roman" charset="0"/>
                <a:cs typeface="Times New Roman" charset="0"/>
              </a:rPr>
              <a:t>’è</a:t>
            </a:r>
            <a:r>
              <a:rPr lang="it-IT" sz="1400" b="1" i="1">
                <a:latin typeface="Dotum" pitchFamily="34" charset="-127"/>
                <a:ea typeface="Times New Roman" charset="0"/>
                <a:cs typeface="Times New Roman" charset="0"/>
              </a:rPr>
              <a:t> rappresentato il modello biopsicosociale nell</a:t>
            </a:r>
            <a:r>
              <a:rPr lang="it-IT" sz="1400" b="1" i="1">
                <a:latin typeface="Times New Roman" charset="0"/>
                <a:ea typeface="Times New Roman" charset="0"/>
                <a:cs typeface="Times New Roman" charset="0"/>
              </a:rPr>
              <a:t>’</a:t>
            </a:r>
            <a:r>
              <a:rPr lang="it-IT" sz="1400" b="1" i="1">
                <a:latin typeface="Dotum" pitchFamily="34" charset="-127"/>
                <a:ea typeface="Times New Roman" charset="0"/>
                <a:cs typeface="Times New Roman" charset="0"/>
              </a:rPr>
              <a:t>ICF?</a:t>
            </a:r>
          </a:p>
          <a:p>
            <a:pPr eaLnBrk="1" hangingPunct="1"/>
            <a:endParaRPr lang="it-IT" sz="800" b="1" i="1">
              <a:latin typeface="Dotum" pitchFamily="34" charset="-127"/>
              <a:ea typeface="Times New Roman" charset="0"/>
              <a:cs typeface="Times New Roman" charset="0"/>
            </a:endParaRPr>
          </a:p>
          <a:p>
            <a:pPr eaLnBrk="1" hangingPunct="1"/>
            <a:r>
              <a:rPr lang="it-IT">
                <a:latin typeface="Dotum" pitchFamily="34" charset="-127"/>
                <a:ea typeface="Times New Roman" charset="0"/>
                <a:cs typeface="Times New Roman" charset="0"/>
              </a:rPr>
              <a:t>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ICF, come 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ICIDH, mantiene le tre dimensioni della disabilit</a:t>
            </a:r>
            <a:r>
              <a:rPr lang="it-IT">
                <a:latin typeface="Times New Roman" charset="0"/>
                <a:ea typeface="Times New Roman" charset="0"/>
                <a:cs typeface="Times New Roman" charset="0"/>
              </a:rPr>
              <a:t>à</a:t>
            </a:r>
            <a:r>
              <a:rPr lang="it-IT">
                <a:latin typeface="Dotum" pitchFamily="34" charset="-127"/>
                <a:ea typeface="Times New Roman" charset="0"/>
                <a:cs typeface="Times New Roman" charset="0"/>
              </a:rPr>
              <a:t>, mantenendo il termine menomazione, ma usando attivit</a:t>
            </a:r>
            <a:r>
              <a:rPr lang="it-IT">
                <a:latin typeface="Times New Roman" charset="0"/>
                <a:ea typeface="Times New Roman" charset="0"/>
                <a:cs typeface="Times New Roman" charset="0"/>
              </a:rPr>
              <a:t>à</a:t>
            </a:r>
            <a:r>
              <a:rPr lang="it-IT">
                <a:latin typeface="Dotum" pitchFamily="34" charset="-127"/>
                <a:ea typeface="Times New Roman" charset="0"/>
                <a:cs typeface="Times New Roman" charset="0"/>
              </a:rPr>
              <a:t> e partecipazione per i due livelli successivi. Il termine Handicap </a:t>
            </a:r>
            <a:r>
              <a:rPr lang="it-IT">
                <a:latin typeface="Times New Roman" charset="0"/>
                <a:ea typeface="Times New Roman" charset="0"/>
                <a:cs typeface="Times New Roman" charset="0"/>
              </a:rPr>
              <a:t>è</a:t>
            </a:r>
            <a:r>
              <a:rPr lang="it-IT">
                <a:latin typeface="Dotum" pitchFamily="34" charset="-127"/>
                <a:ea typeface="Times New Roman" charset="0"/>
                <a:cs typeface="Times New Roman" charset="0"/>
              </a:rPr>
              <a:t> stato eliminato perch</a:t>
            </a:r>
            <a:r>
              <a:rPr lang="it-IT">
                <a:latin typeface="Times New Roman" charset="0"/>
                <a:ea typeface="Times New Roman" charset="0"/>
                <a:cs typeface="Times New Roman" charset="0"/>
              </a:rPr>
              <a:t>é</a:t>
            </a:r>
            <a:r>
              <a:rPr lang="it-IT">
                <a:latin typeface="Dotum" pitchFamily="34" charset="-127"/>
                <a:ea typeface="Times New Roman" charset="0"/>
                <a:cs typeface="Times New Roman" charset="0"/>
              </a:rPr>
              <a:t> </a:t>
            </a:r>
            <a:r>
              <a:rPr lang="it-IT">
                <a:latin typeface="Times New Roman" charset="0"/>
                <a:ea typeface="Times New Roman" charset="0"/>
                <a:cs typeface="Times New Roman" charset="0"/>
              </a:rPr>
              <a:t>è</a:t>
            </a:r>
            <a:r>
              <a:rPr lang="it-IT">
                <a:latin typeface="Dotum" pitchFamily="34" charset="-127"/>
                <a:ea typeface="Times New Roman" charset="0"/>
                <a:cs typeface="Times New Roman" charset="0"/>
              </a:rPr>
              <a:t> connotato negativamente. Guarderemo pi</a:t>
            </a:r>
            <a:r>
              <a:rPr lang="it-IT">
                <a:latin typeface="Times New Roman" charset="0"/>
                <a:ea typeface="Times New Roman" charset="0"/>
                <a:cs typeface="Times New Roman" charset="0"/>
              </a:rPr>
              <a:t>ù</a:t>
            </a:r>
            <a:r>
              <a:rPr lang="it-IT">
                <a:latin typeface="Dotum" pitchFamily="34" charset="-127"/>
                <a:ea typeface="Times New Roman" charset="0"/>
                <a:cs typeface="Times New Roman" charset="0"/>
              </a:rPr>
              <a:t> da vicino a queste dimensioni della disabilit</a:t>
            </a:r>
            <a:r>
              <a:rPr lang="it-IT">
                <a:latin typeface="Times New Roman" charset="0"/>
                <a:ea typeface="Times New Roman" charset="0"/>
                <a:cs typeface="Times New Roman" charset="0"/>
              </a:rPr>
              <a:t>à</a:t>
            </a:r>
            <a:r>
              <a:rPr lang="it-IT">
                <a:latin typeface="Dotum" pitchFamily="34" charset="-127"/>
                <a:ea typeface="Times New Roman" charset="0"/>
                <a:cs typeface="Times New Roman" charset="0"/>
              </a:rPr>
              <a:t> nei prossimi due moduli.</a:t>
            </a:r>
          </a:p>
          <a:p>
            <a:pPr eaLnBrk="1" hangingPunct="1"/>
            <a:r>
              <a:rPr lang="it-IT">
                <a:latin typeface="Dotum" pitchFamily="34" charset="-127"/>
                <a:ea typeface="Times New Roman" charset="0"/>
                <a:cs typeface="Times New Roman" charset="0"/>
              </a:rPr>
              <a:t>Ciò che importante vedere a questo punto </a:t>
            </a:r>
            <a:r>
              <a:rPr lang="it-IT">
                <a:latin typeface="Times New Roman" charset="0"/>
                <a:ea typeface="Times New Roman" charset="0"/>
                <a:cs typeface="Times New Roman" charset="0"/>
              </a:rPr>
              <a:t>è</a:t>
            </a:r>
            <a:r>
              <a:rPr lang="it-IT">
                <a:latin typeface="Dotum" pitchFamily="34" charset="-127"/>
                <a:ea typeface="Times New Roman" charset="0"/>
                <a:cs typeface="Times New Roman" charset="0"/>
              </a:rPr>
              <a:t> che il modello dell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ICF incorpora le prospettive medica e sociale. La prospettiva medica </a:t>
            </a:r>
            <a:r>
              <a:rPr lang="it-IT">
                <a:latin typeface="Times New Roman" charset="0"/>
                <a:ea typeface="Times New Roman" charset="0"/>
                <a:cs typeface="Times New Roman" charset="0"/>
              </a:rPr>
              <a:t>è</a:t>
            </a:r>
            <a:r>
              <a:rPr lang="it-IT">
                <a:latin typeface="Dotum" pitchFamily="34" charset="-127"/>
                <a:ea typeface="Times New Roman" charset="0"/>
                <a:cs typeface="Times New Roman" charset="0"/>
              </a:rPr>
              <a:t> 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input nella parte superiore del diagramma, mentre quella sociale </a:t>
            </a:r>
            <a:r>
              <a:rPr lang="it-IT">
                <a:latin typeface="Times New Roman" charset="0"/>
                <a:ea typeface="Times New Roman" charset="0"/>
                <a:cs typeface="Times New Roman" charset="0"/>
              </a:rPr>
              <a:t>è</a:t>
            </a:r>
            <a:r>
              <a:rPr lang="it-IT">
                <a:latin typeface="Dotum" pitchFamily="34" charset="-127"/>
                <a:ea typeface="Times New Roman" charset="0"/>
                <a:cs typeface="Times New Roman" charset="0"/>
              </a:rPr>
              <a:t> compresa nella parte relativa all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ambiente. Le dimensioni della disabilit</a:t>
            </a:r>
            <a:r>
              <a:rPr lang="it-IT">
                <a:latin typeface="Times New Roman" charset="0"/>
                <a:ea typeface="Times New Roman" charset="0"/>
                <a:cs typeface="Times New Roman" charset="0"/>
              </a:rPr>
              <a:t>à</a:t>
            </a:r>
            <a:r>
              <a:rPr lang="it-IT">
                <a:latin typeface="Dotum" pitchFamily="34" charset="-127"/>
                <a:ea typeface="Times New Roman" charset="0"/>
                <a:cs typeface="Times New Roman" charset="0"/>
              </a:rPr>
              <a:t> - menomazione, limitazioni nella partecipazione e restrizioni nell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attivit</a:t>
            </a:r>
            <a:r>
              <a:rPr lang="it-IT">
                <a:latin typeface="Times New Roman" charset="0"/>
                <a:ea typeface="Times New Roman" charset="0"/>
                <a:cs typeface="Times New Roman" charset="0"/>
              </a:rPr>
              <a:t>à</a:t>
            </a:r>
            <a:r>
              <a:rPr lang="it-IT">
                <a:latin typeface="Dotum" pitchFamily="34" charset="-127"/>
                <a:ea typeface="Times New Roman" charset="0"/>
                <a:cs typeface="Times New Roman" charset="0"/>
              </a:rPr>
              <a:t> </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 sono esiti di un</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interazione fra la condizione di salute e 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ambiente complessivo. La natura dell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interazione </a:t>
            </a:r>
            <a:r>
              <a:rPr lang="it-IT">
                <a:latin typeface="Times New Roman" charset="0"/>
                <a:ea typeface="Times New Roman" charset="0"/>
                <a:cs typeface="Times New Roman" charset="0"/>
              </a:rPr>
              <a:t>è</a:t>
            </a:r>
            <a:r>
              <a:rPr lang="it-IT">
                <a:latin typeface="Dotum" pitchFamily="34" charset="-127"/>
                <a:ea typeface="Times New Roman" charset="0"/>
                <a:cs typeface="Times New Roman" charset="0"/>
              </a:rPr>
              <a:t> differente in ciascun caso: le menomazioni sono primariamente il prodotto di caratteristiche fisiche del corpo della persona, mentre le restrizioni alla partecipazione sono primariamente il risultato di barriere ambientali. </a:t>
            </a:r>
          </a:p>
          <a:p>
            <a:pPr eaLnBrk="1" hangingPunct="1"/>
            <a:r>
              <a:rPr lang="it-IT">
                <a:latin typeface="Dotum" pitchFamily="34" charset="-127"/>
                <a:ea typeface="Times New Roman" charset="0"/>
                <a:cs typeface="Times New Roman" charset="0"/>
              </a:rPr>
              <a:t>Cos</a:t>
            </a:r>
            <a:r>
              <a:rPr lang="it-IT">
                <a:latin typeface="Times New Roman" charset="0"/>
                <a:ea typeface="Times New Roman" charset="0"/>
                <a:cs typeface="Times New Roman" charset="0"/>
              </a:rPr>
              <a:t>ì</a:t>
            </a:r>
            <a:r>
              <a:rPr lang="it-IT">
                <a:latin typeface="Dotum" pitchFamily="34" charset="-127"/>
                <a:ea typeface="Times New Roman" charset="0"/>
                <a:cs typeface="Times New Roman" charset="0"/>
              </a:rPr>
              <a:t>, sia la prospettiva medica che quella sociale sono preservate in questo modello.</a:t>
            </a:r>
          </a:p>
          <a:p>
            <a:pPr algn="just" eaLnBrk="1" hangingPunct="1"/>
            <a:r>
              <a:rPr lang="it-IT" sz="1400" b="1" i="1">
                <a:latin typeface="Dotum" pitchFamily="34" charset="-127"/>
                <a:ea typeface="Times New Roman" charset="0"/>
                <a:cs typeface="Times New Roman" charset="0"/>
              </a:rPr>
              <a:t>Ora andiamo avanti. Nel secondo modulo svilupperemo queste nozioni di base pi</a:t>
            </a:r>
            <a:r>
              <a:rPr lang="it-IT" sz="1400" b="1" i="1">
                <a:latin typeface="Times New Roman" charset="0"/>
                <a:ea typeface="Times New Roman" charset="0"/>
                <a:cs typeface="Times New Roman" charset="0"/>
              </a:rPr>
              <a:t>ù</a:t>
            </a:r>
            <a:r>
              <a:rPr lang="it-IT" sz="1400" b="1" i="1">
                <a:latin typeface="Dotum" pitchFamily="34" charset="-127"/>
                <a:ea typeface="Times New Roman" charset="0"/>
                <a:cs typeface="Times New Roman" charset="0"/>
              </a:rPr>
              <a:t> nel dettaglio.</a:t>
            </a:r>
          </a:p>
          <a:p>
            <a:pPr eaLnBrk="1" hangingPunct="1"/>
            <a:endParaRPr lang="it-IT">
              <a:latin typeface="Dotum" pitchFamily="34" charset="-127"/>
              <a:ea typeface="Times New Roman" charset="0"/>
              <a:cs typeface="Times New Roman"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82" name="Rectangle 6"/>
          <p:cNvSpPr>
            <a:spLocks noGrp="1" noChangeArrowheads="1"/>
          </p:cNvSpPr>
          <p:nvPr>
            <p:ph type="ftr" sz="quarter" idx="4"/>
          </p:nvPr>
        </p:nvSpPr>
        <p:spPr>
          <a:noFill/>
        </p:spPr>
        <p:txBody>
          <a:bodyPr/>
          <a:lstStyle/>
          <a:p>
            <a:r>
              <a:rPr lang="en-GB"/>
              <a:t>©</a:t>
            </a:r>
            <a:r>
              <a:rPr lang="en-GB">
                <a:latin typeface="BatangChe" pitchFamily="49" charset="-127"/>
              </a:rPr>
              <a:t> Diability Italian Network 2005 _ CORSO BASE</a:t>
            </a:r>
          </a:p>
        </p:txBody>
      </p:sp>
      <p:sp>
        <p:nvSpPr>
          <p:cNvPr id="174083" name="Rectangle 7"/>
          <p:cNvSpPr>
            <a:spLocks noGrp="1" noChangeArrowheads="1"/>
          </p:cNvSpPr>
          <p:nvPr>
            <p:ph type="sldNum" sz="quarter" idx="5"/>
          </p:nvPr>
        </p:nvSpPr>
        <p:spPr>
          <a:noFill/>
        </p:spPr>
        <p:txBody>
          <a:bodyPr/>
          <a:lstStyle/>
          <a:p>
            <a:fld id="{4D6F9523-95E2-0D40-B1F8-D9169E9285E8}" type="slidenum">
              <a:rPr lang="en-GB"/>
              <a:pPr/>
              <a:t>46</a:t>
            </a:fld>
            <a:endParaRPr lang="en-GB"/>
          </a:p>
        </p:txBody>
      </p:sp>
      <p:sp>
        <p:nvSpPr>
          <p:cNvPr id="174084" name="Rectangle 1026"/>
          <p:cNvSpPr>
            <a:spLocks noGrp="1" noRot="1" noChangeAspect="1" noChangeArrowheads="1" noTextEdit="1"/>
          </p:cNvSpPr>
          <p:nvPr>
            <p:ph type="sldImg"/>
          </p:nvPr>
        </p:nvSpPr>
        <p:spPr>
          <a:ln/>
        </p:spPr>
      </p:sp>
      <p:sp>
        <p:nvSpPr>
          <p:cNvPr id="174085" name="Rectangle 1027"/>
          <p:cNvSpPr>
            <a:spLocks noGrp="1" noChangeArrowheads="1"/>
          </p:cNvSpPr>
          <p:nvPr>
            <p:ph type="body" idx="1"/>
          </p:nvPr>
        </p:nvSpPr>
        <p:spPr>
          <a:noFill/>
          <a:ln/>
        </p:spPr>
        <p:txBody>
          <a:bodyPr/>
          <a:lstStyle/>
          <a:p>
            <a:pPr eaLnBrk="1" hangingPunct="1"/>
            <a:r>
              <a:rPr lang="it-IT" sz="1400" b="1" dirty="0">
                <a:latin typeface="Dotum" pitchFamily="34" charset="-127"/>
              </a:rPr>
              <a:t>Classificazione</a:t>
            </a:r>
            <a:r>
              <a:rPr lang="it-IT" sz="1400" dirty="0">
                <a:latin typeface="Dotum" pitchFamily="34" charset="-127"/>
              </a:rPr>
              <a:t> </a:t>
            </a:r>
            <a:r>
              <a:rPr lang="it-IT" sz="1400" dirty="0">
                <a:latin typeface="Times New Roman" charset="0"/>
              </a:rPr>
              <a:t>è</a:t>
            </a:r>
            <a:r>
              <a:rPr lang="it-IT" sz="1400" dirty="0">
                <a:latin typeface="Dotum" pitchFamily="34" charset="-127"/>
              </a:rPr>
              <a:t> il processo per cui un insieme di entit</a:t>
            </a:r>
            <a:r>
              <a:rPr lang="it-IT" sz="1400" dirty="0">
                <a:latin typeface="Times New Roman" charset="0"/>
              </a:rPr>
              <a:t>à</a:t>
            </a:r>
            <a:r>
              <a:rPr lang="it-IT" sz="1400" dirty="0">
                <a:latin typeface="Dotum" pitchFamily="34" charset="-127"/>
              </a:rPr>
              <a:t> </a:t>
            </a:r>
            <a:r>
              <a:rPr lang="it-IT" sz="1400" dirty="0">
                <a:latin typeface="Times New Roman" charset="0"/>
              </a:rPr>
              <a:t>è</a:t>
            </a:r>
            <a:r>
              <a:rPr lang="it-IT" sz="1400" dirty="0">
                <a:latin typeface="Dotum" pitchFamily="34" charset="-127"/>
              </a:rPr>
              <a:t> organizzato in un pattern in un modo tale per cui ogni entit</a:t>
            </a:r>
            <a:r>
              <a:rPr lang="it-IT" sz="1400" dirty="0">
                <a:latin typeface="Times New Roman" charset="0"/>
              </a:rPr>
              <a:t>à</a:t>
            </a:r>
            <a:r>
              <a:rPr lang="it-IT" sz="1400" dirty="0">
                <a:latin typeface="Dotum" pitchFamily="34" charset="-127"/>
              </a:rPr>
              <a:t> rientra in uno e uno solo di questi pattern.</a:t>
            </a:r>
          </a:p>
          <a:p>
            <a:pPr eaLnBrk="1" hangingPunct="1"/>
            <a:r>
              <a:rPr lang="it-IT" sz="1400" dirty="0">
                <a:latin typeface="Dotum" pitchFamily="34" charset="-127"/>
              </a:rPr>
              <a:t>	</a:t>
            </a:r>
            <a:r>
              <a:rPr lang="it-IT" sz="1400" dirty="0" err="1">
                <a:latin typeface="Dotum" pitchFamily="34" charset="-127"/>
              </a:rPr>
              <a:t>Es</a:t>
            </a:r>
            <a:r>
              <a:rPr lang="it-IT" sz="1400">
                <a:latin typeface="Dotum" pitchFamily="34" charset="-127"/>
              </a:rPr>
              <a:t>   Tabella Periodica degli elementi</a:t>
            </a:r>
          </a:p>
          <a:p>
            <a:pPr eaLnBrk="1" hangingPunct="1"/>
            <a:r>
              <a:rPr lang="it-IT" sz="1400">
                <a:latin typeface="Dotum" pitchFamily="34" charset="-127"/>
              </a:rPr>
              <a:t>	      Classificazione delle piante di </a:t>
            </a:r>
            <a:r>
              <a:rPr lang="it-IT" sz="1400" dirty="0" err="1">
                <a:latin typeface="Dotum" pitchFamily="34" charset="-127"/>
              </a:rPr>
              <a:t>Linneo</a:t>
            </a:r>
            <a:endParaRPr lang="it-IT" sz="1400" dirty="0">
              <a:latin typeface="Dotum" pitchFamily="34" charset="-127"/>
            </a:endParaRPr>
          </a:p>
          <a:p>
            <a:pPr eaLnBrk="1" hangingPunct="1"/>
            <a:r>
              <a:rPr lang="it-IT" sz="1400" dirty="0">
                <a:latin typeface="Dotum" pitchFamily="34" charset="-127"/>
              </a:rPr>
              <a:t> </a:t>
            </a:r>
          </a:p>
          <a:p>
            <a:pPr eaLnBrk="1" hangingPunct="1"/>
            <a:r>
              <a:rPr lang="it-IT" sz="1400" b="1" dirty="0">
                <a:latin typeface="Dotum" pitchFamily="34" charset="-127"/>
              </a:rPr>
              <a:t>Misurazione</a:t>
            </a:r>
            <a:r>
              <a:rPr lang="it-IT" sz="1400" dirty="0">
                <a:latin typeface="Dotum" pitchFamily="34" charset="-127"/>
              </a:rPr>
              <a:t> </a:t>
            </a:r>
            <a:r>
              <a:rPr lang="it-IT" sz="1400" dirty="0">
                <a:latin typeface="Times New Roman" charset="0"/>
              </a:rPr>
              <a:t>è</a:t>
            </a:r>
            <a:r>
              <a:rPr lang="it-IT" sz="1400" dirty="0">
                <a:latin typeface="Dotum" pitchFamily="34" charset="-127"/>
              </a:rPr>
              <a:t> il processo per cui a differenze qualitative osservate viene assegnato un valore numerico in termini di uno standard.</a:t>
            </a:r>
          </a:p>
          <a:p>
            <a:pPr eaLnBrk="1" hangingPunct="1"/>
            <a:r>
              <a:rPr lang="it-IT" sz="1400" dirty="0">
                <a:latin typeface="Dotum" pitchFamily="34" charset="-127"/>
              </a:rPr>
              <a:t>                </a:t>
            </a:r>
            <a:r>
              <a:rPr lang="it-IT" sz="1400" dirty="0" err="1">
                <a:latin typeface="Dotum" pitchFamily="34" charset="-127"/>
              </a:rPr>
              <a:t>Es</a:t>
            </a:r>
            <a:r>
              <a:rPr lang="it-IT" sz="1400" dirty="0">
                <a:latin typeface="Dotum" pitchFamily="34" charset="-127"/>
              </a:rPr>
              <a:t>   Coefficiente QI</a:t>
            </a:r>
          </a:p>
          <a:p>
            <a:pPr eaLnBrk="1" hangingPunct="1"/>
            <a:r>
              <a:rPr lang="it-IT" sz="1400" dirty="0">
                <a:latin typeface="Dotum" pitchFamily="34" charset="-127"/>
              </a:rPr>
              <a:t>                       Pressione Atmosferica  </a:t>
            </a:r>
          </a:p>
          <a:p>
            <a:pPr eaLnBrk="1" hangingPunct="1"/>
            <a:endParaRPr lang="it-IT" sz="1400" dirty="0">
              <a:latin typeface="Dotum" pitchFamily="34" charset="-127"/>
            </a:endParaRPr>
          </a:p>
          <a:p>
            <a:pPr eaLnBrk="1" hangingPunct="1"/>
            <a:r>
              <a:rPr lang="it-IT" sz="1400" b="1" dirty="0">
                <a:latin typeface="Dotum" pitchFamily="34" charset="-127"/>
              </a:rPr>
              <a:t>Valutazione</a:t>
            </a:r>
            <a:r>
              <a:rPr lang="it-IT" sz="1400" dirty="0">
                <a:latin typeface="Dotum" pitchFamily="34" charset="-127"/>
              </a:rPr>
              <a:t> (o </a:t>
            </a:r>
            <a:r>
              <a:rPr lang="it-IT" sz="1400" b="1" dirty="0" err="1">
                <a:latin typeface="Dotum" pitchFamily="34" charset="-127"/>
              </a:rPr>
              <a:t>Assessment</a:t>
            </a:r>
            <a:r>
              <a:rPr lang="it-IT" sz="1400" dirty="0">
                <a:latin typeface="Dotum" pitchFamily="34" charset="-127"/>
              </a:rPr>
              <a:t>) </a:t>
            </a:r>
            <a:r>
              <a:rPr lang="it-IT" sz="1400" dirty="0">
                <a:latin typeface="Times New Roman" charset="0"/>
              </a:rPr>
              <a:t>è</a:t>
            </a:r>
            <a:r>
              <a:rPr lang="it-IT" sz="1400" dirty="0">
                <a:latin typeface="Dotum" pitchFamily="34" charset="-127"/>
              </a:rPr>
              <a:t> il processo per cui vengono dati dei significati alla misurazione, in base agli scopi di utilizzo.</a:t>
            </a:r>
          </a:p>
          <a:p>
            <a:pPr eaLnBrk="1" hangingPunct="1"/>
            <a:r>
              <a:rPr lang="it-IT" sz="1400" dirty="0">
                <a:latin typeface="Dotum" pitchFamily="34" charset="-127"/>
              </a:rPr>
              <a:t>	</a:t>
            </a:r>
            <a:r>
              <a:rPr lang="it-IT" sz="1400" dirty="0" err="1">
                <a:latin typeface="Dotum" pitchFamily="34" charset="-127"/>
              </a:rPr>
              <a:t>Es</a:t>
            </a:r>
            <a:r>
              <a:rPr lang="it-IT" sz="1400" dirty="0">
                <a:latin typeface="Dotum" pitchFamily="34" charset="-127"/>
              </a:rPr>
              <a:t>   Costi Economici per beni e servizi</a:t>
            </a:r>
          </a:p>
          <a:p>
            <a:pPr eaLnBrk="1" hangingPunct="1"/>
            <a:r>
              <a:rPr lang="it-IT" sz="1400" dirty="0">
                <a:latin typeface="Dotum" pitchFamily="34" charset="-127"/>
              </a:rPr>
              <a:t>	       Determinazione di livelli soglia per i sintomi di malattia   </a:t>
            </a:r>
          </a:p>
          <a:p>
            <a:pPr eaLnBrk="1" hangingPunct="1"/>
            <a:endParaRPr lang="it-IT"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5106" name="Rectangle 6"/>
          <p:cNvSpPr>
            <a:spLocks noGrp="1" noChangeArrowheads="1"/>
          </p:cNvSpPr>
          <p:nvPr>
            <p:ph type="ftr" sz="quarter" idx="4"/>
          </p:nvPr>
        </p:nvSpPr>
        <p:spPr>
          <a:noFill/>
        </p:spPr>
        <p:txBody>
          <a:bodyPr/>
          <a:lstStyle/>
          <a:p>
            <a:r>
              <a:rPr lang="it-IT"/>
              <a:t>© Diability Italian Network 2008 _ CORSO BASE</a:t>
            </a:r>
          </a:p>
        </p:txBody>
      </p:sp>
      <p:sp>
        <p:nvSpPr>
          <p:cNvPr id="175107" name="Rectangle 7"/>
          <p:cNvSpPr>
            <a:spLocks noGrp="1" noChangeArrowheads="1"/>
          </p:cNvSpPr>
          <p:nvPr>
            <p:ph type="sldNum" sz="quarter" idx="5"/>
          </p:nvPr>
        </p:nvSpPr>
        <p:spPr>
          <a:noFill/>
        </p:spPr>
        <p:txBody>
          <a:bodyPr/>
          <a:lstStyle/>
          <a:p>
            <a:fld id="{86161368-2D0A-B644-AC8A-A79819C8BE0D}" type="slidenum">
              <a:rPr lang="it-IT"/>
              <a:pPr/>
              <a:t>47</a:t>
            </a:fld>
            <a:endParaRPr lang="it-IT"/>
          </a:p>
        </p:txBody>
      </p:sp>
      <p:sp>
        <p:nvSpPr>
          <p:cNvPr id="175108" name="Rectangle 2"/>
          <p:cNvSpPr>
            <a:spLocks noGrp="1" noRot="1" noChangeAspect="1" noChangeArrowheads="1" noTextEdit="1"/>
          </p:cNvSpPr>
          <p:nvPr>
            <p:ph type="sldImg"/>
          </p:nvPr>
        </p:nvSpPr>
        <p:spPr>
          <a:ln/>
        </p:spPr>
      </p:sp>
      <p:sp>
        <p:nvSpPr>
          <p:cNvPr id="175109" name="Rectangle 3"/>
          <p:cNvSpPr>
            <a:spLocks noGrp="1" noChangeArrowheads="1"/>
          </p:cNvSpPr>
          <p:nvPr>
            <p:ph type="body" idx="1"/>
          </p:nvPr>
        </p:nvSpPr>
        <p:spPr>
          <a:noFill/>
          <a:ln/>
        </p:spPr>
        <p:txBody>
          <a:bodyPr/>
          <a:lstStyle/>
          <a:p>
            <a:pPr eaLnBrk="1" hangingPunct="1"/>
            <a:r>
              <a:rPr lang="de-DE"/>
              <a:t>Don‘t we all instinctively tend to sort things into categories, look for patterns and apply labels?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6130" name="Rectangle 6"/>
          <p:cNvSpPr>
            <a:spLocks noGrp="1" noChangeArrowheads="1"/>
          </p:cNvSpPr>
          <p:nvPr>
            <p:ph type="ftr" sz="quarter" idx="4"/>
          </p:nvPr>
        </p:nvSpPr>
        <p:spPr>
          <a:noFill/>
        </p:spPr>
        <p:txBody>
          <a:bodyPr/>
          <a:lstStyle/>
          <a:p>
            <a:r>
              <a:rPr lang="it-IT"/>
              <a:t>© Diability Italian Network 2008 _ CORSO BASE</a:t>
            </a:r>
          </a:p>
        </p:txBody>
      </p:sp>
      <p:sp>
        <p:nvSpPr>
          <p:cNvPr id="176131" name="Rectangle 7"/>
          <p:cNvSpPr>
            <a:spLocks noGrp="1" noChangeArrowheads="1"/>
          </p:cNvSpPr>
          <p:nvPr>
            <p:ph type="sldNum" sz="quarter" idx="5"/>
          </p:nvPr>
        </p:nvSpPr>
        <p:spPr>
          <a:noFill/>
        </p:spPr>
        <p:txBody>
          <a:bodyPr/>
          <a:lstStyle/>
          <a:p>
            <a:fld id="{34D20F54-D361-9E47-BEBC-9FB3BA8620D9}" type="slidenum">
              <a:rPr lang="it-IT"/>
              <a:pPr/>
              <a:t>48</a:t>
            </a:fld>
            <a:endParaRPr lang="it-IT"/>
          </a:p>
        </p:txBody>
      </p:sp>
      <p:sp>
        <p:nvSpPr>
          <p:cNvPr id="176132" name="Rectangle 2"/>
          <p:cNvSpPr>
            <a:spLocks noGrp="1" noRot="1" noChangeAspect="1" noChangeArrowheads="1" noTextEdit="1"/>
          </p:cNvSpPr>
          <p:nvPr>
            <p:ph type="sldImg"/>
          </p:nvPr>
        </p:nvSpPr>
        <p:spPr>
          <a:ln/>
        </p:spPr>
      </p:sp>
      <p:sp>
        <p:nvSpPr>
          <p:cNvPr id="176133" name="Rectangle 3"/>
          <p:cNvSpPr>
            <a:spLocks noGrp="1" noChangeArrowheads="1"/>
          </p:cNvSpPr>
          <p:nvPr>
            <p:ph type="body" idx="1"/>
          </p:nvPr>
        </p:nvSpPr>
        <p:spPr>
          <a:noFill/>
          <a:ln/>
        </p:spPr>
        <p:txBody>
          <a:bodyPr/>
          <a:lstStyle/>
          <a:p>
            <a:pPr eaLnBrk="1" hangingPunct="1"/>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2467" name="Segnaposto note 2"/>
          <p:cNvSpPr>
            <a:spLocks noGrp="1"/>
          </p:cNvSpPr>
          <p:nvPr>
            <p:ph type="body" idx="1"/>
          </p:nvPr>
        </p:nvSpPr>
        <p:spPr bwMode="auto">
          <a:noFill/>
        </p:spPr>
        <p:txBody>
          <a:bodyPr/>
          <a:lstStyle/>
          <a:p>
            <a:pPr eaLnBrk="1" hangingPunct="1">
              <a:spcBef>
                <a:spcPct val="0"/>
              </a:spcBef>
            </a:pPr>
            <a:endParaRPr lang="it-IT"/>
          </a:p>
        </p:txBody>
      </p:sp>
      <p:sp>
        <p:nvSpPr>
          <p:cNvPr id="62468" name="Segnaposto numero diapositiva 3"/>
          <p:cNvSpPr>
            <a:spLocks noGrp="1"/>
          </p:cNvSpPr>
          <p:nvPr>
            <p:ph type="sldNum" sz="quarter" idx="5"/>
          </p:nvPr>
        </p:nvSpPr>
        <p:spPr bwMode="auto">
          <a:noFill/>
          <a:ln>
            <a:miter lim="800000"/>
            <a:headEnd/>
            <a:tailEnd/>
          </a:ln>
        </p:spPr>
        <p:txBody>
          <a:bodyPr/>
          <a:lstStyle/>
          <a:p>
            <a:fld id="{398F0ED5-F1EB-BC46-A116-707583CA3F73}" type="slidenum">
              <a:rPr lang="it-IT"/>
              <a:pPr/>
              <a:t>49</a:t>
            </a:fld>
            <a:endParaRPr lang="it-IT"/>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64515" name="Rectangle 7"/>
          <p:cNvSpPr>
            <a:spLocks noGrp="1" noChangeArrowheads="1"/>
          </p:cNvSpPr>
          <p:nvPr>
            <p:ph type="sldNum" sz="quarter" idx="5"/>
          </p:nvPr>
        </p:nvSpPr>
        <p:spPr bwMode="auto">
          <a:noFill/>
          <a:ln>
            <a:miter lim="800000"/>
            <a:headEnd/>
            <a:tailEnd/>
          </a:ln>
        </p:spPr>
        <p:txBody>
          <a:bodyPr/>
          <a:lstStyle/>
          <a:p>
            <a:fld id="{B4AFB7AD-51CB-B445-A99C-1BBCA05C52A3}" type="slidenum">
              <a:rPr lang="it-IT"/>
              <a:pPr/>
              <a:t>50</a:t>
            </a:fld>
            <a:endParaRPr lang="it-IT"/>
          </a:p>
        </p:txBody>
      </p:sp>
      <p:sp>
        <p:nvSpPr>
          <p:cNvPr id="64516"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64517" name="Rectangle 3"/>
          <p:cNvSpPr>
            <a:spLocks noGrp="1" noChangeArrowheads="1"/>
          </p:cNvSpPr>
          <p:nvPr>
            <p:ph type="body" idx="1"/>
          </p:nvPr>
        </p:nvSpPr>
        <p:spPr bwMode="auto">
          <a:xfrm>
            <a:off x="912813" y="4343400"/>
            <a:ext cx="5032375" cy="4114800"/>
          </a:xfrm>
          <a:noFill/>
        </p:spPr>
        <p:txBody>
          <a:bodyPr/>
          <a:lstStyle/>
          <a:p>
            <a:r>
              <a:rPr lang="it-IT">
                <a:latin typeface="Tahoma" charset="0"/>
                <a:ea typeface="Times New Roman" charset="0"/>
                <a:cs typeface="Times New Roman" charset="0"/>
              </a:rPr>
              <a:t>Questa è la struttura generale della classificazione ICF.</a:t>
            </a:r>
          </a:p>
          <a:p>
            <a:r>
              <a:rPr lang="it-IT">
                <a:latin typeface="Tahoma" charset="0"/>
                <a:ea typeface="Times New Roman" charset="0"/>
                <a:cs typeface="Times New Roman" charset="0"/>
              </a:rPr>
              <a:t>Innanzitutto l’ICF è composta da due </a:t>
            </a:r>
            <a:r>
              <a:rPr lang="it-IT" b="1">
                <a:latin typeface="Tahoma" charset="0"/>
                <a:ea typeface="Times New Roman" charset="0"/>
                <a:cs typeface="Times New Roman" charset="0"/>
              </a:rPr>
              <a:t>parti:</a:t>
            </a:r>
          </a:p>
          <a:p>
            <a:r>
              <a:rPr lang="it-IT">
                <a:latin typeface="Tahoma" charset="0"/>
                <a:ea typeface="Times New Roman" charset="0"/>
                <a:cs typeface="Times New Roman" charset="0"/>
              </a:rPr>
              <a:t>Parte1: classificazione delle dimensioni del funzionamento e della disabilità, ovvero classificazione di funzioni, strutture corporee, attività e partecipazione</a:t>
            </a:r>
          </a:p>
          <a:p>
            <a:r>
              <a:rPr lang="it-IT">
                <a:latin typeface="Tahoma" charset="0"/>
                <a:ea typeface="Times New Roman" charset="0"/>
                <a:cs typeface="Times New Roman" charset="0"/>
              </a:rPr>
              <a:t>Parte 2: classificazione dei fattori contestuali – personali e ambientali.</a:t>
            </a:r>
          </a:p>
          <a:p>
            <a:r>
              <a:rPr lang="it-IT">
                <a:latin typeface="Tahoma" charset="0"/>
                <a:ea typeface="Times New Roman" charset="0"/>
                <a:cs typeface="Times New Roman" charset="0"/>
              </a:rPr>
              <a:t>Attualmente sono i fattori ambientali sono classificati nell’ICF.</a:t>
            </a:r>
          </a:p>
          <a:p>
            <a:endParaRPr lang="it-IT"/>
          </a:p>
          <a:p>
            <a:endParaRPr lang="it-IT" sz="1400" b="1">
              <a:latin typeface="Tahoma" charset="0"/>
              <a:ea typeface="Times New Roman" charset="0"/>
              <a:cs typeface="Times New Roman"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66563" name="Rectangle 7"/>
          <p:cNvSpPr>
            <a:spLocks noGrp="1" noChangeArrowheads="1"/>
          </p:cNvSpPr>
          <p:nvPr>
            <p:ph type="sldNum" sz="quarter" idx="5"/>
          </p:nvPr>
        </p:nvSpPr>
        <p:spPr bwMode="auto">
          <a:noFill/>
          <a:ln>
            <a:miter lim="800000"/>
            <a:headEnd/>
            <a:tailEnd/>
          </a:ln>
        </p:spPr>
        <p:txBody>
          <a:bodyPr/>
          <a:lstStyle/>
          <a:p>
            <a:fld id="{981C9100-7864-5A4A-B640-4921B1DF562D}" type="slidenum">
              <a:rPr lang="it-IT"/>
              <a:pPr/>
              <a:t>51</a:t>
            </a:fld>
            <a:endParaRPr lang="it-IT"/>
          </a:p>
        </p:txBody>
      </p:sp>
      <p:sp>
        <p:nvSpPr>
          <p:cNvPr id="66564"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66565" name="Rectangle 3"/>
          <p:cNvSpPr>
            <a:spLocks noGrp="1" noChangeArrowheads="1"/>
          </p:cNvSpPr>
          <p:nvPr>
            <p:ph type="body" idx="1"/>
          </p:nvPr>
        </p:nvSpPr>
        <p:spPr bwMode="auto">
          <a:xfrm>
            <a:off x="912813" y="4343400"/>
            <a:ext cx="5032375" cy="4114800"/>
          </a:xfrm>
          <a:noFill/>
        </p:spPr>
        <p:txBody>
          <a:bodyPr/>
          <a:lstStyle/>
          <a:p>
            <a:r>
              <a:rPr lang="it-IT">
                <a:latin typeface="Tahoma" charset="0"/>
                <a:ea typeface="Times New Roman" charset="0"/>
                <a:cs typeface="Times New Roman" charset="0"/>
              </a:rPr>
              <a:t>Dunque l’ICF consiste di quattro classificazioni.</a:t>
            </a:r>
          </a:p>
          <a:p>
            <a:r>
              <a:rPr lang="it-IT">
                <a:latin typeface="Tahoma" charset="0"/>
                <a:ea typeface="Times New Roman" charset="0"/>
                <a:cs typeface="Times New Roman" charset="0"/>
              </a:rPr>
              <a:t>Col tempo, con più ricerca, i fattori personali potranno diventare essi stessi una classificazione.</a:t>
            </a:r>
          </a:p>
          <a:p>
            <a:r>
              <a:rPr lang="it-IT">
                <a:latin typeface="Tahoma" charset="0"/>
                <a:ea typeface="Times New Roman" charset="0"/>
                <a:cs typeface="Times New Roman" charset="0"/>
              </a:rPr>
              <a:t>Per ogni classificazione, l’interpretazione deve essere operazionalizzata per l’utilizzo. I costrutti della parte 1, è stato già menzionato:</a:t>
            </a:r>
          </a:p>
          <a:p>
            <a:r>
              <a:rPr lang="it-IT">
                <a:latin typeface="Tahoma" charset="0"/>
                <a:ea typeface="Times New Roman" charset="0"/>
                <a:cs typeface="Times New Roman" charset="0"/>
              </a:rPr>
              <a:t>- Cambiamento nelle funzioni e nelle strutture corporee</a:t>
            </a:r>
          </a:p>
          <a:p>
            <a:pPr>
              <a:buFontTx/>
              <a:buChar char="-"/>
            </a:pPr>
            <a:r>
              <a:rPr lang="it-IT">
                <a:latin typeface="Tahoma" charset="0"/>
                <a:ea typeface="Times New Roman" charset="0"/>
                <a:cs typeface="Times New Roman" charset="0"/>
              </a:rPr>
              <a:t> Capacità e performance per attività e partecipazione</a:t>
            </a:r>
          </a:p>
          <a:p>
            <a:endParaRPr lang="it-IT">
              <a:latin typeface="Tahoma" charset="0"/>
              <a:ea typeface="Times New Roman" charset="0"/>
              <a:cs typeface="Times New Roman" charset="0"/>
            </a:endParaRPr>
          </a:p>
          <a:p>
            <a:r>
              <a:rPr lang="it-IT">
                <a:latin typeface="Tahoma" charset="0"/>
                <a:ea typeface="Times New Roman" charset="0"/>
                <a:cs typeface="Times New Roman" charset="0"/>
              </a:rPr>
              <a:t>Il costrutto della parte 2, fattori contestuali, è quello identificato sia come una barriera che come un facilitatore.</a:t>
            </a:r>
          </a:p>
          <a:p>
            <a:r>
              <a:rPr lang="it-IT">
                <a:latin typeface="Tahoma" charset="0"/>
                <a:ea typeface="Times New Roman" charset="0"/>
                <a:cs typeface="Times New Roman" charset="0"/>
              </a:rPr>
              <a:t>Questi costrutti sono operazionalizzati per mezzo dei qualificatori, che formano il successivo livello strutturale dell’ICF.</a:t>
            </a:r>
          </a:p>
          <a:p>
            <a:endParaRPr lang="it-IT"/>
          </a:p>
          <a:p>
            <a:endParaRPr lang="it-IT" sz="1400" b="1">
              <a:latin typeface="Tahoma" charset="0"/>
              <a:ea typeface="Times New Roman" charset="0"/>
              <a:cs typeface="Times New Roman"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it-IT" smtClean="0"/>
              <a:t>© Diability Italian Network 2008 _ CORSO BASE</a:t>
            </a:r>
          </a:p>
        </p:txBody>
      </p:sp>
      <p:sp>
        <p:nvSpPr>
          <p:cNvPr id="3277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77D2658-1543-1F43-8A4F-92FA4CF52978}" type="slidenum">
              <a:rPr lang="it-IT" smtClean="0"/>
              <a:pPr/>
              <a:t>10</a:t>
            </a:fld>
            <a:endParaRPr lang="it-IT" smtClean="0"/>
          </a:p>
        </p:txBody>
      </p:sp>
      <p:sp>
        <p:nvSpPr>
          <p:cNvPr id="32772" name="Rectangle 2"/>
          <p:cNvSpPr>
            <a:spLocks noGrp="1" noRot="1" noChangeAspect="1" noChangeArrowheads="1" noTextEdit="1"/>
          </p:cNvSpPr>
          <p:nvPr>
            <p:ph type="sldImg"/>
          </p:nvPr>
        </p:nvSpPr>
        <p:spPr bwMode="auto">
          <a:xfrm>
            <a:off x="1147763" y="687388"/>
            <a:ext cx="4570412" cy="3427412"/>
          </a:xfrm>
          <a:noFill/>
          <a:ln>
            <a:solidFill>
              <a:srgbClr val="000000"/>
            </a:solidFill>
            <a:miter lim="800000"/>
            <a:headEnd/>
            <a:tailEnd/>
          </a:ln>
        </p:spPr>
      </p:sp>
      <p:sp>
        <p:nvSpPr>
          <p:cNvPr id="32773" name="Rectangle 3"/>
          <p:cNvSpPr>
            <a:spLocks noGrp="1" noChangeArrowheads="1"/>
          </p:cNvSpPr>
          <p:nvPr>
            <p:ph type="body" idx="1"/>
          </p:nvPr>
        </p:nvSpPr>
        <p:spPr bwMode="auto">
          <a:xfrm>
            <a:off x="915988" y="4341813"/>
            <a:ext cx="5026025" cy="4114800"/>
          </a:xfrm>
          <a:noFill/>
        </p:spPr>
        <p:txBody>
          <a:bodyPr wrap="square" numCol="1" anchor="t" anchorCtr="0" compatLnSpc="1">
            <a:prstTxWarp prst="textNoShape">
              <a:avLst/>
            </a:prstTxWarp>
          </a:bodyPr>
          <a:lstStyle/>
          <a:p>
            <a:pPr eaLnBrk="1" hangingPunct="1">
              <a:spcBef>
                <a:spcPct val="0"/>
              </a:spcBef>
            </a:pPr>
            <a:r>
              <a:rPr lang="it-IT" smtClean="0"/>
              <a:t>Per comprendere meglio l’impianto concettuale su cui poggia la revisione della predicente classificazione ICIDH 80 è necessario affrontare che significato assume il concetto di salute.</a:t>
            </a:r>
            <a:r>
              <a:rPr lang="it-IT" sz="1400" smtClean="0"/>
              <a:t> </a:t>
            </a:r>
            <a:endParaRPr lang="it-IT" sz="1400" smtClean="0">
              <a:latin typeface="Tahoma" charset="0"/>
              <a:ea typeface="Times New Roman" charset="0"/>
              <a:cs typeface="Times New Roman" charset="0"/>
            </a:endParaRPr>
          </a:p>
          <a:p>
            <a:pPr eaLnBrk="1" hangingPunct="1">
              <a:spcBef>
                <a:spcPct val="0"/>
              </a:spcBef>
            </a:pPr>
            <a:r>
              <a:rPr lang="it-IT" sz="1400" smtClean="0">
                <a:latin typeface="Tahoma" charset="0"/>
                <a:ea typeface="Times New Roman" charset="0"/>
                <a:cs typeface="Times New Roman" charset="0"/>
              </a:rPr>
              <a:t>All’atto della sua costituzione nel 1947, l’OMS si lasciò dietro la vecchia nozione di salute come assenza di malattia. L’OMS ritenne che la salute fosse uno stato di funzionamento umano che coinvolge l’intera persona nel suo ambiente.</a:t>
            </a:r>
          </a:p>
          <a:p>
            <a:pPr eaLnBrk="1" hangingPunct="1">
              <a:spcBef>
                <a:spcPct val="0"/>
              </a:spcBef>
            </a:pPr>
            <a:r>
              <a:rPr lang="it-IT" sz="1400" smtClean="0">
                <a:latin typeface="Tahoma" charset="0"/>
                <a:ea typeface="Times New Roman" charset="0"/>
                <a:cs typeface="Times New Roman" charset="0"/>
              </a:rPr>
              <a:t>Questa visione fu rafforzata nel 1986 dalla Carta di Ottawa per la Promozione della Salute, la quale enfatizzò che benché questa fosse una caratteristica della persona, la promozione ed il raggiungimento della salute coinvolge necessariamente l’intera esperienza della persona ed il suo ambiente.</a:t>
            </a:r>
          </a:p>
          <a:p>
            <a:pPr eaLnBrk="1" hangingPunct="1">
              <a:spcBef>
                <a:spcPct val="0"/>
              </a:spcBef>
            </a:pPr>
            <a:r>
              <a:rPr lang="it-IT" sz="1400" smtClean="0">
                <a:latin typeface="Tahoma" charset="0"/>
                <a:ea typeface="Times New Roman" charset="0"/>
                <a:cs typeface="Times New Roman" charset="0"/>
              </a:rPr>
              <a:t>Carta di Ottawa per la Promozione della Salute, 1986:</a:t>
            </a:r>
          </a:p>
          <a:p>
            <a:pPr eaLnBrk="1" hangingPunct="1">
              <a:spcBef>
                <a:spcPct val="0"/>
              </a:spcBef>
            </a:pPr>
            <a:r>
              <a:rPr lang="it-IT" b="1" smtClean="0">
                <a:latin typeface="TimesNewRomanPSMT" charset="0"/>
                <a:ea typeface="Times New Roman" charset="0"/>
                <a:cs typeface="Times New Roman" charset="0"/>
              </a:rPr>
              <a:t>Promozione della salute</a:t>
            </a:r>
          </a:p>
          <a:p>
            <a:pPr eaLnBrk="1" hangingPunct="1">
              <a:spcBef>
                <a:spcPct val="0"/>
              </a:spcBef>
            </a:pPr>
            <a:r>
              <a:rPr lang="it-IT" smtClean="0">
                <a:latin typeface="TimesNewRomanPSMT" charset="0"/>
                <a:ea typeface="Times New Roman" charset="0"/>
                <a:cs typeface="Times New Roman" charset="0"/>
              </a:rPr>
              <a:t>La promozione della salute è ”il processo che conferisce alle persone la capacità di aumentare e migliorare il controllo sulla propria salute”. Per raggiungere uno stato di completo benessere fisico, mentale e sociale, una persona o un gruppo deve poter identificare e realizzare aspirazioni, soddisfare bisogni, cambiare o far fronte all’ambiente. La salute, pertanto, è vista come una risorsa per la vita di tutti i giorni, non un obiettivo di vita. </a:t>
            </a:r>
            <a:r>
              <a:rPr lang="it-IT" b="1" smtClean="0">
                <a:latin typeface="TimesNewRomanPSMT" charset="0"/>
                <a:ea typeface="Times New Roman" charset="0"/>
                <a:cs typeface="Times New Roman" charset="0"/>
              </a:rPr>
              <a:t>La salute è un concetto positivo che enfatizza le risorse personali e sociali, così come le capacità fisiche. </a:t>
            </a:r>
            <a:r>
              <a:rPr lang="it-IT" smtClean="0">
                <a:latin typeface="TimesNewRomanPSMT" charset="0"/>
                <a:ea typeface="Times New Roman" charset="0"/>
                <a:cs typeface="Times New Roman" charset="0"/>
              </a:rPr>
              <a:t>Pertanto, la promozione della salute non è solo responsabilità dei settori sanitari, ma va al di là degli stili di vita salutari, verso il benessere.</a:t>
            </a:r>
          </a:p>
          <a:p>
            <a:pPr eaLnBrk="1" hangingPunct="1">
              <a:spcBef>
                <a:spcPct val="0"/>
              </a:spcBef>
            </a:pPr>
            <a:r>
              <a:rPr lang="it-IT" smtClean="0">
                <a:latin typeface="TimesNewRomanPSMT" charset="0"/>
                <a:ea typeface="Times New Roman" charset="0"/>
                <a:cs typeface="Times New Roman" charset="0"/>
              </a:rPr>
              <a:t>La salute diviene un concetto positivo capace di valorizzare le risorse personali e sociali, come pure le capacità fisiche; è una risorsa per la vita quotidiana, non l’obiettivo del vivere. Si raggiunge allorchè gli individui sviluppano e mobilitano al meglio le proprie risorse. Salute e malattia non sono più condizioni antitetiche ma punti di una continuità.</a:t>
            </a:r>
          </a:p>
          <a:p>
            <a:pPr eaLnBrk="1" hangingPunct="1">
              <a:spcBef>
                <a:spcPct val="0"/>
              </a:spcBef>
            </a:pPr>
            <a:r>
              <a:rPr lang="it-IT" smtClean="0">
                <a:latin typeface="TimesNewRomanPSMT" charset="0"/>
                <a:ea typeface="Times New Roman" charset="0"/>
                <a:cs typeface="Times New Roman" charset="0"/>
              </a:rPr>
              <a:t>La chiave adattativa introduce dunque il concetto di equilibrio per cui la salute non rappresenta una condizione statica ma dinamica alla ricerca di nuovi equilibri, fondata sulla capacità del soggetto di interagire con l’ambiente in modo positivo, pur nel continuo modificarsi delle condizioni contestuali.</a:t>
            </a:r>
          </a:p>
          <a:p>
            <a:pPr eaLnBrk="1" hangingPunct="1">
              <a:spcBef>
                <a:spcPct val="0"/>
              </a:spcBef>
            </a:pPr>
            <a:r>
              <a:rPr lang="it-IT" smtClean="0">
                <a:latin typeface="TimesNewRomanPSMT" charset="0"/>
                <a:ea typeface="Times New Roman" charset="0"/>
                <a:cs typeface="Times New Roman" charset="0"/>
              </a:rPr>
              <a:t>Per evitare che questo concetto venga inteso solo come principio utopico l’OMS ha cercato di trasformare questi concetti in operatività attraverso due strategie che prendono il nome di “promozione della salute” e “strategia della salute per tutti”.</a:t>
            </a:r>
          </a:p>
          <a:p>
            <a:pPr eaLnBrk="1" hangingPunct="1">
              <a:spcBef>
                <a:spcPct val="0"/>
              </a:spcBef>
            </a:pPr>
            <a:r>
              <a:rPr lang="it-IT" smtClean="0">
                <a:latin typeface="TimesNewRomanPSMT" charset="0"/>
                <a:ea typeface="Times New Roman" charset="0"/>
                <a:cs typeface="Times New Roman" charset="0"/>
              </a:rPr>
              <a:t>Il 26 agosto 2006 l’Assemblea generale delle Nazioni Unite ha approvato la convenzione sui diritti delle persone con disabilità definendo in modo pratico come la condizione di salute si raggiunge anche attraverso la soddisfazione dei diritti umani ed in particolare delle persona con disabilità.</a:t>
            </a:r>
          </a:p>
          <a:p>
            <a:pPr eaLnBrk="1" hangingPunct="1">
              <a:spcBef>
                <a:spcPct val="0"/>
              </a:spcBef>
            </a:pPr>
            <a:endParaRPr lang="it-IT"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68611" name="Rectangle 7"/>
          <p:cNvSpPr>
            <a:spLocks noGrp="1" noChangeArrowheads="1"/>
          </p:cNvSpPr>
          <p:nvPr>
            <p:ph type="sldNum" sz="quarter" idx="5"/>
          </p:nvPr>
        </p:nvSpPr>
        <p:spPr bwMode="auto">
          <a:noFill/>
          <a:ln>
            <a:miter lim="800000"/>
            <a:headEnd/>
            <a:tailEnd/>
          </a:ln>
        </p:spPr>
        <p:txBody>
          <a:bodyPr/>
          <a:lstStyle/>
          <a:p>
            <a:fld id="{1BADBE76-3D53-2347-AC4D-4B39765BE1E4}" type="slidenum">
              <a:rPr lang="it-IT"/>
              <a:pPr/>
              <a:t>52</a:t>
            </a:fld>
            <a:endParaRPr lang="it-IT"/>
          </a:p>
        </p:txBody>
      </p:sp>
      <p:sp>
        <p:nvSpPr>
          <p:cNvPr id="68612"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68613" name="Rectangle 3"/>
          <p:cNvSpPr>
            <a:spLocks noGrp="1" noChangeArrowheads="1"/>
          </p:cNvSpPr>
          <p:nvPr>
            <p:ph type="body" idx="1"/>
          </p:nvPr>
        </p:nvSpPr>
        <p:spPr bwMode="auto">
          <a:xfrm>
            <a:off x="912813" y="4343400"/>
            <a:ext cx="5032375" cy="4114800"/>
          </a:xfrm>
          <a:noFill/>
        </p:spPr>
        <p:txBody>
          <a:bodyPr/>
          <a:lstStyle/>
          <a:p>
            <a:r>
              <a:rPr lang="it-IT">
                <a:latin typeface="Tahoma" charset="0"/>
                <a:ea typeface="Times New Roman" charset="0"/>
                <a:cs typeface="Times New Roman" charset="0"/>
              </a:rPr>
              <a:t>I qualificatori sono di interesse particolare quando l’ICF è usato come uno strumento di codifica.</a:t>
            </a:r>
          </a:p>
          <a:p>
            <a:r>
              <a:rPr lang="it-IT">
                <a:latin typeface="Tahoma" charset="0"/>
                <a:ea typeface="Times New Roman" charset="0"/>
                <a:cs typeface="Times New Roman" charset="0"/>
              </a:rPr>
              <a:t>Specificare il valore di ogni qualificatore per un dato item o categoria nella classificazione completa la codifica di un item. Il valore del qualificatore specifica il valore del costrutto per ogni componente: cambiamento, gravità, capacità, performance o fattori ambientali come facilitatori o barriere.</a:t>
            </a:r>
          </a:p>
          <a:p>
            <a:r>
              <a:rPr lang="it-IT">
                <a:latin typeface="Tahoma" charset="0"/>
                <a:ea typeface="Times New Roman" charset="0"/>
                <a:cs typeface="Times New Roman" charset="0"/>
              </a:rPr>
              <a:t>L’ultimo livello strutturale è costituito dagli item o dalle categorie stessi, che sono organizzati gerarchicamente su più livelli.</a:t>
            </a:r>
          </a:p>
          <a:p>
            <a:endParaRPr lang="it-IT" sz="1400" b="1">
              <a:latin typeface="Tahoma" charset="0"/>
              <a:ea typeface="Times New Roman" charset="0"/>
              <a:cs typeface="Times New Roman"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70659" name="Rectangle 7"/>
          <p:cNvSpPr>
            <a:spLocks noGrp="1" noChangeArrowheads="1"/>
          </p:cNvSpPr>
          <p:nvPr>
            <p:ph type="sldNum" sz="quarter" idx="5"/>
          </p:nvPr>
        </p:nvSpPr>
        <p:spPr bwMode="auto">
          <a:noFill/>
          <a:ln>
            <a:miter lim="800000"/>
            <a:headEnd/>
            <a:tailEnd/>
          </a:ln>
        </p:spPr>
        <p:txBody>
          <a:bodyPr/>
          <a:lstStyle/>
          <a:p>
            <a:fld id="{8B54F238-1044-8344-A00F-2FA1F32CBDD1}" type="slidenum">
              <a:rPr lang="it-IT"/>
              <a:pPr/>
              <a:t>53</a:t>
            </a:fld>
            <a:endParaRPr lang="it-IT"/>
          </a:p>
        </p:txBody>
      </p:sp>
      <p:sp>
        <p:nvSpPr>
          <p:cNvPr id="70660"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70661" name="Rectangle 3"/>
          <p:cNvSpPr>
            <a:spLocks noGrp="1" noChangeArrowheads="1"/>
          </p:cNvSpPr>
          <p:nvPr>
            <p:ph type="body" idx="1"/>
          </p:nvPr>
        </p:nvSpPr>
        <p:spPr bwMode="auto">
          <a:xfrm>
            <a:off x="912813" y="4343400"/>
            <a:ext cx="5032375" cy="4114800"/>
          </a:xfrm>
          <a:noFill/>
        </p:spPr>
        <p:txBody>
          <a:bodyPr/>
          <a:lstStyle/>
          <a:p>
            <a:r>
              <a:rPr lang="it-IT">
                <a:latin typeface="Tahoma" charset="0"/>
                <a:ea typeface="Times New Roman" charset="0"/>
                <a:cs typeface="Times New Roman" charset="0"/>
              </a:rPr>
              <a:t>Nelle classificazioni di funzioni e strutture corporee i livelli di dettaglio scendono fino al quarto livello. In attività e partecipazione e nei fattori ambientali il livello di dettaglio scendo sono fino al terzo livello.</a:t>
            </a:r>
          </a:p>
          <a:p>
            <a:r>
              <a:rPr lang="it-IT">
                <a:latin typeface="Tahoma" charset="0"/>
                <a:ea typeface="Times New Roman" charset="0"/>
                <a:cs typeface="Times New Roman" charset="0"/>
              </a:rPr>
              <a:t>Questa è una rappresentazione completa della struttura globale dell’ICF. Questa stessa informazione può essere inserita in un formato tipo tabella.</a:t>
            </a:r>
          </a:p>
          <a:p>
            <a:endParaRPr lang="it-IT" sz="1400" b="1">
              <a:latin typeface="Tahoma" charset="0"/>
              <a:ea typeface="Times New Roman" charset="0"/>
              <a:cs typeface="Times New Roman" charset="0"/>
            </a:endParaRPr>
          </a:p>
          <a:p>
            <a:endParaRPr lang="it-IT" sz="1400" b="1">
              <a:latin typeface="Tahoma" charset="0"/>
              <a:ea typeface="Times New Roman" charset="0"/>
              <a:cs typeface="Times New Roman"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87043" name="Rectangle 7"/>
          <p:cNvSpPr>
            <a:spLocks noGrp="1" noChangeArrowheads="1"/>
          </p:cNvSpPr>
          <p:nvPr>
            <p:ph type="sldNum" sz="quarter" idx="5"/>
          </p:nvPr>
        </p:nvSpPr>
        <p:spPr bwMode="auto">
          <a:noFill/>
          <a:ln>
            <a:miter lim="800000"/>
            <a:headEnd/>
            <a:tailEnd/>
          </a:ln>
        </p:spPr>
        <p:txBody>
          <a:bodyPr/>
          <a:lstStyle/>
          <a:p>
            <a:fld id="{537CE4AC-518F-B947-8248-37A047CAE0E4}" type="slidenum">
              <a:rPr lang="it-IT"/>
              <a:pPr/>
              <a:t>55</a:t>
            </a:fld>
            <a:endParaRPr lang="it-IT"/>
          </a:p>
        </p:txBody>
      </p:sp>
      <p:sp>
        <p:nvSpPr>
          <p:cNvPr id="8704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045" name="Rectangle 3"/>
          <p:cNvSpPr>
            <a:spLocks noGrp="1" noChangeArrowheads="1"/>
          </p:cNvSpPr>
          <p:nvPr>
            <p:ph type="body" idx="1"/>
          </p:nvPr>
        </p:nvSpPr>
        <p:spPr bwMode="auto">
          <a:noFill/>
        </p:spPr>
        <p:txBody>
          <a:bodyPr/>
          <a:lstStyle/>
          <a:p>
            <a:r>
              <a:rPr lang="it-IT" b="1" i="1">
                <a:latin typeface="Tahoma" charset="0"/>
              </a:rPr>
              <a:t>Cos’è la codifica?  Perché dobbiamo codificare? Qual è lo scopo della codifica?</a:t>
            </a:r>
          </a:p>
          <a:p>
            <a:endParaRPr lang="it-IT" sz="800">
              <a:latin typeface="Tahoma" charset="0"/>
            </a:endParaRPr>
          </a:p>
          <a:p>
            <a:r>
              <a:rPr lang="it-IT">
                <a:latin typeface="Tahoma" charset="0"/>
              </a:rPr>
              <a:t>Una classificazione come l’ICF è un insieme di termini (che chiamiamo domini e categorie) sistemata in gerarchia dalla più generale alla più specifica. Idealmente una classificazione dovrebbe essere </a:t>
            </a:r>
            <a:r>
              <a:rPr lang="it-IT" b="1">
                <a:latin typeface="Tahoma" charset="0"/>
              </a:rPr>
              <a:t>esaustiva, non ridondante e non ambigua</a:t>
            </a:r>
            <a:r>
              <a:rPr lang="it-IT">
                <a:latin typeface="Tahoma" charset="0"/>
              </a:rPr>
              <a:t>. Essere esaustiva, ovvero avere un termine per ogni elemento possibile elemento dell’universo da classificare, è pressochè impossibile e certamente non pratico. Ma essere non ridondante, ovvero non avere due o più item che identifica la stessa cosa, e non ambigua, cioè non avere un termine che identifica due cose differenti, è essenziale.</a:t>
            </a:r>
          </a:p>
          <a:p>
            <a:r>
              <a:rPr lang="it-IT">
                <a:latin typeface="Tahoma" charset="0"/>
              </a:rPr>
              <a:t>L’ICF fu creato per essere non ridondante e non ambiguo. Ciò comporta che ogni dominio e categoria nella classificazione è univoca, si applica ad una ed una sola cosa nell’universo classificato. Ciò è un essenziale elemento per l’ICF, per essere in grado di raccogliere ed utilizzare le informazioni: ogni item nella classificazione richiama ad un </a:t>
            </a:r>
            <a:r>
              <a:rPr lang="it-IT" b="1">
                <a:latin typeface="Tahoma" charset="0"/>
              </a:rPr>
              <a:t>dato unitario</a:t>
            </a:r>
            <a:r>
              <a:rPr lang="it-IT">
                <a:latin typeface="Tahoma" charset="0"/>
              </a:rPr>
              <a:t>.</a:t>
            </a:r>
          </a:p>
          <a:p>
            <a:r>
              <a:rPr lang="it-IT">
                <a:latin typeface="Tahoma" charset="0"/>
              </a:rPr>
              <a:t>La codifica è il processo di designare ogni dato unitariamente ad un unico codice, nel caso dell’ICF un codice alfanumerico. La cosa importante è che ogni termine o dato ha uno e un solo codice.</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89091" name="Rectangle 7"/>
          <p:cNvSpPr>
            <a:spLocks noGrp="1" noChangeArrowheads="1"/>
          </p:cNvSpPr>
          <p:nvPr>
            <p:ph type="sldNum" sz="quarter" idx="5"/>
          </p:nvPr>
        </p:nvSpPr>
        <p:spPr bwMode="auto">
          <a:noFill/>
          <a:ln>
            <a:miter lim="800000"/>
            <a:headEnd/>
            <a:tailEnd/>
          </a:ln>
        </p:spPr>
        <p:txBody>
          <a:bodyPr/>
          <a:lstStyle/>
          <a:p>
            <a:fld id="{25965CCE-8094-A94C-AAA7-FB128789D1FC}" type="slidenum">
              <a:rPr lang="it-IT"/>
              <a:pPr/>
              <a:t>56</a:t>
            </a:fld>
            <a:endParaRPr lang="it-IT"/>
          </a:p>
        </p:txBody>
      </p:sp>
      <p:sp>
        <p:nvSpPr>
          <p:cNvPr id="89092"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89093" name="Rectangle 1027"/>
          <p:cNvSpPr>
            <a:spLocks noGrp="1" noChangeArrowheads="1"/>
          </p:cNvSpPr>
          <p:nvPr>
            <p:ph type="body" idx="1"/>
          </p:nvPr>
        </p:nvSpPr>
        <p:spPr bwMode="auto">
          <a:noFill/>
        </p:spPr>
        <p:txBody>
          <a:bodyPr/>
          <a:lstStyle/>
          <a:p>
            <a:r>
              <a:rPr lang="it-IT">
                <a:latin typeface="Tahoma" charset="0"/>
              </a:rPr>
              <a:t>La struttura del sistema di codifica alfanumerica dell’ICF.</a:t>
            </a:r>
          </a:p>
          <a:p>
            <a:r>
              <a:rPr lang="it-IT">
                <a:latin typeface="Tahoma" charset="0"/>
              </a:rPr>
              <a:t>Il sistema è molto semplice, ma molto versatile. Le prossime slide descrivono ogni parte del codice.</a:t>
            </a:r>
          </a:p>
          <a:p>
            <a:r>
              <a:rPr lang="it-IT">
                <a:latin typeface="Tahoma" charset="0"/>
              </a:rPr>
              <a:t>Il primo livello identifica quale classificazione è coinvolta.</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91139" name="Rectangle 7"/>
          <p:cNvSpPr>
            <a:spLocks noGrp="1" noChangeArrowheads="1"/>
          </p:cNvSpPr>
          <p:nvPr>
            <p:ph type="sldNum" sz="quarter" idx="5"/>
          </p:nvPr>
        </p:nvSpPr>
        <p:spPr bwMode="auto">
          <a:noFill/>
          <a:ln>
            <a:miter lim="800000"/>
            <a:headEnd/>
            <a:tailEnd/>
          </a:ln>
        </p:spPr>
        <p:txBody>
          <a:bodyPr/>
          <a:lstStyle/>
          <a:p>
            <a:fld id="{37C8A4F5-D825-A84E-A9CF-10CD55CC6ECE}" type="slidenum">
              <a:rPr lang="it-IT"/>
              <a:pPr/>
              <a:t>57</a:t>
            </a:fld>
            <a:endParaRPr lang="it-IT"/>
          </a:p>
        </p:txBody>
      </p:sp>
      <p:sp>
        <p:nvSpPr>
          <p:cNvPr id="91140"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91141" name="Rectangle 1027"/>
          <p:cNvSpPr>
            <a:spLocks noGrp="1" noChangeArrowheads="1"/>
          </p:cNvSpPr>
          <p:nvPr>
            <p:ph type="body" idx="1"/>
          </p:nvPr>
        </p:nvSpPr>
        <p:spPr bwMode="auto">
          <a:noFill/>
        </p:spPr>
        <p:txBody>
          <a:bodyPr/>
          <a:lstStyle/>
          <a:p>
            <a:r>
              <a:rPr lang="it-IT">
                <a:latin typeface="Tahoma" charset="0"/>
              </a:rPr>
              <a:t>La seconda posizione viene riempita con un numero da 1 a 9 che identifica il capitolo della classificazione.</a:t>
            </a:r>
          </a:p>
          <a:p>
            <a:endParaRPr lang="it-IT"/>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93187" name="Rectangle 7"/>
          <p:cNvSpPr>
            <a:spLocks noGrp="1" noChangeArrowheads="1"/>
          </p:cNvSpPr>
          <p:nvPr>
            <p:ph type="sldNum" sz="quarter" idx="5"/>
          </p:nvPr>
        </p:nvSpPr>
        <p:spPr bwMode="auto">
          <a:noFill/>
          <a:ln>
            <a:miter lim="800000"/>
            <a:headEnd/>
            <a:tailEnd/>
          </a:ln>
        </p:spPr>
        <p:txBody>
          <a:bodyPr/>
          <a:lstStyle/>
          <a:p>
            <a:fld id="{433CB980-97B7-1A4A-BE6D-4C6440983F5E}" type="slidenum">
              <a:rPr lang="it-IT"/>
              <a:pPr/>
              <a:t>58</a:t>
            </a:fld>
            <a:endParaRPr lang="it-IT"/>
          </a:p>
        </p:txBody>
      </p:sp>
      <p:sp>
        <p:nvSpPr>
          <p:cNvPr id="93188"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93189" name="Rectangle 1027"/>
          <p:cNvSpPr>
            <a:spLocks noGrp="1" noChangeArrowheads="1"/>
          </p:cNvSpPr>
          <p:nvPr>
            <p:ph type="body" idx="1"/>
          </p:nvPr>
        </p:nvSpPr>
        <p:spPr bwMode="auto">
          <a:noFill/>
        </p:spPr>
        <p:txBody>
          <a:bodyPr/>
          <a:lstStyle/>
          <a:p>
            <a:r>
              <a:rPr lang="it-IT"/>
              <a:t>La posizione successiva occupa due cifre da 10 a 99 e identifica il termine di secondo livello, che è il primo livello delle categorie nell’ICF.</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95235" name="Rectangle 7"/>
          <p:cNvSpPr>
            <a:spLocks noGrp="1" noChangeArrowheads="1"/>
          </p:cNvSpPr>
          <p:nvPr>
            <p:ph type="sldNum" sz="quarter" idx="5"/>
          </p:nvPr>
        </p:nvSpPr>
        <p:spPr bwMode="auto">
          <a:noFill/>
          <a:ln>
            <a:miter lim="800000"/>
            <a:headEnd/>
            <a:tailEnd/>
          </a:ln>
        </p:spPr>
        <p:txBody>
          <a:bodyPr/>
          <a:lstStyle/>
          <a:p>
            <a:fld id="{9D6DC97B-E8A0-0446-A742-F33BE69933D5}" type="slidenum">
              <a:rPr lang="it-IT"/>
              <a:pPr/>
              <a:t>59</a:t>
            </a:fld>
            <a:endParaRPr lang="it-IT"/>
          </a:p>
        </p:txBody>
      </p:sp>
      <p:sp>
        <p:nvSpPr>
          <p:cNvPr id="9523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7" name="Rectangle 3"/>
          <p:cNvSpPr>
            <a:spLocks noGrp="1" noChangeArrowheads="1"/>
          </p:cNvSpPr>
          <p:nvPr>
            <p:ph type="body" idx="1"/>
          </p:nvPr>
        </p:nvSpPr>
        <p:spPr bwMode="auto">
          <a:noFill/>
        </p:spPr>
        <p:txBody>
          <a:bodyPr/>
          <a:lstStyle/>
          <a:p>
            <a:r>
              <a:rPr lang="it-IT">
                <a:latin typeface="Tahoma" charset="0"/>
              </a:rPr>
              <a:t>La posizione successiva occupa una cifra e identifica la sotto-categoria al terzo livello, con valori da 0-9.</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97283" name="Rectangle 7"/>
          <p:cNvSpPr>
            <a:spLocks noGrp="1" noChangeArrowheads="1"/>
          </p:cNvSpPr>
          <p:nvPr>
            <p:ph type="sldNum" sz="quarter" idx="5"/>
          </p:nvPr>
        </p:nvSpPr>
        <p:spPr bwMode="auto">
          <a:noFill/>
          <a:ln>
            <a:miter lim="800000"/>
            <a:headEnd/>
            <a:tailEnd/>
          </a:ln>
        </p:spPr>
        <p:txBody>
          <a:bodyPr/>
          <a:lstStyle/>
          <a:p>
            <a:fld id="{D16C180E-CA3D-064E-BDA1-9F13F37BFFAA}" type="slidenum">
              <a:rPr lang="it-IT"/>
              <a:pPr/>
              <a:t>60</a:t>
            </a:fld>
            <a:endParaRPr lang="it-IT"/>
          </a:p>
        </p:txBody>
      </p:sp>
      <p:sp>
        <p:nvSpPr>
          <p:cNvPr id="9728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5" name="Rectangle 3"/>
          <p:cNvSpPr>
            <a:spLocks noGrp="1" noChangeArrowheads="1"/>
          </p:cNvSpPr>
          <p:nvPr>
            <p:ph type="body" idx="1"/>
          </p:nvPr>
        </p:nvSpPr>
        <p:spPr bwMode="auto">
          <a:noFill/>
        </p:spPr>
        <p:txBody>
          <a:bodyPr/>
          <a:lstStyle/>
          <a:p>
            <a:r>
              <a:rPr lang="it-IT">
                <a:latin typeface="Tahoma" charset="0"/>
              </a:rPr>
              <a:t>Infine, l’ultimo spazio prima del punto è una posizione per una cifra che identifica la categoria al quarto livello, che assume valori da 0-9.</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99331" name="Rectangle 7"/>
          <p:cNvSpPr>
            <a:spLocks noGrp="1" noChangeArrowheads="1"/>
          </p:cNvSpPr>
          <p:nvPr>
            <p:ph type="sldNum" sz="quarter" idx="5"/>
          </p:nvPr>
        </p:nvSpPr>
        <p:spPr bwMode="auto">
          <a:noFill/>
          <a:ln>
            <a:miter lim="800000"/>
            <a:headEnd/>
            <a:tailEnd/>
          </a:ln>
        </p:spPr>
        <p:txBody>
          <a:bodyPr/>
          <a:lstStyle/>
          <a:p>
            <a:fld id="{5FBD8A83-5CF7-EA43-9BA8-62AF08151090}" type="slidenum">
              <a:rPr lang="it-IT"/>
              <a:pPr/>
              <a:t>61</a:t>
            </a:fld>
            <a:endParaRPr lang="it-IT"/>
          </a:p>
        </p:txBody>
      </p:sp>
      <p:sp>
        <p:nvSpPr>
          <p:cNvPr id="99332" name="Rectangle 2050"/>
          <p:cNvSpPr>
            <a:spLocks noGrp="1" noRot="1" noChangeAspect="1" noChangeArrowheads="1" noTextEdit="1"/>
          </p:cNvSpPr>
          <p:nvPr>
            <p:ph type="sldImg"/>
          </p:nvPr>
        </p:nvSpPr>
        <p:spPr bwMode="auto">
          <a:noFill/>
          <a:ln>
            <a:solidFill>
              <a:srgbClr val="000000"/>
            </a:solidFill>
            <a:miter lim="800000"/>
            <a:headEnd/>
            <a:tailEnd/>
          </a:ln>
        </p:spPr>
      </p:sp>
      <p:sp>
        <p:nvSpPr>
          <p:cNvPr id="99333" name="Rectangle 2051"/>
          <p:cNvSpPr>
            <a:spLocks noGrp="1" noChangeArrowheads="1"/>
          </p:cNvSpPr>
          <p:nvPr>
            <p:ph type="body" idx="1"/>
          </p:nvPr>
        </p:nvSpPr>
        <p:spPr bwMode="auto">
          <a:noFill/>
        </p:spPr>
        <p:txBody>
          <a:bodyPr/>
          <a:lstStyle/>
          <a:p>
            <a:r>
              <a:rPr lang="it-IT">
                <a:latin typeface="Tahoma" charset="0"/>
              </a:rPr>
              <a:t>Da ultimo, dopo il punto vi è il primo e, per le funzioni corporee,  unico qualificatore di gravità della menomazione. Lo scaling per i qualificatori sarà discussa in seguito. Altre classificazioni possono usare più qualificatori e per i fattori ambientali si appone un + al posto del punto per identificare i facilitatori.</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8"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01379" name="Rectangle 7"/>
          <p:cNvSpPr>
            <a:spLocks noGrp="1" noChangeArrowheads="1"/>
          </p:cNvSpPr>
          <p:nvPr>
            <p:ph type="sldNum" sz="quarter" idx="5"/>
          </p:nvPr>
        </p:nvSpPr>
        <p:spPr bwMode="auto">
          <a:noFill/>
          <a:ln>
            <a:miter lim="800000"/>
            <a:headEnd/>
            <a:tailEnd/>
          </a:ln>
        </p:spPr>
        <p:txBody>
          <a:bodyPr/>
          <a:lstStyle/>
          <a:p>
            <a:fld id="{75F2AA14-3FE4-9B48-A4E9-73B5C2878193}" type="slidenum">
              <a:rPr lang="it-IT"/>
              <a:pPr/>
              <a:t>62</a:t>
            </a:fld>
            <a:endParaRPr lang="it-IT"/>
          </a:p>
        </p:txBody>
      </p:sp>
      <p:sp>
        <p:nvSpPr>
          <p:cNvPr id="10138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1381" name="Rectangle 3"/>
          <p:cNvSpPr>
            <a:spLocks noGrp="1" noChangeArrowheads="1"/>
          </p:cNvSpPr>
          <p:nvPr>
            <p:ph type="body" idx="1"/>
          </p:nvPr>
        </p:nvSpPr>
        <p:spPr bwMode="auto">
          <a:noFill/>
        </p:spPr>
        <p:txBody>
          <a:bodyPr/>
          <a:lstStyle/>
          <a:p>
            <a:r>
              <a:rPr lang="it-IT">
                <a:latin typeface="Tahoma" charset="0"/>
              </a:rPr>
              <a:t>Naturalmente ci sono più codici possibili che categorie dell’ICF (per esempio ci sono 8 x 90 x 10 x 7= 50.400 codici possibili, ma solo 393 categorie delle Funzioni Corporee).</a:t>
            </a:r>
          </a:p>
          <a:p>
            <a:r>
              <a:rPr lang="it-IT">
                <a:latin typeface="Tahoma" charset="0"/>
              </a:rPr>
              <a:t>E’ importante sottolineare una regola della struttura dei codici. Benchè possiamo dire che l’espressione</a:t>
            </a:r>
          </a:p>
          <a:p>
            <a:r>
              <a:rPr lang="it-IT">
                <a:latin typeface="Tahoma" charset="0"/>
              </a:rPr>
              <a:t>					</a:t>
            </a:r>
          </a:p>
          <a:p>
            <a:r>
              <a:rPr lang="it-IT">
                <a:latin typeface="Tahoma" charset="0"/>
              </a:rPr>
              <a:t>b21003 </a:t>
            </a:r>
          </a:p>
          <a:p>
            <a:endParaRPr lang="it-IT">
              <a:latin typeface="Tahoma" charset="0"/>
            </a:endParaRPr>
          </a:p>
          <a:p>
            <a:r>
              <a:rPr lang="it-IT">
                <a:latin typeface="Tahoma" charset="0"/>
              </a:rPr>
              <a:t>Sia il dodice di una particolare categoria dell’ICF (e potrebbe essere usata dai ricercatori per identificare una categoria), non è un codice corretto.</a:t>
            </a:r>
          </a:p>
          <a:p>
            <a:r>
              <a:rPr lang="it-IT">
                <a:latin typeface="Tahoma" charset="0"/>
              </a:rPr>
              <a:t>I codici dovrebbero fornire informazioni sullo stato funzionale, e per far ciò almeno un qualificatore deve essere inserito, anche 8 (non specificato) e 9 (non applicabile).</a:t>
            </a:r>
          </a:p>
          <a:p>
            <a:endParaRPr lang="it-IT">
              <a:latin typeface="Tahoma" charset="0"/>
            </a:endParaRPr>
          </a:p>
          <a:p>
            <a:r>
              <a:rPr lang="it-IT" b="1" i="1">
                <a:latin typeface="Tahoma" charset="0"/>
              </a:rPr>
              <a:t>Ora passiamo alle regole generali per la codifica.</a:t>
            </a:r>
          </a:p>
          <a:p>
            <a:endParaRPr lang="it-IT" b="1" i="1">
              <a:latin typeface="Tahoma"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23555"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it-IT" smtClean="0"/>
              <a:t>A partire dalla seconda metà del secolo scorso l’Organizzazione Mondiale della Sanità (OMS) ha elaborato differenti strumenti di classificazione per lo studio delle malattie e delle condizioni di salute ad esse correlate con lo scopo di permettere un migliore inquadramento diagnostico e favorire un interscambio culturale tra ricercatori e clinici.</a:t>
            </a:r>
          </a:p>
          <a:p>
            <a:pPr eaLnBrk="1" hangingPunct="1">
              <a:spcBef>
                <a:spcPct val="0"/>
              </a:spcBef>
            </a:pPr>
            <a:r>
              <a:rPr lang="it-IT" smtClean="0"/>
              <a:t>Il primo intervento dell’OMS riguarda la classificazione delle cause di morte che si sviluppa lungo un arco di studi e ricerche di circa 200 anni a partire dagli studi di Sir George Knibbs, eminente studioso di statistica australiano, meglio conosciuto con il nome di Sauvages, che nella seconda metà del 1700 pubblico il primo tentativo di classificare le malattie in modo sitematico sotto il titolo di </a:t>
            </a:r>
            <a:r>
              <a:rPr lang="it-IT" i="1" smtClean="0"/>
              <a:t>Nosologia Methodica</a:t>
            </a:r>
            <a:r>
              <a:rPr lang="it-IT" smtClean="0"/>
              <a:t>.</a:t>
            </a:r>
          </a:p>
          <a:p>
            <a:pPr eaLnBrk="1" hangingPunct="1">
              <a:spcBef>
                <a:spcPct val="0"/>
              </a:spcBef>
            </a:pPr>
            <a:r>
              <a:rPr lang="it-IT" smtClean="0"/>
              <a:t>Bisogna attendere la riunione di Vienna del 1891 dell’International Statistic Institute e del lavoro del1893 del medico francese Jacques Bertillon, per ottenere una classificazione delle cause di morte condivisa da diversi paesi del mondo e che darà origine ad una serie di studi statistici condivisi a livello europeo e nord americano aventi come scopo l’organizzazione sistematica della etiologia delle malattie.</a:t>
            </a:r>
          </a:p>
          <a:p>
            <a:pPr eaLnBrk="1" hangingPunct="1">
              <a:spcBef>
                <a:spcPct val="0"/>
              </a:spcBef>
            </a:pPr>
            <a:r>
              <a:rPr lang="it-IT" smtClean="0"/>
              <a:t>Nel 1948 la prima Assemblea Mondiale della Sanità approva dunque la relazione della sesta conferenza di revisione che segnò l’inizio di una nuova era della classificazione ICD fino a giungere ai giorni nostri con la nona revisione approvata a Ginevra nell’ottobre 1975. </a:t>
            </a:r>
          </a:p>
          <a:p>
            <a:pPr eaLnBrk="1" hangingPunct="1">
              <a:spcBef>
                <a:spcPct val="0"/>
              </a:spcBef>
            </a:pPr>
            <a:r>
              <a:rPr lang="it-IT" smtClean="0"/>
              <a:t>Nel 1977 è stata inoltre pubblicata la Clinical Modification della nona revisione in modo da adattarla all’uso clinico e non solo per indicare le cause di morte.</a:t>
            </a:r>
          </a:p>
          <a:p>
            <a:pPr eaLnBrk="1" hangingPunct="1">
              <a:spcBef>
                <a:spcPct val="0"/>
              </a:spcBef>
            </a:pPr>
            <a:r>
              <a:rPr lang="it-IT" smtClean="0"/>
              <a:t>Attualmente è disponibile la decima revisione pubblicata nel 1992 corredata da codici diagnostici e di procedura.</a:t>
            </a:r>
          </a:p>
          <a:p>
            <a:pPr eaLnBrk="1" hangingPunct="1">
              <a:spcBef>
                <a:spcPct val="0"/>
              </a:spcBef>
            </a:pPr>
            <a:r>
              <a:rPr lang="it-IT" smtClean="0"/>
              <a:t>Inoltre è in fase di studio ed elaborazione l’undicesima revisione che dovrebbe raggiungere la pubblicazione nel marzo 2014 </a:t>
            </a:r>
          </a:p>
          <a:p>
            <a:pPr eaLnBrk="1" hangingPunct="1">
              <a:spcBef>
                <a:spcPct val="0"/>
              </a:spcBef>
            </a:pPr>
            <a:endParaRPr lang="it-IT" smtClean="0"/>
          </a:p>
          <a:p>
            <a:pPr eaLnBrk="1" hangingPunct="1">
              <a:spcBef>
                <a:spcPct val="0"/>
              </a:spcBef>
            </a:pPr>
            <a:r>
              <a:rPr lang="it-IT" smtClean="0"/>
              <a:t> </a:t>
            </a:r>
          </a:p>
          <a:p>
            <a:pPr eaLnBrk="1" hangingPunct="1">
              <a:spcBef>
                <a:spcPct val="0"/>
              </a:spcBef>
            </a:pPr>
            <a:r>
              <a:rPr lang="it-IT" smtClean="0"/>
              <a:t>La classificazione ICIDH del 1980 si basava su un modello causale e sequenziale per il quale, con una sorta di andamento a cascata, dalla condizione di salute si produceva una menomazione, una disabilità e quindi un handicap.</a:t>
            </a:r>
          </a:p>
          <a:p>
            <a:pPr eaLnBrk="1" hangingPunct="1">
              <a:spcBef>
                <a:spcPct val="0"/>
              </a:spcBef>
            </a:pPr>
            <a:r>
              <a:rPr lang="it-IT" smtClean="0"/>
              <a:t>La menomazione veniva definita come “qualsiasi perdita o anormalità a carico di una struttura o di una funzione psicologica, fisiologica o anatomica”. </a:t>
            </a:r>
          </a:p>
          <a:p>
            <a:pPr eaLnBrk="1" hangingPunct="1">
              <a:spcBef>
                <a:spcPct val="0"/>
              </a:spcBef>
            </a:pPr>
            <a:r>
              <a:rPr lang="it-IT" smtClean="0"/>
              <a:t>Se il danno è causa di una limitazione o di una perdita di capacità funzionali o di alterazioni di strutture corporee tali da modificare negativamente l’attività del soggetto, la sua esperienza di vita ne risulta condizionata in modo oggettivo.</a:t>
            </a:r>
          </a:p>
          <a:p>
            <a:pPr eaLnBrk="1" hangingPunct="1">
              <a:spcBef>
                <a:spcPct val="0"/>
              </a:spcBef>
            </a:pPr>
            <a:r>
              <a:rPr lang="it-IT" smtClean="0"/>
              <a:t>Si produce quindi una disabilità ovvero “qualsiasi limitazione o perdita (conseguente a menomazione) delle capacità di compiere un’attività nel modo o nell’ampiezza considerati normali per un essere umano”.</a:t>
            </a:r>
          </a:p>
          <a:p>
            <a:pPr eaLnBrk="1" hangingPunct="1">
              <a:spcBef>
                <a:spcPct val="0"/>
              </a:spcBef>
            </a:pPr>
            <a:r>
              <a:rPr lang="it-IT" smtClean="0"/>
              <a:t>L’handicap è invece inteso come l’impatto con l’ambiente espresso in modo esclusivamente sfavorevole. Per tali ragioni si viene a produrre una condizione negativa descritta come “situazione di svantaggio, conseguente ad una menomazione o ad una disabilità, che in un soggetto limita o impedisce l’adempimento del ruolo normale per tale soggetto in relazione all’età, sesso e fattori socioculturali”.</a:t>
            </a:r>
          </a:p>
          <a:p>
            <a:pPr eaLnBrk="1" hangingPunct="1">
              <a:spcBef>
                <a:spcPct val="0"/>
              </a:spcBef>
            </a:pPr>
            <a:r>
              <a:rPr lang="it-IT" smtClean="0"/>
              <a:t>Già nel 1980 l’OMS definiva l’handicap come un fenomeno sociale e culturale riconoscendo ai fattori ambientali e sociali un ruolo determinante nella genesi della disabilità.</a:t>
            </a:r>
          </a:p>
          <a:p>
            <a:pPr eaLnBrk="1" hangingPunct="1">
              <a:spcBef>
                <a:spcPct val="0"/>
              </a:spcBef>
            </a:pPr>
            <a:r>
              <a:rPr lang="it-IT" smtClean="0"/>
              <a:t>Il limite di questo impianto culturale era tuttavia rappresentato dalla sua articolazione deterministica, lineare, unidirezionale, laddove da una condizione di malattia si passava a quella di handicap, ma mai viceversa.</a:t>
            </a:r>
          </a:p>
          <a:p>
            <a:pPr eaLnBrk="1" hangingPunct="1">
              <a:spcBef>
                <a:spcPct val="0"/>
              </a:spcBef>
            </a:pPr>
            <a:r>
              <a:rPr lang="it-IT" smtClean="0"/>
              <a:t>Ciò esprimeva innegabilmente una cultura dell’handicap come fenomeno settoriale ovvero patrimonio di una popolazione di svantaggiati nel corpo, separando, nella descrizione del funzionamento della persona, le cause biologiche da quelle socio ambientali. </a:t>
            </a:r>
          </a:p>
          <a:p>
            <a:pPr eaLnBrk="1" hangingPunct="1">
              <a:spcBef>
                <a:spcPct val="0"/>
              </a:spcBef>
            </a:pPr>
            <a:r>
              <a:rPr lang="it-IT" smtClean="0"/>
              <a:t>Questo modello, sviluppato dall’OMS solo per studi statistici e prove sul campo, ha riscosso molta fortuna e si è sviluppato nella applicazione anche in campo clinico a tal punto da rendere necessaria una sua revisione per cogliere positivamente la molte critiche legate alla parzialità del suo impianto concettuale.</a:t>
            </a:r>
          </a:p>
          <a:p>
            <a:pPr eaLnBrk="1" hangingPunct="1">
              <a:spcBef>
                <a:spcPct val="0"/>
              </a:spcBef>
            </a:pPr>
            <a:r>
              <a:rPr lang="it-IT" smtClean="0"/>
              <a:t>Alla stesura, elaborazione e validazione della nuova classificazione hanno partecipato 65 Paesi per un lavoro durato sette anni. Per l’Italia il lavoro di revisione è stato fatto dal DIN, Disability Italian Network, venticinque Centri in tutta Italia coordinati dall’Agenzia Sanità della Regione Friuli Venezia Giulia.</a:t>
            </a:r>
          </a:p>
        </p:txBody>
      </p:sp>
      <p:sp>
        <p:nvSpPr>
          <p:cNvPr id="23556"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0D5010D-60F2-A441-909F-D045F9B8038A}" type="slidenum">
              <a:rPr lang="it-IT" smtClean="0"/>
              <a:pPr/>
              <a:t>12</a:t>
            </a:fld>
            <a:endParaRPr lang="it-IT"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03427" name="Rectangle 7"/>
          <p:cNvSpPr>
            <a:spLocks noGrp="1" noChangeArrowheads="1"/>
          </p:cNvSpPr>
          <p:nvPr>
            <p:ph type="sldNum" sz="quarter" idx="5"/>
          </p:nvPr>
        </p:nvSpPr>
        <p:spPr bwMode="auto">
          <a:noFill/>
          <a:ln>
            <a:miter lim="800000"/>
            <a:headEnd/>
            <a:tailEnd/>
          </a:ln>
        </p:spPr>
        <p:txBody>
          <a:bodyPr/>
          <a:lstStyle/>
          <a:p>
            <a:fld id="{F01A57D4-AFA4-9D47-A46E-5ADE76E29DFF}" type="slidenum">
              <a:rPr lang="it-IT"/>
              <a:pPr/>
              <a:t>63</a:t>
            </a:fld>
            <a:endParaRPr lang="it-IT"/>
          </a:p>
        </p:txBody>
      </p:sp>
      <p:sp>
        <p:nvSpPr>
          <p:cNvPr id="103428" name="Rectangle 4098"/>
          <p:cNvSpPr>
            <a:spLocks noGrp="1" noRot="1" noChangeAspect="1" noChangeArrowheads="1" noTextEdit="1"/>
          </p:cNvSpPr>
          <p:nvPr>
            <p:ph type="sldImg"/>
          </p:nvPr>
        </p:nvSpPr>
        <p:spPr bwMode="auto">
          <a:noFill/>
          <a:ln>
            <a:solidFill>
              <a:srgbClr val="000000"/>
            </a:solidFill>
            <a:miter lim="800000"/>
            <a:headEnd/>
            <a:tailEnd/>
          </a:ln>
        </p:spPr>
      </p:sp>
      <p:sp>
        <p:nvSpPr>
          <p:cNvPr id="103429" name="Rectangle 4099"/>
          <p:cNvSpPr>
            <a:spLocks noGrp="1" noChangeArrowheads="1"/>
          </p:cNvSpPr>
          <p:nvPr>
            <p:ph type="body" idx="1"/>
          </p:nvPr>
        </p:nvSpPr>
        <p:spPr bwMode="auto">
          <a:noFill/>
        </p:spPr>
        <p:txBody>
          <a:bodyPr/>
          <a:lstStyle/>
          <a:p>
            <a:r>
              <a:rPr lang="it-IT">
                <a:latin typeface="Tahoma" charset="0"/>
              </a:rPr>
              <a:t>A differenza dell’ICD-10, l’ICF è stato preparato per descrivere un </a:t>
            </a:r>
            <a:r>
              <a:rPr lang="it-IT" b="1">
                <a:latin typeface="Tahoma" charset="0"/>
              </a:rPr>
              <a:t>profilo</a:t>
            </a:r>
            <a:r>
              <a:rPr lang="it-IT">
                <a:latin typeface="Tahoma" charset="0"/>
              </a:rPr>
              <a:t> del funzionamento della persona e della sua disabilità – l’intera esperienza del funzionamento e della disabilità a livello del corpo, della persona e della società.</a:t>
            </a:r>
          </a:p>
          <a:p>
            <a:r>
              <a:rPr lang="it-IT">
                <a:latin typeface="Tahoma" charset="0"/>
              </a:rPr>
              <a:t>Ciò significa che l’uso clinico voluto per l’ICF richiede che tutte le componenti della classificazione (inclusi i fattori ambientali) dovrebbero essere utilizzate per creare un profilo globale.</a:t>
            </a:r>
          </a:p>
          <a:p>
            <a:r>
              <a:rPr lang="it-IT">
                <a:latin typeface="Tahoma" charset="0"/>
              </a:rPr>
              <a:t>Ovviamente non è pratico l’utilizzo di tutti i codici che potrebbero essere applicati ad una persona. Il setting clinico e, in particolare, la necessità di codificare e raccogliere informazioni determineranno quanto debba essere estensivo il range di codifica. Ma il modello biopsicosociale che sta alla base dell’ICF comporta che un ritratto accurato della natura del funzionamento e della disabilità di una persona richieda degli input da ogni componente. </a:t>
            </a:r>
          </a:p>
          <a:p>
            <a:r>
              <a:rPr lang="it-IT">
                <a:latin typeface="Tahoma" charset="0"/>
              </a:rPr>
              <a:t>In altre parole, non vi è singola componente dell’ICF che catturi l’essenza del funzionamento e della disabilità oppure una da cui le altre possano essere inferite.</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981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19811" name="Rectangle 7"/>
          <p:cNvSpPr>
            <a:spLocks noGrp="1" noChangeArrowheads="1"/>
          </p:cNvSpPr>
          <p:nvPr>
            <p:ph type="sldNum" sz="quarter" idx="5"/>
          </p:nvPr>
        </p:nvSpPr>
        <p:spPr bwMode="auto">
          <a:noFill/>
          <a:ln>
            <a:miter lim="800000"/>
            <a:headEnd/>
            <a:tailEnd/>
          </a:ln>
        </p:spPr>
        <p:txBody>
          <a:bodyPr/>
          <a:lstStyle/>
          <a:p>
            <a:fld id="{8BBAE877-5739-3C4C-A6DA-3425C2DBFE6B}" type="slidenum">
              <a:rPr lang="it-IT"/>
              <a:pPr/>
              <a:t>64</a:t>
            </a:fld>
            <a:endParaRPr lang="it-IT"/>
          </a:p>
        </p:txBody>
      </p:sp>
      <p:sp>
        <p:nvSpPr>
          <p:cNvPr id="119812"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19813" name="Rectangle 3"/>
          <p:cNvSpPr>
            <a:spLocks noGrp="1" noChangeArrowheads="1"/>
          </p:cNvSpPr>
          <p:nvPr>
            <p:ph type="body" idx="1"/>
          </p:nvPr>
        </p:nvSpPr>
        <p:spPr bwMode="auto">
          <a:xfrm>
            <a:off x="914400" y="4341813"/>
            <a:ext cx="5029200" cy="4116387"/>
          </a:xfrm>
          <a:noFill/>
        </p:spPr>
        <p:txBody>
          <a:bodyPr/>
          <a:lstStyle/>
          <a:p>
            <a:r>
              <a:rPr lang="it-IT">
                <a:latin typeface="Tahoma" charset="0"/>
              </a:rPr>
              <a:t>Ogni dimensione della disabilità ed i Fattori Ambientali utilizzano dei qualificatori che forniscono informazioni rilevanti alla dimensione o componente.</a:t>
            </a:r>
          </a:p>
          <a:p>
            <a:r>
              <a:rPr lang="it-IT">
                <a:latin typeface="Tahoma" charset="0"/>
              </a:rPr>
              <a:t>Tutti i </a:t>
            </a:r>
            <a:r>
              <a:rPr lang="it-IT" b="1">
                <a:latin typeface="Tahoma" charset="0"/>
              </a:rPr>
              <a:t>primi qualificatori</a:t>
            </a:r>
            <a:r>
              <a:rPr lang="it-IT">
                <a:latin typeface="Tahoma" charset="0"/>
              </a:rPr>
              <a:t> delle dimensioni di disabilità denotano </a:t>
            </a:r>
            <a:r>
              <a:rPr lang="it-IT" b="1">
                <a:latin typeface="Tahoma" charset="0"/>
              </a:rPr>
              <a:t>l’estensione o la gravità di un problema</a:t>
            </a:r>
            <a:r>
              <a:rPr lang="it-IT">
                <a:latin typeface="Tahoma" charset="0"/>
              </a:rPr>
              <a:t> in quella componente.</a:t>
            </a:r>
          </a:p>
          <a:p>
            <a:r>
              <a:rPr lang="it-IT">
                <a:latin typeface="Tahoma" charset="0"/>
              </a:rPr>
              <a:t>Il primo qualificatore per i Fattori Ambientali denota l’estensione per cui un fattore dell’ambiente agisce come barriera o facilitatore.</a:t>
            </a:r>
          </a:p>
          <a:p>
            <a:r>
              <a:rPr lang="it-IT">
                <a:latin typeface="Tahoma" charset="0"/>
              </a:rPr>
              <a:t>Tutti i primi qualificatori utilizzano la stessa scala ordinale per l’estensione o la gravità.</a:t>
            </a:r>
          </a:p>
          <a:p>
            <a:endParaRPr lang="it-IT">
              <a:latin typeface="Tahoma" charset="0"/>
            </a:endParaRPr>
          </a:p>
          <a:p>
            <a:endParaRPr lang="it-IT" sz="1400">
              <a:latin typeface="Tahoma"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1858"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21859" name="Rectangle 7"/>
          <p:cNvSpPr>
            <a:spLocks noGrp="1" noChangeArrowheads="1"/>
          </p:cNvSpPr>
          <p:nvPr>
            <p:ph type="sldNum" sz="quarter" idx="5"/>
          </p:nvPr>
        </p:nvSpPr>
        <p:spPr bwMode="auto">
          <a:noFill/>
          <a:ln>
            <a:miter lim="800000"/>
            <a:headEnd/>
            <a:tailEnd/>
          </a:ln>
        </p:spPr>
        <p:txBody>
          <a:bodyPr/>
          <a:lstStyle/>
          <a:p>
            <a:fld id="{D2592A4D-F3B5-6943-8EA1-E8375255878D}" type="slidenum">
              <a:rPr lang="it-IT"/>
              <a:pPr/>
              <a:t>65</a:t>
            </a:fld>
            <a:endParaRPr lang="it-IT"/>
          </a:p>
        </p:txBody>
      </p:sp>
      <p:sp>
        <p:nvSpPr>
          <p:cNvPr id="121860"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121861" name="Rectangle 1027"/>
          <p:cNvSpPr>
            <a:spLocks noGrp="1" noChangeArrowheads="1"/>
          </p:cNvSpPr>
          <p:nvPr>
            <p:ph type="body" idx="1"/>
          </p:nvPr>
        </p:nvSpPr>
        <p:spPr bwMode="auto">
          <a:noFill/>
        </p:spPr>
        <p:txBody>
          <a:bodyPr/>
          <a:lstStyle/>
          <a:p>
            <a:r>
              <a:rPr lang="it-IT">
                <a:latin typeface="Tahoma" charset="0"/>
                <a:ea typeface="Times New Roman" charset="0"/>
                <a:cs typeface="Times New Roman" charset="0"/>
              </a:rPr>
              <a:t>Questa scala di gravità è comune per i primi qualificatori usati sia per Funzioni e Strutture Corporee, per i qualificatori di capacità e performance di Attività e Partecipazione e per i qualificatori di barriera e facilitatore nei fattori ambientali.</a:t>
            </a:r>
          </a:p>
          <a:p>
            <a:r>
              <a:rPr lang="it-IT">
                <a:latin typeface="Tahoma" charset="0"/>
                <a:ea typeface="Times New Roman" charset="0"/>
                <a:cs typeface="Times New Roman" charset="0"/>
              </a:rPr>
              <a:t>Questa scala a cinque passi </a:t>
            </a:r>
            <a:r>
              <a:rPr lang="it-IT" b="1">
                <a:latin typeface="Tahoma" charset="0"/>
                <a:ea typeface="Times New Roman" charset="0"/>
                <a:cs typeface="Times New Roman" charset="0"/>
              </a:rPr>
              <a:t>non deve essere considerata uno strumento di assessment</a:t>
            </a:r>
            <a:r>
              <a:rPr lang="it-IT">
                <a:latin typeface="Tahoma" charset="0"/>
                <a:ea typeface="Times New Roman" charset="0"/>
                <a:cs typeface="Times New Roman" charset="0"/>
              </a:rPr>
              <a:t>, ma è sufficientemente sensibile per cogliere differenze significative nel tempo. Il significato dei punti-soglia di base (lieve, moderato, grave) dipenderà dalla dimensione e in alcuni casi dalla categoria particolare per cui viene applicato il qualificatore.</a:t>
            </a:r>
          </a:p>
          <a:p>
            <a:r>
              <a:rPr lang="it-IT">
                <a:latin typeface="Tahoma" charset="0"/>
                <a:ea typeface="Times New Roman" charset="0"/>
                <a:cs typeface="Times New Roman" charset="0"/>
              </a:rPr>
              <a:t>L’OMS offre un range di percentuali per ogni punto-soglia, che sono applicabili per l’uso clinico dell’ICF e che incorporano due assunti:</a:t>
            </a:r>
          </a:p>
          <a:p>
            <a:r>
              <a:rPr lang="it-IT">
                <a:latin typeface="Tahoma" charset="0"/>
                <a:ea typeface="Times New Roman" charset="0"/>
                <a:cs typeface="Times New Roman" charset="0"/>
              </a:rPr>
              <a:t>	1) che il </a:t>
            </a:r>
            <a:r>
              <a:rPr lang="it-IT" b="1">
                <a:latin typeface="Tahoma" charset="0"/>
                <a:ea typeface="Times New Roman" charset="0"/>
                <a:cs typeface="Times New Roman" charset="0"/>
              </a:rPr>
              <a:t>margine di errore</a:t>
            </a:r>
            <a:r>
              <a:rPr lang="it-IT">
                <a:latin typeface="Tahoma" charset="0"/>
                <a:ea typeface="Times New Roman" charset="0"/>
                <a:cs typeface="Times New Roman" charset="0"/>
              </a:rPr>
              <a:t> agli estremi (nessun problema/problema completo) è del 4%;</a:t>
            </a:r>
          </a:p>
          <a:p>
            <a:r>
              <a:rPr lang="it-IT">
                <a:latin typeface="Tahoma" charset="0"/>
                <a:ea typeface="Times New Roman" charset="0"/>
                <a:cs typeface="Times New Roman" charset="0"/>
              </a:rPr>
              <a:t>	2) poiché la popolazione a cui si applica la scala dovrebbe essere sopra la </a:t>
            </a:r>
            <a:r>
              <a:rPr lang="it-IT" b="1">
                <a:latin typeface="Tahoma" charset="0"/>
                <a:ea typeface="Times New Roman" charset="0"/>
                <a:cs typeface="Times New Roman" charset="0"/>
              </a:rPr>
              <a:t>soglia clinica</a:t>
            </a:r>
            <a:r>
              <a:rPr lang="it-IT">
                <a:latin typeface="Tahoma" charset="0"/>
                <a:ea typeface="Times New Roman" charset="0"/>
                <a:cs typeface="Times New Roman" charset="0"/>
              </a:rPr>
              <a:t>, il problema grave dovrebbe cominciare al 50%</a:t>
            </a:r>
          </a:p>
          <a:p>
            <a:r>
              <a:rPr lang="it-IT">
                <a:latin typeface="Tahoma" charset="0"/>
                <a:ea typeface="Times New Roman" charset="0"/>
                <a:cs typeface="Times New Roman" charset="0"/>
              </a:rPr>
              <a:t>Si noti che l’OMS offre queste percentuali come </a:t>
            </a:r>
            <a:r>
              <a:rPr lang="it-IT" b="1">
                <a:latin typeface="Tahoma" charset="0"/>
                <a:ea typeface="Times New Roman" charset="0"/>
                <a:cs typeface="Times New Roman" charset="0"/>
              </a:rPr>
              <a:t>suggerimento e base per la ricerca</a:t>
            </a:r>
            <a:r>
              <a:rPr lang="it-IT">
                <a:latin typeface="Tahoma" charset="0"/>
                <a:ea typeface="Times New Roman" charset="0"/>
                <a:cs typeface="Times New Roman" charset="0"/>
              </a:rPr>
              <a:t>. Gli utenti sono incoraggiati a sviluppare le loro proprie percentuali, basate sull’evidenza e sulle correlazioni con strumenti di assessment esistenti. Torneremo a breve su questo punto.</a:t>
            </a:r>
          </a:p>
          <a:p>
            <a:endParaRPr lang="it-IT">
              <a:latin typeface="Tahoma" charset="0"/>
              <a:ea typeface="Times New Roman" charset="0"/>
              <a:cs typeface="Times New Roman" charset="0"/>
            </a:endParaRPr>
          </a:p>
          <a:p>
            <a:r>
              <a:rPr lang="it-IT">
                <a:solidFill>
                  <a:srgbClr val="CC3300"/>
                </a:solidFill>
                <a:latin typeface="Tahoma" charset="0"/>
                <a:ea typeface="Times New Roman" charset="0"/>
                <a:cs typeface="Times New Roman" charset="0"/>
              </a:rPr>
              <a:t>NOTA MIA: davvero incoraggiamo le persone a crearsi le loro percentuali? Non abbiamo già abbastanza casini con i qualificatori?</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4"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25955" name="Rectangle 7"/>
          <p:cNvSpPr>
            <a:spLocks noGrp="1" noChangeArrowheads="1"/>
          </p:cNvSpPr>
          <p:nvPr>
            <p:ph type="sldNum" sz="quarter" idx="5"/>
          </p:nvPr>
        </p:nvSpPr>
        <p:spPr bwMode="auto">
          <a:noFill/>
          <a:ln>
            <a:miter lim="800000"/>
            <a:headEnd/>
            <a:tailEnd/>
          </a:ln>
        </p:spPr>
        <p:txBody>
          <a:bodyPr/>
          <a:lstStyle/>
          <a:p>
            <a:fld id="{5AFA4082-C008-1442-BBAA-FC231677F88D}" type="slidenum">
              <a:rPr lang="it-IT"/>
              <a:pPr/>
              <a:t>70</a:t>
            </a:fld>
            <a:endParaRPr lang="it-IT"/>
          </a:p>
        </p:txBody>
      </p:sp>
      <p:sp>
        <p:nvSpPr>
          <p:cNvPr id="12595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5957" name="Rectangle 3"/>
          <p:cNvSpPr>
            <a:spLocks noGrp="1" noChangeArrowheads="1"/>
          </p:cNvSpPr>
          <p:nvPr>
            <p:ph type="body" idx="1"/>
          </p:nvPr>
        </p:nvSpPr>
        <p:spPr bwMode="auto">
          <a:noFill/>
        </p:spPr>
        <p:txBody>
          <a:bodyPr/>
          <a:lstStyle/>
          <a:p>
            <a:r>
              <a:rPr lang="it-IT">
                <a:latin typeface="Tahoma" charset="0"/>
                <a:ea typeface="Times New Roman" charset="0"/>
                <a:cs typeface="Times New Roman" charset="0"/>
              </a:rPr>
              <a:t>Questi sono i valori per i primi qualificatori per Funzioni Corporee, Strutture, Attività e Partecipazione suggeriti dall’OMS nella checklist ICF.</a:t>
            </a:r>
          </a:p>
          <a:p>
            <a:r>
              <a:rPr lang="it-IT">
                <a:latin typeface="Tahoma" charset="0"/>
                <a:ea typeface="Times New Roman" charset="0"/>
                <a:cs typeface="Times New Roman" charset="0"/>
              </a:rPr>
              <a:t>Tali valori sono basati su tre parametri:</a:t>
            </a:r>
          </a:p>
          <a:p>
            <a:r>
              <a:rPr lang="it-IT">
                <a:latin typeface="Tahoma" charset="0"/>
                <a:ea typeface="Times New Roman" charset="0"/>
                <a:cs typeface="Times New Roman" charset="0"/>
              </a:rPr>
              <a:t>	</a:t>
            </a:r>
            <a:r>
              <a:rPr lang="it-IT" b="1">
                <a:latin typeface="Tahoma" charset="0"/>
                <a:ea typeface="Times New Roman" charset="0"/>
                <a:cs typeface="Times New Roman" charset="0"/>
              </a:rPr>
              <a:t>frequenza </a:t>
            </a:r>
            <a:r>
              <a:rPr lang="it-IT">
                <a:latin typeface="Tahoma" charset="0"/>
                <a:ea typeface="Times New Roman" charset="0"/>
                <a:cs typeface="Times New Roman" charset="0"/>
              </a:rPr>
              <a:t>(es. 25% del tempo…)</a:t>
            </a:r>
            <a:endParaRPr lang="it-IT" b="1">
              <a:latin typeface="Tahoma" charset="0"/>
              <a:ea typeface="Times New Roman" charset="0"/>
              <a:cs typeface="Times New Roman" charset="0"/>
            </a:endParaRPr>
          </a:p>
          <a:p>
            <a:r>
              <a:rPr lang="it-IT" b="1">
                <a:latin typeface="Tahoma" charset="0"/>
                <a:ea typeface="Times New Roman" charset="0"/>
                <a:cs typeface="Times New Roman" charset="0"/>
              </a:rPr>
              <a:t>	intensità </a:t>
            </a:r>
            <a:r>
              <a:rPr lang="it-IT">
                <a:latin typeface="Tahoma" charset="0"/>
                <a:ea typeface="Times New Roman" charset="0"/>
                <a:cs typeface="Times New Roman" charset="0"/>
              </a:rPr>
              <a:t>(interferisce con la vita quotidiana della persona…)</a:t>
            </a:r>
            <a:endParaRPr lang="it-IT" b="1">
              <a:latin typeface="Tahoma" charset="0"/>
              <a:ea typeface="Times New Roman" charset="0"/>
              <a:cs typeface="Times New Roman" charset="0"/>
            </a:endParaRPr>
          </a:p>
          <a:p>
            <a:r>
              <a:rPr lang="it-IT" b="1">
                <a:latin typeface="Tahoma" charset="0"/>
                <a:ea typeface="Times New Roman" charset="0"/>
                <a:cs typeface="Times New Roman" charset="0"/>
              </a:rPr>
              <a:t>	durata </a:t>
            </a:r>
            <a:r>
              <a:rPr lang="it-IT">
                <a:latin typeface="Tahoma" charset="0"/>
                <a:ea typeface="Times New Roman" charset="0"/>
                <a:cs typeface="Times New Roman" charset="0"/>
              </a:rPr>
              <a:t>(si è presentato occasionalmente negli ultimi 30 giorni…)</a:t>
            </a:r>
          </a:p>
          <a:p>
            <a:r>
              <a:rPr lang="it-IT">
                <a:latin typeface="Tahoma" charset="0"/>
                <a:ea typeface="Times New Roman" charset="0"/>
                <a:cs typeface="Times New Roman" charset="0"/>
              </a:rPr>
              <a:t>Poiché la checklist fu utilizzata nei field trial durante la revisione dell’ICIDH ed è stata largamente utilizzata fin da allora, vi è qualche evidenza circa la validità di questi punti dal lavoro sul campo.</a:t>
            </a:r>
          </a:p>
          <a:p>
            <a:r>
              <a:rPr lang="it-IT">
                <a:latin typeface="Tahoma" charset="0"/>
                <a:ea typeface="Times New Roman" charset="0"/>
                <a:cs typeface="Times New Roman" charset="0"/>
              </a:rPr>
              <a:t>Tuttavia, l’OMS semplicemente offre questi suggerimenti e bene accetta tentativi dei ricercatori e dei clinici di trovare modalità più accurate ed utili per dare un contenuto a questi valori nella scala di gravità per il primo qualificatore.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30051" name="Rectangle 7"/>
          <p:cNvSpPr>
            <a:spLocks noGrp="1" noChangeArrowheads="1"/>
          </p:cNvSpPr>
          <p:nvPr>
            <p:ph type="sldNum" sz="quarter" idx="5"/>
          </p:nvPr>
        </p:nvSpPr>
        <p:spPr bwMode="auto">
          <a:noFill/>
          <a:ln>
            <a:miter lim="800000"/>
            <a:headEnd/>
            <a:tailEnd/>
          </a:ln>
        </p:spPr>
        <p:txBody>
          <a:bodyPr/>
          <a:lstStyle/>
          <a:p>
            <a:fld id="{ADE305FC-7CD1-FB43-8DE0-702EA0E9E474}" type="slidenum">
              <a:rPr lang="it-IT"/>
              <a:pPr/>
              <a:t>71</a:t>
            </a:fld>
            <a:endParaRPr lang="it-IT"/>
          </a:p>
        </p:txBody>
      </p:sp>
      <p:sp>
        <p:nvSpPr>
          <p:cNvPr id="130052"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30053" name="Rectangle 3"/>
          <p:cNvSpPr>
            <a:spLocks noGrp="1" noChangeArrowheads="1"/>
          </p:cNvSpPr>
          <p:nvPr>
            <p:ph type="body" idx="1"/>
          </p:nvPr>
        </p:nvSpPr>
        <p:spPr bwMode="auto">
          <a:noFill/>
        </p:spPr>
        <p:txBody>
          <a:bodyPr/>
          <a:lstStyle/>
          <a:p>
            <a:pPr>
              <a:spcBef>
                <a:spcPct val="0"/>
              </a:spcBef>
            </a:pPr>
            <a:r>
              <a:rPr lang="it-IT">
                <a:solidFill>
                  <a:srgbClr val="000000"/>
                </a:solidFill>
                <a:latin typeface="Tahoma" charset="0"/>
                <a:ea typeface="Tahoma" charset="0"/>
                <a:cs typeface="Tahoma" charset="0"/>
              </a:rPr>
              <a:t>Poiché l’anatomia è una scienza descrittiva completa, vi sono molte maniere per localizzare e descrivere con precisione le strutture corporee. Nell’ICF si usano tre qualificatori.</a:t>
            </a:r>
          </a:p>
          <a:p>
            <a:pPr>
              <a:spcBef>
                <a:spcPct val="0"/>
              </a:spcBef>
            </a:pPr>
            <a:r>
              <a:rPr lang="it-IT" b="1">
                <a:solidFill>
                  <a:srgbClr val="000000"/>
                </a:solidFill>
                <a:latin typeface="Tahoma" charset="0"/>
                <a:ea typeface="Tahoma" charset="0"/>
                <a:cs typeface="Tahoma" charset="0"/>
              </a:rPr>
              <a:t>Il primo qualificatore</a:t>
            </a:r>
            <a:r>
              <a:rPr lang="it-IT">
                <a:solidFill>
                  <a:srgbClr val="000000"/>
                </a:solidFill>
                <a:latin typeface="Tahoma" charset="0"/>
                <a:ea typeface="Tahoma" charset="0"/>
                <a:cs typeface="Tahoma" charset="0"/>
              </a:rPr>
              <a:t> descrive l’estensione della menomazione.</a:t>
            </a:r>
          </a:p>
          <a:p>
            <a:pPr>
              <a:spcBef>
                <a:spcPct val="0"/>
              </a:spcBef>
            </a:pPr>
            <a:r>
              <a:rPr lang="it-IT" b="1">
                <a:solidFill>
                  <a:srgbClr val="000000"/>
                </a:solidFill>
                <a:latin typeface="Tahoma" charset="0"/>
                <a:ea typeface="Tahoma" charset="0"/>
                <a:cs typeface="Tahoma" charset="0"/>
              </a:rPr>
              <a:t>Il secondo qualificatore </a:t>
            </a:r>
            <a:r>
              <a:rPr lang="it-IT">
                <a:solidFill>
                  <a:srgbClr val="000000"/>
                </a:solidFill>
                <a:latin typeface="Tahoma" charset="0"/>
                <a:ea typeface="Tahoma" charset="0"/>
                <a:cs typeface="Tahoma" charset="0"/>
              </a:rPr>
              <a:t>descrive la natura della modificazione strutturale, utilizzando una scala ad 8 passi: nessun cambiamento, assenza totale, assenza parziale, parte in eccesso, dimensioni anormali, discontinuità, posizione deviante, cambiementi qualitativi nella struttura.</a:t>
            </a:r>
            <a:endParaRPr lang="it-IT" b="1">
              <a:solidFill>
                <a:srgbClr val="000000"/>
              </a:solidFill>
              <a:latin typeface="Tahoma" charset="0"/>
              <a:ea typeface="Tahoma" charset="0"/>
              <a:cs typeface="Tahoma" charset="0"/>
            </a:endParaRPr>
          </a:p>
          <a:p>
            <a:pPr>
              <a:spcBef>
                <a:spcPct val="0"/>
              </a:spcBef>
            </a:pPr>
            <a:r>
              <a:rPr lang="it-IT" b="1">
                <a:solidFill>
                  <a:srgbClr val="000000"/>
                </a:solidFill>
                <a:latin typeface="Tahoma" charset="0"/>
                <a:ea typeface="Tahoma" charset="0"/>
                <a:cs typeface="Tahoma" charset="0"/>
              </a:rPr>
              <a:t>Il terzo qualificatore </a:t>
            </a:r>
            <a:r>
              <a:rPr lang="it-IT">
                <a:solidFill>
                  <a:srgbClr val="000000"/>
                </a:solidFill>
                <a:latin typeface="Tahoma" charset="0"/>
                <a:ea typeface="Tahoma" charset="0"/>
                <a:cs typeface="Tahoma" charset="0"/>
              </a:rPr>
              <a:t>identiica la collocazione della menomazione, utilizzando una scala nominale con 8 punti: più di una regione, destra, sinistra, entrambi i lati, frontale, dorsale, prossimale, distale.</a:t>
            </a:r>
          </a:p>
          <a:p>
            <a:pPr>
              <a:spcBef>
                <a:spcPct val="0"/>
              </a:spcBef>
            </a:pPr>
            <a:r>
              <a:rPr lang="it-IT">
                <a:solidFill>
                  <a:srgbClr val="000000"/>
                </a:solidFill>
                <a:latin typeface="Tahoma" charset="0"/>
                <a:ea typeface="Tahoma" charset="0"/>
                <a:cs typeface="Tahoma" charset="0"/>
              </a:rPr>
              <a:t>	</a:t>
            </a:r>
            <a:r>
              <a:rPr lang="it-IT" b="1">
                <a:solidFill>
                  <a:srgbClr val="000000"/>
                </a:solidFill>
                <a:latin typeface="Tahoma" charset="0"/>
                <a:ea typeface="Tahoma" charset="0"/>
                <a:cs typeface="Tahoma" charset="0"/>
              </a:rPr>
              <a:t>nota: </a:t>
            </a:r>
            <a:r>
              <a:rPr lang="it-IT">
                <a:solidFill>
                  <a:srgbClr val="000000"/>
                </a:solidFill>
                <a:latin typeface="Tahoma" charset="0"/>
                <a:ea typeface="Tahoma" charset="0"/>
                <a:cs typeface="Tahoma" charset="0"/>
              </a:rPr>
              <a:t>il temine mediale manca dalla lista. Ciò è un errore e l’OMS ne è stato informato: il termine mediale sarà incluso nell’ICF children che è 	atteso per il 2005.</a:t>
            </a:r>
          </a:p>
          <a:p>
            <a:pPr>
              <a:spcBef>
                <a:spcPct val="0"/>
              </a:spcBef>
            </a:pPr>
            <a:r>
              <a:rPr lang="it-IT">
                <a:solidFill>
                  <a:srgbClr val="000000"/>
                </a:solidFill>
                <a:latin typeface="Tahoma" charset="0"/>
                <a:ea typeface="Tahoma" charset="0"/>
                <a:cs typeface="Tahoma" charset="0"/>
              </a:rPr>
              <a:t>I termini generali non specificato e non appliabile sono disponibili per tutti e tre i qualificatori.</a:t>
            </a:r>
            <a:endParaRPr lang="it-IT" b="1">
              <a:solidFill>
                <a:srgbClr val="000000"/>
              </a:solidFill>
              <a:latin typeface="Tahoma" charset="0"/>
              <a:ea typeface="Tahoma" charset="0"/>
              <a:cs typeface="Tahoma" charset="0"/>
            </a:endParaRPr>
          </a:p>
          <a:p>
            <a:endParaRPr lang="it-IT"/>
          </a:p>
          <a:p>
            <a:endParaRPr lang="it-IT"/>
          </a:p>
          <a:p>
            <a:pPr>
              <a:spcBef>
                <a:spcPct val="0"/>
              </a:spcBef>
            </a:pPr>
            <a:endParaRPr lang="it-IT" sz="1400">
              <a:solidFill>
                <a:srgbClr val="000000"/>
              </a:solidFill>
              <a:latin typeface="Tahoma" charset="0"/>
              <a:ea typeface="Tahoma" charset="0"/>
              <a:cs typeface="Tahoma"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2"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28003" name="Rectangle 7"/>
          <p:cNvSpPr>
            <a:spLocks noGrp="1" noChangeArrowheads="1"/>
          </p:cNvSpPr>
          <p:nvPr>
            <p:ph type="sldNum" sz="quarter" idx="5"/>
          </p:nvPr>
        </p:nvSpPr>
        <p:spPr bwMode="auto">
          <a:noFill/>
          <a:ln>
            <a:miter lim="800000"/>
            <a:headEnd/>
            <a:tailEnd/>
          </a:ln>
        </p:spPr>
        <p:txBody>
          <a:bodyPr/>
          <a:lstStyle/>
          <a:p>
            <a:fld id="{0D47289E-1DBF-654E-A7F8-5E2124863F91}" type="slidenum">
              <a:rPr lang="it-IT"/>
              <a:pPr/>
              <a:t>72</a:t>
            </a:fld>
            <a:endParaRPr lang="it-IT"/>
          </a:p>
        </p:txBody>
      </p:sp>
      <p:sp>
        <p:nvSpPr>
          <p:cNvPr id="128004"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128005" name="Rectangle 1027"/>
          <p:cNvSpPr>
            <a:spLocks noGrp="1" noChangeArrowheads="1"/>
          </p:cNvSpPr>
          <p:nvPr>
            <p:ph type="body" idx="1"/>
          </p:nvPr>
        </p:nvSpPr>
        <p:spPr bwMode="auto">
          <a:noFill/>
        </p:spPr>
        <p:txBody>
          <a:bodyPr/>
          <a:lstStyle/>
          <a:p>
            <a:pPr>
              <a:spcBef>
                <a:spcPct val="0"/>
              </a:spcBef>
            </a:pPr>
            <a:r>
              <a:rPr noProof="1">
                <a:latin typeface="Tahoma" charset="0"/>
                <a:ea typeface="Times New Roman" charset="0"/>
                <a:cs typeface="Times New Roman" charset="0"/>
              </a:rPr>
              <a:t>Qui vi è un esempio di come un contenuto operativo può essere dato ai valori per una categoria delle Funzioni Corporee:</a:t>
            </a:r>
          </a:p>
          <a:p>
            <a:pPr>
              <a:spcBef>
                <a:spcPct val="0"/>
              </a:spcBef>
            </a:pPr>
            <a:endParaRPr noProof="1">
              <a:latin typeface="Tahoma" charset="0"/>
              <a:ea typeface="Times New Roman" charset="0"/>
              <a:cs typeface="Times New Roman" charset="0"/>
            </a:endParaRPr>
          </a:p>
          <a:p>
            <a:pPr>
              <a:spcBef>
                <a:spcPct val="0"/>
              </a:spcBef>
            </a:pPr>
            <a:r>
              <a:rPr b="1" i="1" noProof="1">
                <a:latin typeface="Tahoma" charset="0"/>
                <a:ea typeface="Times New Roman" charset="0"/>
                <a:cs typeface="Times New Roman" charset="0"/>
              </a:rPr>
              <a:t>b7302 forza dei muscoli da una parte del corpo</a:t>
            </a:r>
            <a:endParaRPr lang="it-IT" b="1" i="1">
              <a:latin typeface="Tahoma" charset="0"/>
              <a:ea typeface="Times New Roman" charset="0"/>
              <a:cs typeface="Times New Roman" charset="0"/>
            </a:endParaRPr>
          </a:p>
          <a:p>
            <a:pPr>
              <a:spcBef>
                <a:spcPct val="0"/>
              </a:spcBef>
            </a:pPr>
            <a:endParaRPr b="1" i="1" noProof="1">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Si ricorda che l’ICF non è uno strumento di assessment e non fornisce un contenuto operazionale per la gravità delle centinaia di categorie che contempla: ciò sarebbe impensabile. È meglio lasciar all’utilizzatore, che è abituato agli strumenti della sua disciplina o area clinica, dare contenuto ai cinque punti della scala del primo qualificatore.</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30051" name="Rectangle 7"/>
          <p:cNvSpPr>
            <a:spLocks noGrp="1" noChangeArrowheads="1"/>
          </p:cNvSpPr>
          <p:nvPr>
            <p:ph type="sldNum" sz="quarter" idx="5"/>
          </p:nvPr>
        </p:nvSpPr>
        <p:spPr bwMode="auto">
          <a:noFill/>
          <a:ln>
            <a:miter lim="800000"/>
            <a:headEnd/>
            <a:tailEnd/>
          </a:ln>
        </p:spPr>
        <p:txBody>
          <a:bodyPr/>
          <a:lstStyle/>
          <a:p>
            <a:fld id="{ADE305FC-7CD1-FB43-8DE0-702EA0E9E474}" type="slidenum">
              <a:rPr lang="it-IT"/>
              <a:pPr/>
              <a:t>73</a:t>
            </a:fld>
            <a:endParaRPr lang="it-IT"/>
          </a:p>
        </p:txBody>
      </p:sp>
      <p:sp>
        <p:nvSpPr>
          <p:cNvPr id="130052"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30053" name="Rectangle 3"/>
          <p:cNvSpPr>
            <a:spLocks noGrp="1" noChangeArrowheads="1"/>
          </p:cNvSpPr>
          <p:nvPr>
            <p:ph type="body" idx="1"/>
          </p:nvPr>
        </p:nvSpPr>
        <p:spPr bwMode="auto">
          <a:noFill/>
        </p:spPr>
        <p:txBody>
          <a:bodyPr/>
          <a:lstStyle/>
          <a:p>
            <a:pPr>
              <a:spcBef>
                <a:spcPct val="0"/>
              </a:spcBef>
            </a:pPr>
            <a:r>
              <a:rPr lang="it-IT">
                <a:solidFill>
                  <a:srgbClr val="000000"/>
                </a:solidFill>
                <a:latin typeface="Tahoma" charset="0"/>
                <a:ea typeface="Tahoma" charset="0"/>
                <a:cs typeface="Tahoma" charset="0"/>
              </a:rPr>
              <a:t>Poiché l’anatomia è una scienza descrittiva completa, vi sono molte maniere per localizzare e descrivere con precisione le strutture corporee. Nell’ICF si usano tre qualificatori.</a:t>
            </a:r>
          </a:p>
          <a:p>
            <a:pPr>
              <a:spcBef>
                <a:spcPct val="0"/>
              </a:spcBef>
            </a:pPr>
            <a:r>
              <a:rPr lang="it-IT" b="1">
                <a:solidFill>
                  <a:srgbClr val="000000"/>
                </a:solidFill>
                <a:latin typeface="Tahoma" charset="0"/>
                <a:ea typeface="Tahoma" charset="0"/>
                <a:cs typeface="Tahoma" charset="0"/>
              </a:rPr>
              <a:t>Il primo qualificatore</a:t>
            </a:r>
            <a:r>
              <a:rPr lang="it-IT">
                <a:solidFill>
                  <a:srgbClr val="000000"/>
                </a:solidFill>
                <a:latin typeface="Tahoma" charset="0"/>
                <a:ea typeface="Tahoma" charset="0"/>
                <a:cs typeface="Tahoma" charset="0"/>
              </a:rPr>
              <a:t> descrive l’estensione della menomazione.</a:t>
            </a:r>
          </a:p>
          <a:p>
            <a:pPr>
              <a:spcBef>
                <a:spcPct val="0"/>
              </a:spcBef>
            </a:pPr>
            <a:r>
              <a:rPr lang="it-IT" b="1">
                <a:solidFill>
                  <a:srgbClr val="000000"/>
                </a:solidFill>
                <a:latin typeface="Tahoma" charset="0"/>
                <a:ea typeface="Tahoma" charset="0"/>
                <a:cs typeface="Tahoma" charset="0"/>
              </a:rPr>
              <a:t>Il secondo qualificatore </a:t>
            </a:r>
            <a:r>
              <a:rPr lang="it-IT">
                <a:solidFill>
                  <a:srgbClr val="000000"/>
                </a:solidFill>
                <a:latin typeface="Tahoma" charset="0"/>
                <a:ea typeface="Tahoma" charset="0"/>
                <a:cs typeface="Tahoma" charset="0"/>
              </a:rPr>
              <a:t>descrive la natura della modificazione strutturale, utilizzando una scala ad 8 passi: nessun cambiamento, assenza totale, assenza parziale, parte in eccesso, dimensioni anormali, discontinuità, posizione deviante, cambiementi qualitativi nella struttura.</a:t>
            </a:r>
            <a:endParaRPr lang="it-IT" b="1">
              <a:solidFill>
                <a:srgbClr val="000000"/>
              </a:solidFill>
              <a:latin typeface="Tahoma" charset="0"/>
              <a:ea typeface="Tahoma" charset="0"/>
              <a:cs typeface="Tahoma" charset="0"/>
            </a:endParaRPr>
          </a:p>
          <a:p>
            <a:pPr>
              <a:spcBef>
                <a:spcPct val="0"/>
              </a:spcBef>
            </a:pPr>
            <a:r>
              <a:rPr lang="it-IT" b="1">
                <a:solidFill>
                  <a:srgbClr val="000000"/>
                </a:solidFill>
                <a:latin typeface="Tahoma" charset="0"/>
                <a:ea typeface="Tahoma" charset="0"/>
                <a:cs typeface="Tahoma" charset="0"/>
              </a:rPr>
              <a:t>Il terzo qualificatore </a:t>
            </a:r>
            <a:r>
              <a:rPr lang="it-IT">
                <a:solidFill>
                  <a:srgbClr val="000000"/>
                </a:solidFill>
                <a:latin typeface="Tahoma" charset="0"/>
                <a:ea typeface="Tahoma" charset="0"/>
                <a:cs typeface="Tahoma" charset="0"/>
              </a:rPr>
              <a:t>identiica la collocazione della menomazione, utilizzando una scala nominale con 8 punti: più di una regione, destra, sinistra, entrambi i lati, frontale, dorsale, prossimale, distale.</a:t>
            </a:r>
          </a:p>
          <a:p>
            <a:pPr>
              <a:spcBef>
                <a:spcPct val="0"/>
              </a:spcBef>
            </a:pPr>
            <a:r>
              <a:rPr lang="it-IT">
                <a:solidFill>
                  <a:srgbClr val="000000"/>
                </a:solidFill>
                <a:latin typeface="Tahoma" charset="0"/>
                <a:ea typeface="Tahoma" charset="0"/>
                <a:cs typeface="Tahoma" charset="0"/>
              </a:rPr>
              <a:t>	</a:t>
            </a:r>
            <a:r>
              <a:rPr lang="it-IT" b="1">
                <a:solidFill>
                  <a:srgbClr val="000000"/>
                </a:solidFill>
                <a:latin typeface="Tahoma" charset="0"/>
                <a:ea typeface="Tahoma" charset="0"/>
                <a:cs typeface="Tahoma" charset="0"/>
              </a:rPr>
              <a:t>nota: </a:t>
            </a:r>
            <a:r>
              <a:rPr lang="it-IT">
                <a:solidFill>
                  <a:srgbClr val="000000"/>
                </a:solidFill>
                <a:latin typeface="Tahoma" charset="0"/>
                <a:ea typeface="Tahoma" charset="0"/>
                <a:cs typeface="Tahoma" charset="0"/>
              </a:rPr>
              <a:t>il temine mediale manca dalla lista. Ciò è un errore e l’OMS ne è stato informato: il termine mediale sarà incluso nell’ICF children che è 	atteso per il 2005.</a:t>
            </a:r>
          </a:p>
          <a:p>
            <a:pPr>
              <a:spcBef>
                <a:spcPct val="0"/>
              </a:spcBef>
            </a:pPr>
            <a:r>
              <a:rPr lang="it-IT">
                <a:solidFill>
                  <a:srgbClr val="000000"/>
                </a:solidFill>
                <a:latin typeface="Tahoma" charset="0"/>
                <a:ea typeface="Tahoma" charset="0"/>
                <a:cs typeface="Tahoma" charset="0"/>
              </a:rPr>
              <a:t>I termini generali non specificato e non appliabile sono disponibili per tutti e tre i qualificatori.</a:t>
            </a:r>
            <a:endParaRPr lang="it-IT" b="1">
              <a:solidFill>
                <a:srgbClr val="000000"/>
              </a:solidFill>
              <a:latin typeface="Tahoma" charset="0"/>
              <a:ea typeface="Tahoma" charset="0"/>
              <a:cs typeface="Tahoma" charset="0"/>
            </a:endParaRPr>
          </a:p>
          <a:p>
            <a:endParaRPr lang="it-IT"/>
          </a:p>
          <a:p>
            <a:endParaRPr lang="it-IT"/>
          </a:p>
          <a:p>
            <a:pPr>
              <a:spcBef>
                <a:spcPct val="0"/>
              </a:spcBef>
            </a:pPr>
            <a:endParaRPr lang="it-IT" sz="1400">
              <a:solidFill>
                <a:srgbClr val="000000"/>
              </a:solidFill>
              <a:latin typeface="Tahoma" charset="0"/>
              <a:ea typeface="Tahoma" charset="0"/>
              <a:cs typeface="Tahoma"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6194"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36195" name="Rectangle 7"/>
          <p:cNvSpPr>
            <a:spLocks noGrp="1" noChangeArrowheads="1"/>
          </p:cNvSpPr>
          <p:nvPr>
            <p:ph type="sldNum" sz="quarter" idx="5"/>
          </p:nvPr>
        </p:nvSpPr>
        <p:spPr bwMode="auto">
          <a:noFill/>
          <a:ln>
            <a:miter lim="800000"/>
            <a:headEnd/>
            <a:tailEnd/>
          </a:ln>
        </p:spPr>
        <p:txBody>
          <a:bodyPr/>
          <a:lstStyle/>
          <a:p>
            <a:fld id="{CC7DA57D-BD4E-FE4F-8375-A4D048F0498A}" type="slidenum">
              <a:rPr lang="it-IT"/>
              <a:pPr/>
              <a:t>74</a:t>
            </a:fld>
            <a:endParaRPr lang="it-IT"/>
          </a:p>
        </p:txBody>
      </p:sp>
      <p:sp>
        <p:nvSpPr>
          <p:cNvPr id="13619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6197" name="Rectangle 3"/>
          <p:cNvSpPr>
            <a:spLocks noGrp="1" noChangeArrowheads="1"/>
          </p:cNvSpPr>
          <p:nvPr>
            <p:ph type="body" idx="1"/>
          </p:nvPr>
        </p:nvSpPr>
        <p:spPr bwMode="auto">
          <a:noFill/>
        </p:spPr>
        <p:txBody>
          <a:bodyPr/>
          <a:lstStyle/>
          <a:p>
            <a:pPr>
              <a:spcBef>
                <a:spcPct val="0"/>
              </a:spcBef>
            </a:pPr>
            <a:r>
              <a:rPr lang="it-IT" b="1">
                <a:latin typeface="Tahoma" charset="0"/>
                <a:ea typeface="Times New Roman" charset="0"/>
                <a:cs typeface="Times New Roman" charset="0"/>
              </a:rPr>
              <a:t>Capacità</a:t>
            </a:r>
            <a:r>
              <a:rPr lang="it-IT">
                <a:latin typeface="Tahoma" charset="0"/>
                <a:ea typeface="Times New Roman" charset="0"/>
                <a:cs typeface="Times New Roman" charset="0"/>
              </a:rPr>
              <a:t>  </a:t>
            </a:r>
          </a:p>
          <a:p>
            <a:pPr>
              <a:spcBef>
                <a:spcPct val="0"/>
              </a:spcBef>
            </a:pPr>
            <a:endParaRPr lang="it-IT">
              <a:latin typeface="Tahoma" charset="0"/>
              <a:ea typeface="Times New Roman" charset="0"/>
              <a:cs typeface="Times New Roman" charset="0"/>
            </a:endParaRPr>
          </a:p>
          <a:p>
            <a:pPr lvl="1">
              <a:spcBef>
                <a:spcPct val="0"/>
              </a:spcBef>
              <a:buFontTx/>
              <a:buChar char="•"/>
            </a:pPr>
            <a:r>
              <a:rPr lang="it-IT">
                <a:latin typeface="Tahoma" charset="0"/>
                <a:ea typeface="Times New Roman" charset="0"/>
                <a:cs typeface="Times New Roman" charset="0"/>
              </a:rPr>
              <a:t>  l’</a:t>
            </a:r>
            <a:r>
              <a:rPr lang="it-IT" b="1">
                <a:latin typeface="Tahoma" charset="0"/>
                <a:ea typeface="Times New Roman" charset="0"/>
                <a:cs typeface="Times New Roman" charset="0"/>
              </a:rPr>
              <a:t>abilità</a:t>
            </a:r>
            <a:r>
              <a:rPr lang="it-IT">
                <a:latin typeface="Tahoma" charset="0"/>
                <a:ea typeface="Times New Roman" charset="0"/>
                <a:cs typeface="Times New Roman" charset="0"/>
              </a:rPr>
              <a:t> </a:t>
            </a:r>
            <a:r>
              <a:rPr lang="it-IT" b="1">
                <a:latin typeface="Tahoma" charset="0"/>
                <a:ea typeface="Times New Roman" charset="0"/>
                <a:cs typeface="Times New Roman" charset="0"/>
              </a:rPr>
              <a:t>intrinseca </a:t>
            </a:r>
            <a:r>
              <a:rPr lang="it-IT">
                <a:latin typeface="Tahoma" charset="0"/>
                <a:ea typeface="Times New Roman" charset="0"/>
                <a:cs typeface="Times New Roman" charset="0"/>
              </a:rPr>
              <a:t>di effettuare azioni</a:t>
            </a:r>
            <a:r>
              <a:rPr lang="it-IT" b="1">
                <a:latin typeface="Tahoma" charset="0"/>
                <a:ea typeface="Times New Roman" charset="0"/>
                <a:cs typeface="Times New Roman" charset="0"/>
              </a:rPr>
              <a:t> </a:t>
            </a:r>
            <a:r>
              <a:rPr lang="it-IT">
                <a:latin typeface="Tahoma" charset="0"/>
                <a:ea typeface="Times New Roman" charset="0"/>
                <a:cs typeface="Times New Roman" charset="0"/>
              </a:rPr>
              <a:t>di una persona</a:t>
            </a:r>
          </a:p>
          <a:p>
            <a:pPr lvl="1">
              <a:spcBef>
                <a:spcPct val="0"/>
              </a:spcBef>
            </a:pPr>
            <a:endParaRPr lang="it-IT">
              <a:latin typeface="Tahoma" charset="0"/>
              <a:ea typeface="Times New Roman" charset="0"/>
              <a:cs typeface="Times New Roman" charset="0"/>
            </a:endParaRPr>
          </a:p>
          <a:p>
            <a:pPr lvl="1">
              <a:spcBef>
                <a:spcPct val="0"/>
              </a:spcBef>
              <a:buFontTx/>
              <a:buChar char="•"/>
            </a:pPr>
            <a:r>
              <a:rPr lang="it-IT">
                <a:latin typeface="Tahoma" charset="0"/>
                <a:ea typeface="Times New Roman" charset="0"/>
                <a:cs typeface="Times New Roman" charset="0"/>
              </a:rPr>
              <a:t>   ciò che un soggetto </a:t>
            </a:r>
            <a:r>
              <a:rPr lang="it-IT" b="1">
                <a:latin typeface="Tahoma" charset="0"/>
                <a:ea typeface="Times New Roman" charset="0"/>
                <a:cs typeface="Times New Roman" charset="0"/>
              </a:rPr>
              <a:t>può fare</a:t>
            </a:r>
            <a:r>
              <a:rPr lang="it-IT">
                <a:latin typeface="Tahoma" charset="0"/>
                <a:ea typeface="Times New Roman" charset="0"/>
                <a:cs typeface="Times New Roman" charset="0"/>
              </a:rPr>
              <a:t> (se vuole) quando l’ambiente non interferice e non facilità</a:t>
            </a:r>
          </a:p>
          <a:p>
            <a:pPr lvl="1">
              <a:spcBef>
                <a:spcPct val="0"/>
              </a:spcBef>
              <a:buFontTx/>
              <a:buChar char="•"/>
            </a:pPr>
            <a:endParaRPr lang="it-IT">
              <a:latin typeface="Tahoma" charset="0"/>
              <a:ea typeface="Times New Roman" charset="0"/>
              <a:cs typeface="Times New Roman" charset="0"/>
            </a:endParaRPr>
          </a:p>
          <a:p>
            <a:pPr lvl="1">
              <a:spcBef>
                <a:spcPct val="0"/>
              </a:spcBef>
              <a:buFontTx/>
              <a:buChar char="•"/>
            </a:pPr>
            <a:r>
              <a:rPr lang="it-IT">
                <a:latin typeface="Tahoma" charset="0"/>
                <a:ea typeface="Times New Roman" charset="0"/>
                <a:cs typeface="Times New Roman" charset="0"/>
              </a:rPr>
              <a:t>   l’ambiente non è una parte della nozione</a:t>
            </a:r>
          </a:p>
          <a:p>
            <a:pPr>
              <a:spcBef>
                <a:spcPct val="0"/>
              </a:spcBef>
            </a:pPr>
            <a:endParaRPr lang="it-IT">
              <a:latin typeface="Tahoma" charset="0"/>
              <a:ea typeface="Times New Roman" charset="0"/>
              <a:cs typeface="Times New Roman" charset="0"/>
            </a:endParaRPr>
          </a:p>
          <a:p>
            <a:pPr>
              <a:spcBef>
                <a:spcPct val="0"/>
              </a:spcBef>
            </a:pPr>
            <a:r>
              <a:rPr lang="it-IT" b="1">
                <a:latin typeface="Tahoma" charset="0"/>
                <a:ea typeface="Times New Roman" charset="0"/>
                <a:cs typeface="Times New Roman" charset="0"/>
              </a:rPr>
              <a:t>Performance </a:t>
            </a:r>
          </a:p>
          <a:p>
            <a:pPr>
              <a:spcBef>
                <a:spcPct val="0"/>
              </a:spcBef>
            </a:pPr>
            <a:endParaRPr lang="it-IT">
              <a:latin typeface="Tahoma" charset="0"/>
              <a:ea typeface="Times New Roman" charset="0"/>
              <a:cs typeface="Times New Roman" charset="0"/>
            </a:endParaRPr>
          </a:p>
          <a:p>
            <a:pPr lvl="1">
              <a:spcBef>
                <a:spcPct val="0"/>
              </a:spcBef>
              <a:buFontTx/>
              <a:buChar char="•"/>
            </a:pPr>
            <a:r>
              <a:rPr lang="it-IT">
                <a:latin typeface="Tahoma" charset="0"/>
                <a:ea typeface="Times New Roman" charset="0"/>
                <a:cs typeface="Times New Roman" charset="0"/>
              </a:rPr>
              <a:t>   descrive gli effetti reali dell’ambiente sulla performance del funzionamento di una persona</a:t>
            </a:r>
          </a:p>
          <a:p>
            <a:pPr lvl="1">
              <a:spcBef>
                <a:spcPct val="0"/>
              </a:spcBef>
              <a:buFontTx/>
              <a:buChar char="•"/>
            </a:pPr>
            <a:endParaRPr lang="it-IT">
              <a:latin typeface="Tahoma" charset="0"/>
              <a:ea typeface="Times New Roman" charset="0"/>
              <a:cs typeface="Times New Roman" charset="0"/>
            </a:endParaRPr>
          </a:p>
          <a:p>
            <a:pPr lvl="1">
              <a:spcBef>
                <a:spcPct val="0"/>
              </a:spcBef>
              <a:buFontTx/>
              <a:buChar char="•"/>
            </a:pPr>
            <a:r>
              <a:rPr lang="it-IT">
                <a:latin typeface="Tahoma" charset="0"/>
                <a:ea typeface="Times New Roman" charset="0"/>
                <a:cs typeface="Times New Roman" charset="0"/>
              </a:rPr>
              <a:t>   Ciò che una persona fa realmente</a:t>
            </a:r>
          </a:p>
          <a:p>
            <a:pPr lvl="1">
              <a:spcBef>
                <a:spcPct val="0"/>
              </a:spcBef>
            </a:pPr>
            <a:endParaRPr lang="it-IT">
              <a:latin typeface="Tahoma" charset="0"/>
              <a:ea typeface="Times New Roman" charset="0"/>
              <a:cs typeface="Times New Roman" charset="0"/>
            </a:endParaRPr>
          </a:p>
          <a:p>
            <a:pPr lvl="1">
              <a:spcBef>
                <a:spcPct val="0"/>
              </a:spcBef>
              <a:buFontTx/>
              <a:buChar char="•"/>
            </a:pPr>
            <a:r>
              <a:rPr lang="it-IT">
                <a:latin typeface="Tahoma" charset="0"/>
                <a:ea typeface="Times New Roman" charset="0"/>
                <a:cs typeface="Times New Roman" charset="0"/>
              </a:rPr>
              <a:t>   La nozione dipende dall’ambiente o dal contesto dell’azione</a:t>
            </a:r>
          </a:p>
          <a:p>
            <a:pPr>
              <a:spcBef>
                <a:spcPct val="0"/>
              </a:spcBef>
            </a:pPr>
            <a:endParaRPr lang="it-IT">
              <a:latin typeface="Tahoma" charset="0"/>
              <a:ea typeface="Times New Roman" charset="0"/>
              <a:cs typeface="Times New Roman"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8242"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38243" name="Rectangle 7"/>
          <p:cNvSpPr>
            <a:spLocks noGrp="1" noChangeArrowheads="1"/>
          </p:cNvSpPr>
          <p:nvPr>
            <p:ph type="sldNum" sz="quarter" idx="5"/>
          </p:nvPr>
        </p:nvSpPr>
        <p:spPr bwMode="auto">
          <a:noFill/>
          <a:ln>
            <a:miter lim="800000"/>
            <a:headEnd/>
            <a:tailEnd/>
          </a:ln>
        </p:spPr>
        <p:txBody>
          <a:bodyPr/>
          <a:lstStyle/>
          <a:p>
            <a:fld id="{C36AA4EE-7A79-3D47-82CA-B31C37ACF246}" type="slidenum">
              <a:rPr lang="it-IT"/>
              <a:pPr/>
              <a:t>75</a:t>
            </a:fld>
            <a:endParaRPr lang="it-IT"/>
          </a:p>
        </p:txBody>
      </p:sp>
      <p:sp>
        <p:nvSpPr>
          <p:cNvPr id="138244"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38245" name="Rectangle 3"/>
          <p:cNvSpPr>
            <a:spLocks noGrp="1" noChangeArrowheads="1"/>
          </p:cNvSpPr>
          <p:nvPr>
            <p:ph type="body" idx="1"/>
          </p:nvPr>
        </p:nvSpPr>
        <p:spPr bwMode="auto">
          <a:noFill/>
        </p:spPr>
        <p:txBody>
          <a:bodyPr/>
          <a:lstStyle/>
          <a:p>
            <a:pPr>
              <a:spcBef>
                <a:spcPct val="0"/>
              </a:spcBef>
            </a:pPr>
            <a:r>
              <a:rPr lang="it-IT">
                <a:latin typeface="Tahoma" charset="0"/>
                <a:ea typeface="Times New Roman" charset="0"/>
                <a:cs typeface="Times New Roman" charset="0"/>
              </a:rPr>
              <a:t>I costrutti sono modalità di dare un significato specifico alle dimensioni di Attività e Partecipazione. Tuttavia essi agiscono anche come qualificatori, pertanto devono essere operazionalizzati.</a:t>
            </a:r>
          </a:p>
          <a:p>
            <a:pPr>
              <a:spcBef>
                <a:spcPct val="0"/>
              </a:spcBef>
            </a:pPr>
            <a:r>
              <a:rPr lang="it-IT" b="1">
                <a:latin typeface="Tahoma" charset="0"/>
                <a:ea typeface="Times New Roman" charset="0"/>
                <a:cs typeface="Times New Roman" charset="0"/>
              </a:rPr>
              <a:t>Misurare il livello di perfomance di una persona</a:t>
            </a:r>
            <a:r>
              <a:rPr lang="it-IT">
                <a:latin typeface="Tahoma" charset="0"/>
                <a:ea typeface="Times New Roman" charset="0"/>
                <a:cs typeface="Times New Roman" charset="0"/>
              </a:rPr>
              <a:t> vuol dire descrivere accuratamente la sua performance in un’azione nel suo ambiente reale (a casa, scuola, lavoro, in comunità e così via).</a:t>
            </a:r>
          </a:p>
          <a:p>
            <a:pPr>
              <a:spcBef>
                <a:spcPct val="0"/>
              </a:spcBef>
            </a:pPr>
            <a:r>
              <a:rPr lang="it-IT" b="1">
                <a:latin typeface="Tahoma" charset="0"/>
                <a:ea typeface="Times New Roman" charset="0"/>
                <a:cs typeface="Times New Roman" charset="0"/>
              </a:rPr>
              <a:t>Misurare il livello di capacità di una persona </a:t>
            </a:r>
            <a:r>
              <a:rPr lang="it-IT">
                <a:latin typeface="Tahoma" charset="0"/>
                <a:ea typeface="Times New Roman" charset="0"/>
                <a:cs typeface="Times New Roman" charset="0"/>
              </a:rPr>
              <a:t>è più difficile. Si tratta di una misurazione scientifica effettuata in un ambiente standardizzato, studiato per neutralizzare li effetti facilitanti od ostacolanti dei fattori ambientali. L’idea è di valutare l’abilità intrinseca, indipendente dall’ambiente, di una persona.</a:t>
            </a:r>
          </a:p>
          <a:p>
            <a:pPr>
              <a:spcBef>
                <a:spcPct val="0"/>
              </a:spcBef>
            </a:pPr>
            <a:endParaRPr lang="it-IT" b="1">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[la terapia riabilitativa utilizza molti setting standardizzati di misurazione, come portare oggetti, lanciarli, afferrare e addirittura guidare un’automobile. Tuttavia l’OMS ritiene che non vi siano ambienti standard per essere un padre, essere impiegato come legale o partecipare alla politica. Queste capacità devono essere inferite sulla base delle capacità di una persona di effettuare azioni semplici che sono richieste da questi ruoli sociali più complessi.]</a:t>
            </a:r>
          </a:p>
          <a:p>
            <a:pPr>
              <a:spcBef>
                <a:spcPct val="0"/>
              </a:spcBef>
            </a:pPr>
            <a:endParaRPr lang="it-IT">
              <a:latin typeface="Tahoma" charset="0"/>
              <a:ea typeface="Times New Roman" charset="0"/>
              <a:cs typeface="Times New Roman" charset="0"/>
            </a:endParaRPr>
          </a:p>
          <a:p>
            <a:pPr>
              <a:spcBef>
                <a:spcPct val="0"/>
              </a:spcBef>
            </a:pPr>
            <a:endParaRPr lang="it-IT" sz="1400">
              <a:latin typeface="Tahoma" charset="0"/>
              <a:ea typeface="Times New Roman" charset="0"/>
              <a:cs typeface="Times New Roman"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029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40291" name="Rectangle 7"/>
          <p:cNvSpPr>
            <a:spLocks noGrp="1" noChangeArrowheads="1"/>
          </p:cNvSpPr>
          <p:nvPr>
            <p:ph type="sldNum" sz="quarter" idx="5"/>
          </p:nvPr>
        </p:nvSpPr>
        <p:spPr bwMode="auto">
          <a:noFill/>
          <a:ln>
            <a:miter lim="800000"/>
            <a:headEnd/>
            <a:tailEnd/>
          </a:ln>
        </p:spPr>
        <p:txBody>
          <a:bodyPr/>
          <a:lstStyle/>
          <a:p>
            <a:fld id="{2B022416-B410-5847-ADE7-E84B385D1B58}" type="slidenum">
              <a:rPr lang="it-IT"/>
              <a:pPr/>
              <a:t>76</a:t>
            </a:fld>
            <a:endParaRPr lang="it-IT"/>
          </a:p>
        </p:txBody>
      </p:sp>
      <p:sp>
        <p:nvSpPr>
          <p:cNvPr id="140292"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40293" name="Rectangle 3"/>
          <p:cNvSpPr>
            <a:spLocks noGrp="1" noChangeArrowheads="1"/>
          </p:cNvSpPr>
          <p:nvPr>
            <p:ph type="body" idx="1"/>
          </p:nvPr>
        </p:nvSpPr>
        <p:spPr bwMode="auto">
          <a:noFill/>
        </p:spPr>
        <p:txBody>
          <a:bodyPr/>
          <a:lstStyle/>
          <a:p>
            <a:pPr>
              <a:spcBef>
                <a:spcPct val="0"/>
              </a:spcBef>
            </a:pPr>
            <a:r>
              <a:rPr lang="it-IT">
                <a:latin typeface="Tahoma" charset="0"/>
                <a:ea typeface="Times New Roman" charset="0"/>
                <a:cs typeface="Times New Roman" charset="0"/>
              </a:rPr>
              <a:t>I costrutti di capacità e performance – usati per identificare le dimensioni dell’Attività e Partecipazione – funzionano anche come qualificatori per i codici di A&amp;P.</a:t>
            </a:r>
          </a:p>
          <a:p>
            <a:pPr>
              <a:spcBef>
                <a:spcPct val="0"/>
              </a:spcBef>
            </a:pPr>
            <a:r>
              <a:rPr lang="it-IT">
                <a:latin typeface="Tahoma" charset="0"/>
                <a:ea typeface="Times New Roman" charset="0"/>
                <a:cs typeface="Times New Roman" charset="0"/>
              </a:rPr>
              <a:t>L’OMS ha stabilito le seguenti regole di codifica:</a:t>
            </a:r>
          </a:p>
          <a:p>
            <a:pPr>
              <a:spcBef>
                <a:spcPct val="0"/>
              </a:spcBef>
            </a:pPr>
            <a:endParaRPr lang="it-IT">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	Il primo qualificatore di A&amp;P si riferisce all’</a:t>
            </a:r>
            <a:r>
              <a:rPr lang="it-IT" b="1">
                <a:latin typeface="Tahoma" charset="0"/>
                <a:ea typeface="Times New Roman" charset="0"/>
                <a:cs typeface="Times New Roman" charset="0"/>
              </a:rPr>
              <a:t>estensione della 	performance</a:t>
            </a:r>
          </a:p>
          <a:p>
            <a:pPr>
              <a:spcBef>
                <a:spcPct val="0"/>
              </a:spcBef>
            </a:pPr>
            <a:r>
              <a:rPr lang="it-IT">
                <a:latin typeface="Tahoma" charset="0"/>
                <a:ea typeface="Times New Roman" charset="0"/>
                <a:cs typeface="Times New Roman" charset="0"/>
              </a:rPr>
              <a:t>	Il secondo qualificatore di A&amp;P si riferisce all’</a:t>
            </a:r>
            <a:r>
              <a:rPr lang="it-IT" b="1">
                <a:latin typeface="Tahoma" charset="0"/>
                <a:ea typeface="Times New Roman" charset="0"/>
                <a:cs typeface="Times New Roman" charset="0"/>
              </a:rPr>
              <a:t>estensione della 	capacità</a:t>
            </a:r>
          </a:p>
          <a:p>
            <a:pPr>
              <a:spcBef>
                <a:spcPct val="0"/>
              </a:spcBef>
            </a:pPr>
            <a:endParaRPr lang="it-IT" b="1">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Sia i qualificatori di capacità che di performance utilizzano la stessa scala di gravità menzionata precedentemente.</a:t>
            </a:r>
          </a:p>
          <a:p>
            <a:pPr>
              <a:spcBef>
                <a:spcPct val="0"/>
              </a:spcBef>
            </a:pPr>
            <a:r>
              <a:rPr lang="it-IT">
                <a:latin typeface="Tahoma" charset="0"/>
                <a:ea typeface="Times New Roman" charset="0"/>
                <a:cs typeface="Times New Roman" charset="0"/>
              </a:rPr>
              <a:t>La scala di gravità è basata sul confronto fra la persona oggetto di assessment e un’altra persona che non ha la stessa condizione di salute.</a:t>
            </a:r>
          </a:p>
          <a:p>
            <a:pPr>
              <a:spcBef>
                <a:spcPct val="0"/>
              </a:spcBef>
            </a:pPr>
            <a:endParaRPr lang="it-IT" sz="1400">
              <a:solidFill>
                <a:srgbClr val="3366FF"/>
              </a:solidFill>
              <a:latin typeface="Tahoma" charset="0"/>
              <a:ea typeface="Times New Roman" charset="0"/>
              <a:cs typeface="Times New Roman"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37891" name="Rectangle 7"/>
          <p:cNvSpPr>
            <a:spLocks noGrp="1" noChangeArrowheads="1"/>
          </p:cNvSpPr>
          <p:nvPr>
            <p:ph type="sldNum" sz="quarter" idx="5"/>
          </p:nvPr>
        </p:nvSpPr>
        <p:spPr bwMode="auto">
          <a:noFill/>
          <a:ln>
            <a:miter lim="800000"/>
            <a:headEnd/>
            <a:tailEnd/>
          </a:ln>
        </p:spPr>
        <p:txBody>
          <a:bodyPr/>
          <a:lstStyle/>
          <a:p>
            <a:fld id="{6DBED579-8BDD-8048-9294-2A76FFBB31E6}" type="slidenum">
              <a:rPr lang="it-IT"/>
              <a:pPr/>
              <a:t>14</a:t>
            </a:fld>
            <a:endParaRPr lang="it-IT"/>
          </a:p>
        </p:txBody>
      </p:sp>
      <p:sp>
        <p:nvSpPr>
          <p:cNvPr id="37892"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37893" name="Rectangle 3"/>
          <p:cNvSpPr>
            <a:spLocks noGrp="1" noChangeArrowheads="1"/>
          </p:cNvSpPr>
          <p:nvPr>
            <p:ph type="body" idx="1"/>
          </p:nvPr>
        </p:nvSpPr>
        <p:spPr bwMode="auto">
          <a:xfrm>
            <a:off x="914400" y="4341813"/>
            <a:ext cx="5029200" cy="4116387"/>
          </a:xfrm>
          <a:solidFill>
            <a:srgbClr val="FFFFFF"/>
          </a:solidFill>
          <a:ln>
            <a:solidFill>
              <a:srgbClr val="000000"/>
            </a:solidFill>
            <a:miter lim="800000"/>
            <a:headEnd/>
            <a:tailEnd/>
          </a:ln>
        </p:spPr>
        <p:txBody>
          <a:bodyPr/>
          <a:lstStyle/>
          <a:p>
            <a:pPr eaLnBrk="1" hangingPunct="1"/>
            <a:r>
              <a:rPr lang="en-AU" dirty="0" err="1" smtClean="0"/>
              <a:t>Alla</a:t>
            </a:r>
            <a:r>
              <a:rPr lang="en-AU" dirty="0" smtClean="0"/>
              <a:t> </a:t>
            </a:r>
            <a:r>
              <a:rPr lang="en-AU" dirty="0" err="1" smtClean="0"/>
              <a:t>domanda</a:t>
            </a:r>
            <a:r>
              <a:rPr lang="en-AU" dirty="0" smtClean="0"/>
              <a:t>: “chi </a:t>
            </a:r>
            <a:r>
              <a:rPr lang="en-AU" dirty="0" err="1" smtClean="0"/>
              <a:t>sono</a:t>
            </a:r>
            <a:r>
              <a:rPr lang="en-AU" dirty="0" smtClean="0"/>
              <a:t> </a:t>
            </a:r>
            <a:r>
              <a:rPr lang="en-AU" dirty="0" err="1" smtClean="0"/>
              <a:t>i</a:t>
            </a:r>
            <a:r>
              <a:rPr lang="en-AU" dirty="0" smtClean="0"/>
              <a:t> </a:t>
            </a:r>
            <a:r>
              <a:rPr lang="en-AU" dirty="0" err="1" smtClean="0"/>
              <a:t>disabili</a:t>
            </a:r>
            <a:r>
              <a:rPr lang="en-AU" dirty="0" smtClean="0"/>
              <a:t>?” </a:t>
            </a:r>
            <a:r>
              <a:rPr lang="en-AU" dirty="0" err="1" smtClean="0"/>
              <a:t>possiamo</a:t>
            </a:r>
            <a:r>
              <a:rPr lang="en-AU" dirty="0" smtClean="0"/>
              <a:t> </a:t>
            </a:r>
            <a:r>
              <a:rPr lang="en-AU" dirty="0" err="1" smtClean="0"/>
              <a:t>rispondere</a:t>
            </a:r>
            <a:r>
              <a:rPr lang="en-AU" dirty="0" smtClean="0"/>
              <a:t> con le parole </a:t>
            </a:r>
            <a:r>
              <a:rPr lang="en-AU" dirty="0" err="1" smtClean="0"/>
              <a:t>della</a:t>
            </a:r>
            <a:r>
              <a:rPr lang="en-AU" dirty="0" smtClean="0"/>
              <a:t> </a:t>
            </a:r>
            <a:r>
              <a:rPr lang="it-IT" dirty="0" smtClean="0">
                <a:solidFill>
                  <a:srgbClr val="7F7F7F"/>
                </a:solidFill>
              </a:rPr>
              <a:t>Convenzione sui diritti delle persone con disabilità (</a:t>
            </a:r>
            <a:r>
              <a:rPr lang="it-IT" dirty="0" err="1" smtClean="0">
                <a:solidFill>
                  <a:srgbClr val="7F7F7F"/>
                </a:solidFill>
              </a:rPr>
              <a:t>ONU-New</a:t>
            </a:r>
            <a:r>
              <a:rPr lang="it-IT" dirty="0" smtClean="0">
                <a:solidFill>
                  <a:srgbClr val="7F7F7F"/>
                </a:solidFill>
              </a:rPr>
              <a:t> York 13.12.2006):</a:t>
            </a:r>
          </a:p>
          <a:p>
            <a:pPr algn="just" eaLnBrk="1" hangingPunct="1"/>
            <a:r>
              <a:rPr lang="it-IT" dirty="0" smtClean="0">
                <a:solidFill>
                  <a:srgbClr val="7F7F7F"/>
                </a:solidFill>
              </a:rPr>
              <a:t>Art.</a:t>
            </a:r>
            <a:r>
              <a:rPr lang="it-IT" dirty="0" err="1" smtClean="0">
                <a:solidFill>
                  <a:srgbClr val="7F7F7F"/>
                </a:solidFill>
              </a:rPr>
              <a:t>1</a:t>
            </a:r>
            <a:r>
              <a:rPr lang="it-IT" dirty="0" smtClean="0">
                <a:solidFill>
                  <a:srgbClr val="7F7F7F"/>
                </a:solidFill>
              </a:rPr>
              <a:t>, comma </a:t>
            </a:r>
            <a:r>
              <a:rPr lang="it-IT" dirty="0" err="1" smtClean="0">
                <a:solidFill>
                  <a:srgbClr val="7F7F7F"/>
                </a:solidFill>
              </a:rPr>
              <a:t>2</a:t>
            </a:r>
            <a:r>
              <a:rPr lang="it-IT" dirty="0" smtClean="0">
                <a:solidFill>
                  <a:srgbClr val="7F7F7F"/>
                </a:solidFill>
              </a:rPr>
              <a:t> “Per </a:t>
            </a:r>
            <a:r>
              <a:rPr lang="it-IT" b="1" dirty="0" smtClean="0">
                <a:solidFill>
                  <a:srgbClr val="7F7F7F"/>
                </a:solidFill>
              </a:rPr>
              <a:t>persone con disabilità si intendono </a:t>
            </a:r>
            <a:r>
              <a:rPr lang="it-IT" dirty="0" smtClean="0">
                <a:solidFill>
                  <a:srgbClr val="7F7F7F"/>
                </a:solidFill>
              </a:rPr>
              <a:t>coloro che presentano </a:t>
            </a:r>
            <a:r>
              <a:rPr lang="it-IT" b="1" u="sng" dirty="0" smtClean="0">
                <a:solidFill>
                  <a:srgbClr val="7F7F7F"/>
                </a:solidFill>
              </a:rPr>
              <a:t>durature</a:t>
            </a:r>
            <a:r>
              <a:rPr lang="it-IT" u="sng" dirty="0" smtClean="0">
                <a:solidFill>
                  <a:srgbClr val="7F7F7F"/>
                </a:solidFill>
              </a:rPr>
              <a:t> </a:t>
            </a:r>
            <a:r>
              <a:rPr lang="it-IT" b="1" u="sng" dirty="0" smtClean="0">
                <a:solidFill>
                  <a:srgbClr val="7F7F7F"/>
                </a:solidFill>
              </a:rPr>
              <a:t>menomazioni</a:t>
            </a:r>
            <a:r>
              <a:rPr lang="it-IT" b="1" dirty="0" smtClean="0">
                <a:solidFill>
                  <a:srgbClr val="7F7F7F"/>
                </a:solidFill>
              </a:rPr>
              <a:t> </a:t>
            </a:r>
            <a:r>
              <a:rPr lang="it-IT" dirty="0" smtClean="0">
                <a:solidFill>
                  <a:srgbClr val="7F7F7F"/>
                </a:solidFill>
              </a:rPr>
              <a:t>fisiche</a:t>
            </a:r>
            <a:r>
              <a:rPr lang="it-IT" b="1" dirty="0" smtClean="0">
                <a:solidFill>
                  <a:srgbClr val="7F7F7F"/>
                </a:solidFill>
              </a:rPr>
              <a:t>, </a:t>
            </a:r>
            <a:r>
              <a:rPr lang="it-IT" dirty="0" smtClean="0">
                <a:solidFill>
                  <a:srgbClr val="7F7F7F"/>
                </a:solidFill>
              </a:rPr>
              <a:t>mentali, intellettuali o sensoriali (</a:t>
            </a:r>
            <a:r>
              <a:rPr lang="it-IT" dirty="0" smtClean="0">
                <a:solidFill>
                  <a:srgbClr val="FF0000"/>
                </a:solidFill>
              </a:rPr>
              <a:t>condizione necessaria, ma non sufficiente)</a:t>
            </a:r>
            <a:r>
              <a:rPr lang="it-IT" dirty="0" smtClean="0">
                <a:solidFill>
                  <a:srgbClr val="898989"/>
                </a:solidFill>
              </a:rPr>
              <a:t> che, </a:t>
            </a:r>
            <a:r>
              <a:rPr lang="it-IT" b="1" u="sng" dirty="0" smtClean="0">
                <a:solidFill>
                  <a:srgbClr val="898989"/>
                </a:solidFill>
              </a:rPr>
              <a:t>in interazione </a:t>
            </a:r>
            <a:r>
              <a:rPr lang="it-IT" b="1" dirty="0" smtClean="0">
                <a:solidFill>
                  <a:srgbClr val="898989"/>
                </a:solidFill>
              </a:rPr>
              <a:t>con barriere di diversa natura possono ostacolare la loro piena </a:t>
            </a:r>
            <a:r>
              <a:rPr lang="it-IT" dirty="0" smtClean="0">
                <a:solidFill>
                  <a:srgbClr val="898989"/>
                </a:solidFill>
              </a:rPr>
              <a:t>ed </a:t>
            </a:r>
            <a:r>
              <a:rPr lang="it-IT" b="1" dirty="0" smtClean="0">
                <a:solidFill>
                  <a:srgbClr val="898989"/>
                </a:solidFill>
              </a:rPr>
              <a:t>effettiva partecipazione nella società su base di </a:t>
            </a:r>
            <a:r>
              <a:rPr lang="it-IT" dirty="0" smtClean="0">
                <a:solidFill>
                  <a:srgbClr val="898989"/>
                </a:solidFill>
              </a:rPr>
              <a:t>uguaglianza con gli altri.”</a:t>
            </a:r>
          </a:p>
          <a:p>
            <a:pPr algn="just" eaLnBrk="1" hangingPunct="1"/>
            <a:r>
              <a:rPr lang="it-IT" dirty="0" smtClean="0">
                <a:solidFill>
                  <a:srgbClr val="898989"/>
                </a:solidFill>
              </a:rPr>
              <a:t>Da condizione assoluta e immutabile la disabilità viene intesa come relativa alle condizioni ambientali e sociali. Il concetto di disabilità assume dunque una dimensione che da statica ed intrinseca alla persona tende invece a divenire attributo in divenire e correlabile ad una serie di condizioni presenti anche all’esterno della persona.</a:t>
            </a:r>
          </a:p>
          <a:p>
            <a:pPr algn="just" eaLnBrk="1" hangingPunct="1"/>
            <a:r>
              <a:rPr lang="it-IT" dirty="0" smtClean="0">
                <a:solidFill>
                  <a:srgbClr val="898989"/>
                </a:solidFill>
              </a:rPr>
              <a:t>Nell’art. </a:t>
            </a:r>
            <a:r>
              <a:rPr lang="it-IT" dirty="0" err="1" smtClean="0">
                <a:solidFill>
                  <a:srgbClr val="898989"/>
                </a:solidFill>
              </a:rPr>
              <a:t>5</a:t>
            </a:r>
            <a:r>
              <a:rPr lang="it-IT" dirty="0" smtClean="0">
                <a:solidFill>
                  <a:srgbClr val="898989"/>
                </a:solidFill>
              </a:rPr>
              <a:t> comma </a:t>
            </a:r>
            <a:r>
              <a:rPr lang="it-IT" dirty="0" err="1" smtClean="0">
                <a:solidFill>
                  <a:srgbClr val="898989"/>
                </a:solidFill>
              </a:rPr>
              <a:t>3</a:t>
            </a:r>
            <a:r>
              <a:rPr lang="it-IT" dirty="0" smtClean="0">
                <a:solidFill>
                  <a:srgbClr val="898989"/>
                </a:solidFill>
              </a:rPr>
              <a:t> si dice anche che : “al fine di promuovere l’uguaglianza e eliminare le discriminazioni, gli Stati Parte prenderanno tutti i provvedimenti appropriati, per assicurare che siano forniti </a:t>
            </a:r>
            <a:r>
              <a:rPr lang="it-IT" b="1" dirty="0" smtClean="0">
                <a:solidFill>
                  <a:srgbClr val="898989"/>
                </a:solidFill>
              </a:rPr>
              <a:t>accomodamenti ragionevoli</a:t>
            </a:r>
            <a:endParaRPr lang="it-IT" b="1" dirty="0" smtClean="0">
              <a:solidFill>
                <a:srgbClr val="7F7F7F"/>
              </a:solidFill>
            </a:endParaRPr>
          </a:p>
          <a:p>
            <a:pPr algn="just" eaLnBrk="1" hangingPunct="1"/>
            <a:r>
              <a:rPr lang="it-IT" dirty="0" smtClean="0">
                <a:solidFill>
                  <a:srgbClr val="FF0000"/>
                </a:solidFill>
              </a:rPr>
              <a:t> </a:t>
            </a:r>
          </a:p>
          <a:p>
            <a:pPr eaLnBrk="1" hangingPunct="1"/>
            <a:r>
              <a:rPr lang="en-AU" dirty="0" smtClean="0"/>
              <a:t>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2338"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42339" name="Rectangle 7"/>
          <p:cNvSpPr>
            <a:spLocks noGrp="1" noChangeArrowheads="1"/>
          </p:cNvSpPr>
          <p:nvPr>
            <p:ph type="sldNum" sz="quarter" idx="5"/>
          </p:nvPr>
        </p:nvSpPr>
        <p:spPr bwMode="auto">
          <a:noFill/>
          <a:ln>
            <a:miter lim="800000"/>
            <a:headEnd/>
            <a:tailEnd/>
          </a:ln>
        </p:spPr>
        <p:txBody>
          <a:bodyPr/>
          <a:lstStyle/>
          <a:p>
            <a:fld id="{310C7B2B-45EC-C34A-A6C2-92034BF893FF}" type="slidenum">
              <a:rPr lang="it-IT"/>
              <a:pPr/>
              <a:t>77</a:t>
            </a:fld>
            <a:endParaRPr lang="it-IT"/>
          </a:p>
        </p:txBody>
      </p:sp>
      <p:sp>
        <p:nvSpPr>
          <p:cNvPr id="142340"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42341" name="Rectangle 3"/>
          <p:cNvSpPr>
            <a:spLocks noGrp="1" noChangeArrowheads="1"/>
          </p:cNvSpPr>
          <p:nvPr>
            <p:ph type="body" idx="1"/>
          </p:nvPr>
        </p:nvSpPr>
        <p:spPr bwMode="auto">
          <a:noFill/>
        </p:spPr>
        <p:txBody>
          <a:bodyPr/>
          <a:lstStyle/>
          <a:p>
            <a:pPr>
              <a:spcBef>
                <a:spcPct val="0"/>
              </a:spcBef>
            </a:pPr>
            <a:r>
              <a:rPr lang="it-IT">
                <a:latin typeface="Tahoma" charset="0"/>
                <a:ea typeface="Times New Roman" charset="0"/>
                <a:cs typeface="Times New Roman" charset="0"/>
              </a:rPr>
              <a:t>Per ogni categoria nella classificazione di attività e parteciapzione vi sono tre possibilità differenti di codifica.</a:t>
            </a:r>
          </a:p>
          <a:p>
            <a:pPr>
              <a:spcBef>
                <a:spcPct val="0"/>
              </a:spcBef>
            </a:pPr>
            <a:r>
              <a:rPr lang="it-IT">
                <a:latin typeface="Tahoma" charset="0"/>
                <a:ea typeface="Times New Roman" charset="0"/>
                <a:cs typeface="Times New Roman" charset="0"/>
              </a:rPr>
              <a:t>	1. Codificare solo la performance</a:t>
            </a:r>
          </a:p>
          <a:p>
            <a:pPr>
              <a:spcBef>
                <a:spcPct val="0"/>
              </a:spcBef>
            </a:pPr>
            <a:r>
              <a:rPr lang="it-IT">
                <a:latin typeface="Tahoma" charset="0"/>
                <a:ea typeface="Times New Roman" charset="0"/>
                <a:cs typeface="Times New Roman" charset="0"/>
              </a:rPr>
              <a:t>	2. Codificare solo la capacità</a:t>
            </a:r>
          </a:p>
          <a:p>
            <a:pPr>
              <a:spcBef>
                <a:spcPct val="0"/>
              </a:spcBef>
            </a:pPr>
            <a:r>
              <a:rPr lang="it-IT">
                <a:latin typeface="Tahoma" charset="0"/>
                <a:ea typeface="Times New Roman" charset="0"/>
                <a:cs typeface="Times New Roman" charset="0"/>
              </a:rPr>
              <a:t>	3. Codificare performance e abilità</a:t>
            </a:r>
          </a:p>
          <a:p>
            <a:pPr>
              <a:spcBef>
                <a:spcPct val="0"/>
              </a:spcBef>
            </a:pPr>
            <a:endParaRPr lang="it-IT" b="1">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Gli scopi specifici dell’uso dell’ICF diranno quale di queste opzioni è appropriata (l’OMS raccomanda di codificale entrambe).</a:t>
            </a:r>
          </a:p>
          <a:p>
            <a:pPr>
              <a:spcBef>
                <a:spcPct val="0"/>
              </a:spcBef>
            </a:pPr>
            <a:r>
              <a:rPr lang="it-IT">
                <a:latin typeface="Tahoma" charset="0"/>
                <a:ea typeface="Times New Roman" charset="0"/>
                <a:cs typeface="Times New Roman" charset="0"/>
              </a:rPr>
              <a:t>Con l’ultima opzione tuttavia, viene rivelata una parte addizionale di informazione: poiché l’attuale performance di camminare è migliore della capacità, deve esservi qualcosa nell’ambiente che facilita che facilità quest’azione: un bastone o qualche altro strumento aiuta la persona a camminare meglio della sua capacità effettiva.</a:t>
            </a:r>
          </a:p>
          <a:p>
            <a:pPr>
              <a:spcBef>
                <a:spcPct val="0"/>
              </a:spcBef>
            </a:pPr>
            <a:endParaRPr lang="it-IT">
              <a:latin typeface="Tahoma" charset="0"/>
              <a:ea typeface="Times New Roman" charset="0"/>
              <a:cs typeface="Times New Roman" charset="0"/>
            </a:endParaRPr>
          </a:p>
          <a:p>
            <a:pPr>
              <a:spcBef>
                <a:spcPct val="0"/>
              </a:spcBef>
            </a:pPr>
            <a:endParaRPr lang="it-IT" sz="1400">
              <a:latin typeface="Tahoma" charset="0"/>
              <a:ea typeface="Times New Roman" charset="0"/>
              <a:cs typeface="Times New Roman" charset="0"/>
            </a:endParaRPr>
          </a:p>
          <a:p>
            <a:pPr>
              <a:spcBef>
                <a:spcPct val="0"/>
              </a:spcBef>
            </a:pPr>
            <a:r>
              <a:rPr lang="it-IT" sz="1400" b="1" i="1">
                <a:latin typeface="Tahoma" charset="0"/>
                <a:ea typeface="Times New Roman" charset="0"/>
                <a:cs typeface="Times New Roman" charset="0"/>
              </a:rPr>
              <a:t>Considerate questi altri esempi…</a:t>
            </a:r>
            <a:endParaRPr lang="it-IT" sz="1400">
              <a:latin typeface="Tahoma" charset="0"/>
              <a:ea typeface="Times New Roman" charset="0"/>
              <a:cs typeface="Times New Roman" charset="0"/>
            </a:endParaRPr>
          </a:p>
          <a:p>
            <a:endParaRPr lang="it-IT"/>
          </a:p>
          <a:p>
            <a:pPr>
              <a:spcBef>
                <a:spcPct val="0"/>
              </a:spcBef>
            </a:pPr>
            <a:endParaRPr lang="it-IT" sz="1400" b="1" i="1">
              <a:latin typeface="Tahoma" charset="0"/>
              <a:ea typeface="Times New Roman" charset="0"/>
              <a:cs typeface="Times New Roman"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4386"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44387" name="Rectangle 7"/>
          <p:cNvSpPr>
            <a:spLocks noGrp="1" noChangeArrowheads="1"/>
          </p:cNvSpPr>
          <p:nvPr>
            <p:ph type="sldNum" sz="quarter" idx="5"/>
          </p:nvPr>
        </p:nvSpPr>
        <p:spPr bwMode="auto">
          <a:noFill/>
          <a:ln>
            <a:miter lim="800000"/>
            <a:headEnd/>
            <a:tailEnd/>
          </a:ln>
        </p:spPr>
        <p:txBody>
          <a:bodyPr/>
          <a:lstStyle/>
          <a:p>
            <a:fld id="{A3646ECA-0DD5-354A-9A30-C46F38001F5C}" type="slidenum">
              <a:rPr lang="it-IT"/>
              <a:pPr/>
              <a:t>78</a:t>
            </a:fld>
            <a:endParaRPr lang="it-IT"/>
          </a:p>
        </p:txBody>
      </p:sp>
      <p:sp>
        <p:nvSpPr>
          <p:cNvPr id="144388"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44389" name="Rectangle 3"/>
          <p:cNvSpPr>
            <a:spLocks noGrp="1" noChangeArrowheads="1"/>
          </p:cNvSpPr>
          <p:nvPr>
            <p:ph type="body" idx="1"/>
          </p:nvPr>
        </p:nvSpPr>
        <p:spPr bwMode="auto">
          <a:noFill/>
        </p:spPr>
        <p:txBody>
          <a:bodyPr/>
          <a:lstStyle/>
          <a:p>
            <a:pPr>
              <a:spcBef>
                <a:spcPct val="0"/>
              </a:spcBef>
            </a:pPr>
            <a:r>
              <a:rPr lang="it-IT">
                <a:latin typeface="Tahoma" charset="0"/>
                <a:ea typeface="Times New Roman" charset="0"/>
                <a:cs typeface="Times New Roman" charset="0"/>
              </a:rPr>
              <a:t>Entrambi questi codici ci dicono qualcosa di interessante.</a:t>
            </a:r>
          </a:p>
          <a:p>
            <a:pPr>
              <a:spcBef>
                <a:spcPct val="0"/>
              </a:spcBef>
            </a:pPr>
            <a:r>
              <a:rPr lang="it-IT">
                <a:latin typeface="Tahoma" charset="0"/>
                <a:ea typeface="Times New Roman" charset="0"/>
                <a:cs typeface="Times New Roman" charset="0"/>
              </a:rPr>
              <a:t>Nel primo caso, la persona ha solo un lieve problema nel guidare un’auto ma non guida.</a:t>
            </a:r>
          </a:p>
          <a:p>
            <a:pPr>
              <a:spcBef>
                <a:spcPct val="0"/>
              </a:spcBef>
            </a:pPr>
            <a:r>
              <a:rPr lang="it-IT">
                <a:latin typeface="Tahoma" charset="0"/>
                <a:ea typeface="Times New Roman" charset="0"/>
                <a:cs typeface="Times New Roman" charset="0"/>
              </a:rPr>
              <a:t>Questo potrebbe essere il caso di una persona con epilessia controllata con dei farmaci, ma che vive in un paese con una legge che proibisce alle persone epilettiche di guidare, anche se la loro menomazione reale è minima….</a:t>
            </a:r>
            <a:r>
              <a:rPr lang="it-IT" b="1">
                <a:latin typeface="Tahoma" charset="0"/>
                <a:ea typeface="Times New Roman" charset="0"/>
                <a:cs typeface="Times New Roman" charset="0"/>
              </a:rPr>
              <a:t>l’ambiente è una barriera alla partecipazione.</a:t>
            </a:r>
          </a:p>
          <a:p>
            <a:pPr>
              <a:spcBef>
                <a:spcPct val="0"/>
              </a:spcBef>
            </a:pPr>
            <a:endParaRPr lang="it-IT">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Nel secondo caso, una persona con una significativa menomazione nella capacità di giocare a basket ha solo dei minimi problemi nel farlo. </a:t>
            </a:r>
          </a:p>
          <a:p>
            <a:pPr>
              <a:spcBef>
                <a:spcPct val="0"/>
              </a:spcBef>
            </a:pPr>
            <a:r>
              <a:rPr lang="it-IT">
                <a:latin typeface="Tahoma" charset="0"/>
                <a:ea typeface="Times New Roman" charset="0"/>
                <a:cs typeface="Times New Roman" charset="0"/>
              </a:rPr>
              <a:t>Potrebbe essere il caso di una persona con una sedia a rotelle, incapace di giocare a basket nella maniera standard ma che, inserita in un ambiente facilitante in cui viene incoraggiato il gioco del basket con le sedie a rotelle, gioca effettivamente a basket…</a:t>
            </a:r>
            <a:r>
              <a:rPr lang="it-IT" b="1">
                <a:latin typeface="Tahoma" charset="0"/>
                <a:ea typeface="Times New Roman" charset="0"/>
                <a:cs typeface="Times New Roman" charset="0"/>
              </a:rPr>
              <a:t>l’ambiente è un facilitatore per la partecipazione.</a:t>
            </a:r>
          </a:p>
          <a:p>
            <a:pPr>
              <a:spcBef>
                <a:spcPct val="0"/>
              </a:spcBef>
            </a:pPr>
            <a:endParaRPr lang="it-IT" b="1">
              <a:latin typeface="Tahoma" charset="0"/>
              <a:ea typeface="Times New Roman" charset="0"/>
              <a:cs typeface="Times New Roman" charset="0"/>
            </a:endParaRPr>
          </a:p>
          <a:p>
            <a:pPr>
              <a:spcBef>
                <a:spcPct val="0"/>
              </a:spcBef>
            </a:pPr>
            <a:r>
              <a:rPr lang="it-IT" b="1" i="1">
                <a:latin typeface="Tahoma" charset="0"/>
                <a:ea typeface="Times New Roman" charset="0"/>
                <a:cs typeface="Times New Roman" charset="0"/>
              </a:rPr>
              <a:t>Passiamo ora ai qualificatori dei Fattori Ambientali…</a:t>
            </a:r>
          </a:p>
          <a:p>
            <a:pPr>
              <a:spcBef>
                <a:spcPct val="0"/>
              </a:spcBef>
            </a:pPr>
            <a:endParaRPr lang="it-IT" sz="1400">
              <a:latin typeface="Tahoma" charset="0"/>
              <a:ea typeface="Times New Roman" charset="0"/>
              <a:cs typeface="Times New Roman"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6434"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46435" name="Rectangle 7"/>
          <p:cNvSpPr>
            <a:spLocks noGrp="1" noChangeArrowheads="1"/>
          </p:cNvSpPr>
          <p:nvPr>
            <p:ph type="sldNum" sz="quarter" idx="5"/>
          </p:nvPr>
        </p:nvSpPr>
        <p:spPr bwMode="auto">
          <a:noFill/>
          <a:ln>
            <a:miter lim="800000"/>
            <a:headEnd/>
            <a:tailEnd/>
          </a:ln>
        </p:spPr>
        <p:txBody>
          <a:bodyPr/>
          <a:lstStyle/>
          <a:p>
            <a:fld id="{A8B66752-C2E2-C842-B4CE-B136167BC806}" type="slidenum">
              <a:rPr lang="it-IT"/>
              <a:pPr/>
              <a:t>79</a:t>
            </a:fld>
            <a:endParaRPr lang="it-IT"/>
          </a:p>
        </p:txBody>
      </p:sp>
      <p:sp>
        <p:nvSpPr>
          <p:cNvPr id="146436"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46437" name="Rectangle 3"/>
          <p:cNvSpPr>
            <a:spLocks noGrp="1" noChangeArrowheads="1"/>
          </p:cNvSpPr>
          <p:nvPr>
            <p:ph type="body" idx="1"/>
          </p:nvPr>
        </p:nvSpPr>
        <p:spPr bwMode="auto">
          <a:noFill/>
        </p:spPr>
        <p:txBody>
          <a:bodyPr/>
          <a:lstStyle/>
          <a:p>
            <a:r>
              <a:rPr lang="it-IT">
                <a:solidFill>
                  <a:srgbClr val="000000"/>
                </a:solidFill>
                <a:latin typeface="Tahoma" charset="0"/>
                <a:ea typeface="Tahoma" charset="0"/>
                <a:cs typeface="Tahoma" charset="0"/>
              </a:rPr>
              <a:t>Per i fattori ambientali, una tecnica “tipografica” rende possibile l’utilizzo del primo qualificatore in due modi.</a:t>
            </a:r>
          </a:p>
          <a:p>
            <a:endParaRPr lang="it-IT">
              <a:solidFill>
                <a:srgbClr val="000000"/>
              </a:solidFill>
              <a:latin typeface="Tahoma" charset="0"/>
              <a:ea typeface="Tahoma" charset="0"/>
              <a:cs typeface="Tahoma" charset="0"/>
            </a:endParaRPr>
          </a:p>
          <a:p>
            <a:r>
              <a:rPr lang="it-IT">
                <a:solidFill>
                  <a:srgbClr val="000000"/>
                </a:solidFill>
                <a:latin typeface="Tahoma" charset="0"/>
                <a:ea typeface="Tahoma" charset="0"/>
                <a:cs typeface="Tahoma" charset="0"/>
              </a:rPr>
              <a:t>	Per designare un fattore ambientale come una </a:t>
            </a:r>
            <a:r>
              <a:rPr lang="it-IT" b="1">
                <a:solidFill>
                  <a:srgbClr val="000000"/>
                </a:solidFill>
                <a:latin typeface="Tahoma" charset="0"/>
                <a:ea typeface="Tahoma" charset="0"/>
                <a:cs typeface="Tahoma" charset="0"/>
              </a:rPr>
              <a:t>barriera</a:t>
            </a:r>
            <a:r>
              <a:rPr lang="it-IT">
                <a:solidFill>
                  <a:srgbClr val="000000"/>
                </a:solidFill>
                <a:latin typeface="Tahoma" charset="0"/>
                <a:ea typeface="Tahoma" charset="0"/>
                <a:cs typeface="Tahoma" charset="0"/>
              </a:rPr>
              <a:t> al 	funzionamento, si usa normalmente il qualificatore 	inserendolo dopo il punto.</a:t>
            </a:r>
          </a:p>
          <a:p>
            <a:endParaRPr lang="it-IT">
              <a:solidFill>
                <a:srgbClr val="000000"/>
              </a:solidFill>
              <a:latin typeface="Tahoma" charset="0"/>
              <a:ea typeface="Tahoma" charset="0"/>
              <a:cs typeface="Tahoma" charset="0"/>
            </a:endParaRPr>
          </a:p>
          <a:p>
            <a:pPr>
              <a:spcBef>
                <a:spcPct val="0"/>
              </a:spcBef>
            </a:pPr>
            <a:r>
              <a:rPr lang="it-IT">
                <a:solidFill>
                  <a:srgbClr val="000000"/>
                </a:solidFill>
                <a:latin typeface="Tahoma" charset="0"/>
                <a:ea typeface="Tahoma" charset="0"/>
                <a:cs typeface="Tahoma" charset="0"/>
              </a:rPr>
              <a:t>	Per designare un fattore ambientale come un </a:t>
            </a:r>
            <a:r>
              <a:rPr lang="it-IT" b="1">
                <a:solidFill>
                  <a:srgbClr val="000000"/>
                </a:solidFill>
                <a:latin typeface="Tahoma" charset="0"/>
                <a:ea typeface="Tahoma" charset="0"/>
                <a:cs typeface="Tahoma" charset="0"/>
              </a:rPr>
              <a:t>facilitatore</a:t>
            </a:r>
            <a:r>
              <a:rPr lang="it-IT">
                <a:solidFill>
                  <a:srgbClr val="000000"/>
                </a:solidFill>
                <a:latin typeface="Tahoma" charset="0"/>
                <a:ea typeface="Tahoma" charset="0"/>
                <a:cs typeface="Tahoma" charset="0"/>
              </a:rPr>
              <a:t> al 	funzionamento, si pone un segno più (+) al posto del punto.</a:t>
            </a:r>
            <a:endParaRPr lang="it-IT" b="1">
              <a:solidFill>
                <a:srgbClr val="000000"/>
              </a:solidFill>
              <a:latin typeface="Tahoma" charset="0"/>
              <a:ea typeface="Tahoma" charset="0"/>
              <a:cs typeface="Tahoma" charset="0"/>
            </a:endParaRPr>
          </a:p>
          <a:p>
            <a:pPr>
              <a:spcBef>
                <a:spcPct val="0"/>
              </a:spcBef>
            </a:pPr>
            <a:endParaRPr lang="it-IT">
              <a:solidFill>
                <a:srgbClr val="000000"/>
              </a:solidFill>
              <a:latin typeface="Tahoma" charset="0"/>
              <a:ea typeface="Tahoma" charset="0"/>
              <a:cs typeface="Tahoma" charset="0"/>
            </a:endParaRPr>
          </a:p>
          <a:p>
            <a:pPr>
              <a:spcBef>
                <a:spcPct val="0"/>
              </a:spcBef>
            </a:pPr>
            <a:r>
              <a:rPr lang="it-IT">
                <a:solidFill>
                  <a:srgbClr val="000000"/>
                </a:solidFill>
                <a:latin typeface="Tahoma" charset="0"/>
                <a:ea typeface="Tahoma" charset="0"/>
                <a:cs typeface="Tahoma" charset="0"/>
              </a:rPr>
              <a:t>La scala di gravità generale è usata sia per i facilitatori che per le barriere.</a:t>
            </a:r>
          </a:p>
          <a:p>
            <a:endParaRPr lang="it-IT">
              <a:solidFill>
                <a:srgbClr val="000000"/>
              </a:solidFill>
              <a:latin typeface="Tahoma" charset="0"/>
              <a:ea typeface="Tahoma" charset="0"/>
              <a:cs typeface="Tahoma" charset="0"/>
            </a:endParaRPr>
          </a:p>
          <a:p>
            <a:endParaRPr lang="it-IT">
              <a:solidFill>
                <a:srgbClr val="000000"/>
              </a:solidFill>
              <a:latin typeface="Tahoma" charset="0"/>
              <a:ea typeface="Tahoma" charset="0"/>
              <a:cs typeface="Tahoma" charset="0"/>
            </a:endParaRPr>
          </a:p>
          <a:p>
            <a:endParaRPr lang="it-IT" sz="1400">
              <a:solidFill>
                <a:srgbClr val="000000"/>
              </a:solidFill>
              <a:latin typeface="Tahoma" charset="0"/>
              <a:ea typeface="Tahoma" charset="0"/>
              <a:cs typeface="Tahoma"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8482"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48483" name="Rectangle 7"/>
          <p:cNvSpPr>
            <a:spLocks noGrp="1" noChangeArrowheads="1"/>
          </p:cNvSpPr>
          <p:nvPr>
            <p:ph type="sldNum" sz="quarter" idx="5"/>
          </p:nvPr>
        </p:nvSpPr>
        <p:spPr bwMode="auto">
          <a:noFill/>
          <a:ln>
            <a:miter lim="800000"/>
            <a:headEnd/>
            <a:tailEnd/>
          </a:ln>
        </p:spPr>
        <p:txBody>
          <a:bodyPr/>
          <a:lstStyle/>
          <a:p>
            <a:fld id="{68B73532-2820-3F42-8978-640DE1FF0121}" type="slidenum">
              <a:rPr lang="it-IT"/>
              <a:pPr/>
              <a:t>80</a:t>
            </a:fld>
            <a:endParaRPr lang="it-IT"/>
          </a:p>
        </p:txBody>
      </p:sp>
      <p:sp>
        <p:nvSpPr>
          <p:cNvPr id="148484"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148485" name="Rectangle 1027"/>
          <p:cNvSpPr>
            <a:spLocks noGrp="1" noChangeArrowheads="1"/>
          </p:cNvSpPr>
          <p:nvPr>
            <p:ph type="body" idx="1"/>
          </p:nvPr>
        </p:nvSpPr>
        <p:spPr bwMode="auto">
          <a:noFill/>
        </p:spPr>
        <p:txBody>
          <a:bodyPr/>
          <a:lstStyle/>
          <a:p>
            <a:pPr>
              <a:spcBef>
                <a:spcPct val="0"/>
              </a:spcBef>
            </a:pPr>
            <a:r>
              <a:rPr lang="it-IT">
                <a:latin typeface="Tahoma" charset="0"/>
                <a:ea typeface="Times New Roman" charset="0"/>
                <a:cs typeface="Times New Roman" charset="0"/>
              </a:rPr>
              <a:t>I fattori ambientali ci permettono di identificare le caratteristiche dell’ambiente di una persona…</a:t>
            </a:r>
          </a:p>
          <a:p>
            <a:pPr>
              <a:spcBef>
                <a:spcPct val="0"/>
              </a:spcBef>
            </a:pPr>
            <a:r>
              <a:rPr lang="it-IT">
                <a:latin typeface="Tahoma" charset="0"/>
                <a:ea typeface="Times New Roman" charset="0"/>
                <a:cs typeface="Times New Roman" charset="0"/>
              </a:rPr>
              <a:t>	come </a:t>
            </a:r>
            <a:r>
              <a:rPr lang="it-IT" b="1">
                <a:solidFill>
                  <a:srgbClr val="0066FF"/>
                </a:solidFill>
                <a:latin typeface="Tahoma" charset="0"/>
                <a:ea typeface="Times New Roman" charset="0"/>
                <a:cs typeface="Times New Roman" charset="0"/>
              </a:rPr>
              <a:t>barriere al funzionamento</a:t>
            </a:r>
            <a:r>
              <a:rPr lang="it-IT">
                <a:latin typeface="Tahoma" charset="0"/>
                <a:ea typeface="Times New Roman" charset="0"/>
                <a:cs typeface="Times New Roman" charset="0"/>
              </a:rPr>
              <a:t> rendendo la performance di una persona </a:t>
            </a:r>
            <a:r>
              <a:rPr lang="it-IT" b="1">
                <a:solidFill>
                  <a:srgbClr val="0066FF"/>
                </a:solidFill>
                <a:latin typeface="Tahoma" charset="0"/>
                <a:ea typeface="Times New Roman" charset="0"/>
                <a:cs typeface="Times New Roman" charset="0"/>
              </a:rPr>
              <a:t>peggiore di quella attesa</a:t>
            </a:r>
            <a:r>
              <a:rPr lang="it-IT">
                <a:latin typeface="Tahoma" charset="0"/>
                <a:ea typeface="Times New Roman" charset="0"/>
                <a:cs typeface="Times New Roman" charset="0"/>
              </a:rPr>
              <a:t> dalla sua capacità</a:t>
            </a:r>
          </a:p>
          <a:p>
            <a:pPr>
              <a:spcBef>
                <a:spcPct val="0"/>
              </a:spcBef>
            </a:pPr>
            <a:endParaRPr lang="it-IT">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	come </a:t>
            </a:r>
            <a:r>
              <a:rPr lang="it-IT" b="1">
                <a:solidFill>
                  <a:srgbClr val="00CC00"/>
                </a:solidFill>
                <a:latin typeface="Tahoma" charset="0"/>
                <a:ea typeface="Times New Roman" charset="0"/>
                <a:cs typeface="Times New Roman" charset="0"/>
              </a:rPr>
              <a:t>facilitatori al funzionamento</a:t>
            </a:r>
            <a:r>
              <a:rPr lang="it-IT">
                <a:latin typeface="Tahoma" charset="0"/>
                <a:ea typeface="Times New Roman" charset="0"/>
                <a:cs typeface="Times New Roman" charset="0"/>
              </a:rPr>
              <a:t> rendendo la performance di una persona </a:t>
            </a:r>
            <a:r>
              <a:rPr lang="it-IT" b="1">
                <a:solidFill>
                  <a:srgbClr val="00CC00"/>
                </a:solidFill>
                <a:latin typeface="Tahoma" charset="0"/>
                <a:ea typeface="Times New Roman" charset="0"/>
                <a:cs typeface="Times New Roman" charset="0"/>
              </a:rPr>
              <a:t>migliore di quella attesa</a:t>
            </a:r>
            <a:r>
              <a:rPr lang="it-IT">
                <a:latin typeface="Tahoma" charset="0"/>
                <a:ea typeface="Times New Roman" charset="0"/>
                <a:cs typeface="Times New Roman" charset="0"/>
              </a:rPr>
              <a:t> dalla sua capacità</a:t>
            </a:r>
          </a:p>
          <a:p>
            <a:pPr>
              <a:spcBef>
                <a:spcPct val="0"/>
              </a:spcBef>
            </a:pPr>
            <a:endParaRPr lang="it-IT">
              <a:latin typeface="Tahoma" charset="0"/>
              <a:ea typeface="Times New Roman" charset="0"/>
              <a:cs typeface="Times New Roman" charset="0"/>
            </a:endParaRPr>
          </a:p>
          <a:p>
            <a:pPr>
              <a:spcBef>
                <a:spcPct val="0"/>
              </a:spcBef>
            </a:pPr>
            <a:r>
              <a:rPr lang="it-IT" i="1">
                <a:latin typeface="Tahoma" charset="0"/>
                <a:ea typeface="Times New Roman" charset="0"/>
                <a:cs typeface="Times New Roman" charset="0"/>
              </a:rPr>
              <a:t>Normalmente i codici dei fattori ambientali dovrebber essere usati unitamente ai codici di attività e partecipazione, in quanto abbiamo bisogno di sapere quali domini del funzionamento sono influenzati dall’ambiente.</a:t>
            </a:r>
          </a:p>
          <a:p>
            <a:pPr>
              <a:spcBef>
                <a:spcPct val="0"/>
              </a:spcBef>
            </a:pPr>
            <a:endParaRPr lang="it-IT" i="1">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Nell’esempio i codici ci dicono che:</a:t>
            </a:r>
          </a:p>
          <a:p>
            <a:pPr lvl="1">
              <a:lnSpc>
                <a:spcPct val="110000"/>
              </a:lnSpc>
              <a:spcBef>
                <a:spcPct val="0"/>
              </a:spcBef>
            </a:pPr>
            <a:r>
              <a:rPr lang="it-IT" b="1">
                <a:latin typeface="Tahoma" charset="0"/>
              </a:rPr>
              <a:t>e330+3    </a:t>
            </a:r>
            <a:r>
              <a:rPr lang="it-IT">
                <a:latin typeface="Tahoma" charset="0"/>
              </a:rPr>
              <a:t>l’insegnante facilita sostanzialmente l’apprendimento del bambino</a:t>
            </a:r>
            <a:r>
              <a:rPr lang="it-IT" b="1">
                <a:latin typeface="Tahoma" charset="0"/>
              </a:rPr>
              <a:t>	</a:t>
            </a:r>
          </a:p>
          <a:p>
            <a:pPr lvl="1">
              <a:lnSpc>
                <a:spcPct val="110000"/>
              </a:lnSpc>
              <a:spcBef>
                <a:spcPct val="0"/>
              </a:spcBef>
            </a:pPr>
            <a:endParaRPr lang="it-IT" b="1">
              <a:latin typeface="Tahoma" charset="0"/>
            </a:endParaRPr>
          </a:p>
          <a:p>
            <a:pPr lvl="1">
              <a:lnSpc>
                <a:spcPct val="110000"/>
              </a:lnSpc>
              <a:spcBef>
                <a:spcPct val="0"/>
              </a:spcBef>
            </a:pPr>
            <a:r>
              <a:rPr lang="it-IT" b="1">
                <a:latin typeface="Tahoma" charset="0"/>
              </a:rPr>
              <a:t>e585+2    </a:t>
            </a:r>
            <a:r>
              <a:rPr lang="it-IT">
                <a:latin typeface="Tahoma" charset="0"/>
              </a:rPr>
              <a:t>ma i servizi (per via del taglio di fondi) sono solo dei facilitatori medi</a:t>
            </a:r>
            <a:endParaRPr lang="it-IT" b="1">
              <a:latin typeface="Tahoma" charset="0"/>
            </a:endParaRPr>
          </a:p>
          <a:p>
            <a:pPr lvl="1">
              <a:lnSpc>
                <a:spcPct val="110000"/>
              </a:lnSpc>
              <a:spcBef>
                <a:spcPct val="0"/>
              </a:spcBef>
            </a:pPr>
            <a:endParaRPr lang="it-IT">
              <a:latin typeface="Tahoma" charset="0"/>
            </a:endParaRPr>
          </a:p>
          <a:p>
            <a:pPr lvl="1">
              <a:lnSpc>
                <a:spcPct val="110000"/>
              </a:lnSpc>
              <a:spcBef>
                <a:spcPct val="0"/>
              </a:spcBef>
            </a:pPr>
            <a:r>
              <a:rPr lang="it-IT" b="1">
                <a:latin typeface="Tahoma" charset="0"/>
                <a:ea typeface="Times New Roman" charset="0"/>
                <a:cs typeface="Times New Roman" charset="0"/>
              </a:rPr>
              <a:t>e425.2</a:t>
            </a:r>
            <a:r>
              <a:rPr lang="it-IT">
                <a:latin typeface="Tahoma" charset="0"/>
                <a:ea typeface="Times New Roman" charset="0"/>
                <a:cs typeface="Times New Roman" charset="0"/>
              </a:rPr>
              <a:t>    sfortunatamente gli atteggiamenti dei compagni di classe sono una barriera media all’apprendimento del bambino</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Nella realizzazione di sé la persona con disabilità incontra come determinanti del suo progetto di vita due indicatori di esito: da un lato le opportunità che gli vengono offerte, ma che più ancora lui stesso offre a sé stesso; dall’altro lato la responsabilità che impara</a:t>
            </a:r>
            <a:r>
              <a:rPr lang="it-IT" baseline="0" dirty="0" smtClean="0"/>
              <a:t> ad assumere come decisore delle proprie azioni. Una bassa responsabilità e limitate opportunità produrranno lo stato di alienazione e dunque di dipendenza. Al contrario l’esito ottimale sarà dato dalla combinazione di alta responsabilità e maggiore scelta possibile nell’accedere alle opportunità. In questo caso, indipendentemente dal grado delle menomazioni presenti e dalla effettiva capacità di agire, la combinazione degli atti e strumenti facilitanti porterà la persona alla consapevolezza di agire al meglio delle sue possibilità. Nel caso in cui, soprattutto a conseguenza di disabilità intellettive, che costringono ad una ridotta presa di responsabilità avremo come esito comunque l’accesso ai diritti sociali, capaci di garantire la piena realizzazione di sé su una base di eguaglianza</a:t>
            </a:r>
            <a:endParaRPr lang="it-IT" dirty="0"/>
          </a:p>
        </p:txBody>
      </p:sp>
      <p:sp>
        <p:nvSpPr>
          <p:cNvPr id="4" name="Segnaposto numero diapositiva 3"/>
          <p:cNvSpPr>
            <a:spLocks noGrp="1"/>
          </p:cNvSpPr>
          <p:nvPr>
            <p:ph type="sldNum" sz="quarter" idx="10"/>
          </p:nvPr>
        </p:nvSpPr>
        <p:spPr/>
        <p:txBody>
          <a:bodyPr/>
          <a:lstStyle/>
          <a:p>
            <a:fld id="{6A603425-B228-D54B-8D2A-C8AC3D7DE926}" type="slidenum">
              <a:rPr lang="it-IT" smtClean="0"/>
              <a:pPr/>
              <a:t>84</a:t>
            </a:fld>
            <a:endParaRPr lang="it-IT"/>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La raccolta dei dati che ha caratterizzato il progetto realizzato per la regione veneto si è basata sulla possibilità di interfacciare i dati caratteristici della</a:t>
            </a:r>
            <a:r>
              <a:rPr lang="it-IT" baseline="0" dirty="0" smtClean="0"/>
              <a:t> persona intesi in modificazioni delle strutture e delle funzioni corporee con i dati provenienti dall’ambiente descritti in termini di facilitazioni e barriere.</a:t>
            </a:r>
          </a:p>
          <a:p>
            <a:r>
              <a:rPr lang="it-IT" baseline="0" dirty="0" smtClean="0"/>
              <a:t>Qualora nell’analisi dei bisogni coniugati con la disponibilità di interventi si definissero livelli di performance pari a </a:t>
            </a:r>
            <a:r>
              <a:rPr lang="it-IT" baseline="0" dirty="0" err="1" smtClean="0"/>
              <a:t>0</a:t>
            </a:r>
            <a:r>
              <a:rPr lang="it-IT" baseline="0" dirty="0" smtClean="0"/>
              <a:t> o </a:t>
            </a:r>
            <a:r>
              <a:rPr lang="it-IT" baseline="0" dirty="0" err="1" smtClean="0"/>
              <a:t>1</a:t>
            </a:r>
            <a:r>
              <a:rPr lang="it-IT" baseline="0" dirty="0" smtClean="0"/>
              <a:t> ovvero assenza di problemi o comunque presenza di problemi lievi la valutazione del funzionamento della persona veniva considerata in equilibrio e gli interventi progettuali sarebbero stati orientati alla prevenzione monitoraggio dei possibili danni secondari e gli interventi circoscritti alla manutenzione dei facilitatori presenti e alla eventuale eliminazione di barriere. </a:t>
            </a:r>
            <a:endParaRPr lang="it-IT" dirty="0"/>
          </a:p>
        </p:txBody>
      </p:sp>
      <p:sp>
        <p:nvSpPr>
          <p:cNvPr id="4" name="Segnaposto numero diapositiva 3"/>
          <p:cNvSpPr>
            <a:spLocks noGrp="1"/>
          </p:cNvSpPr>
          <p:nvPr>
            <p:ph type="sldNum" sz="quarter" idx="10"/>
          </p:nvPr>
        </p:nvSpPr>
        <p:spPr/>
        <p:txBody>
          <a:bodyPr/>
          <a:lstStyle/>
          <a:p>
            <a:pPr>
              <a:defRPr/>
            </a:pPr>
            <a:fld id="{91F54065-02D4-48A0-822E-EFD8959804F5}" type="slidenum">
              <a:rPr lang="it-IT" smtClean="0"/>
              <a:pPr>
                <a:defRPr/>
              </a:pPr>
              <a:t>85</a:t>
            </a:fld>
            <a:endParaRPr lang="it-IT"/>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Nel caso invece in cui l’interazione persona ambiente sortisse livelli di performance da</a:t>
            </a:r>
            <a:r>
              <a:rPr lang="it-IT" baseline="0" dirty="0" smtClean="0"/>
              <a:t> </a:t>
            </a:r>
            <a:r>
              <a:rPr lang="it-IT" baseline="0" dirty="0" err="1" smtClean="0"/>
              <a:t>2</a:t>
            </a:r>
            <a:r>
              <a:rPr lang="it-IT" baseline="0" dirty="0" smtClean="0"/>
              <a:t> a </a:t>
            </a:r>
            <a:r>
              <a:rPr lang="it-IT" baseline="0" dirty="0" err="1" smtClean="0"/>
              <a:t>4</a:t>
            </a:r>
            <a:r>
              <a:rPr lang="it-IT" baseline="0" dirty="0" smtClean="0"/>
              <a:t> ovvero difficoltà medie, gravi o totali, gli interventi saranno sempre orientati a circoscrivere l’</a:t>
            </a:r>
            <a:r>
              <a:rPr lang="it-IT" baseline="0" dirty="0" err="1" smtClean="0"/>
              <a:t>evolutività</a:t>
            </a:r>
            <a:r>
              <a:rPr lang="it-IT" baseline="0" dirty="0" smtClean="0"/>
              <a:t> dei danni, ma soprattutto a progettare nuovi facilitatori, potenziare quelli esistenti e intervenire in modo massiccio sulla eliminazione delle eventuali barriere</a:t>
            </a:r>
            <a:endParaRPr lang="it-IT" dirty="0"/>
          </a:p>
        </p:txBody>
      </p:sp>
      <p:sp>
        <p:nvSpPr>
          <p:cNvPr id="4" name="Segnaposto numero diapositiva 3"/>
          <p:cNvSpPr>
            <a:spLocks noGrp="1"/>
          </p:cNvSpPr>
          <p:nvPr>
            <p:ph type="sldNum" sz="quarter" idx="10"/>
          </p:nvPr>
        </p:nvSpPr>
        <p:spPr/>
        <p:txBody>
          <a:bodyPr/>
          <a:lstStyle/>
          <a:p>
            <a:pPr>
              <a:defRPr/>
            </a:pPr>
            <a:fld id="{91F54065-02D4-48A0-822E-EFD8959804F5}" type="slidenum">
              <a:rPr lang="it-IT" smtClean="0"/>
              <a:pPr>
                <a:defRPr/>
              </a:pPr>
              <a:t>86</a:t>
            </a:fld>
            <a:endParaRPr lang="it-IT"/>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3795" name="Segnaposto note 2"/>
          <p:cNvSpPr>
            <a:spLocks noGrp="1"/>
          </p:cNvSpPr>
          <p:nvPr>
            <p:ph type="body" idx="1"/>
          </p:nvPr>
        </p:nvSpPr>
        <p:spPr bwMode="auto"/>
        <p:txBody>
          <a:bodyPr/>
          <a:lstStyle/>
          <a:p>
            <a:pPr marL="342900" indent="-342900">
              <a:lnSpc>
                <a:spcPct val="90000"/>
              </a:lnSpc>
              <a:spcBef>
                <a:spcPct val="20000"/>
              </a:spcBef>
              <a:buClr>
                <a:schemeClr val="tx1"/>
              </a:buClr>
              <a:buSzPct val="70000"/>
              <a:buFont typeface="Wingdings" charset="2"/>
              <a:buNone/>
              <a:defRPr/>
            </a:pPr>
            <a:r>
              <a:rPr lang="it-IT" dirty="0" smtClean="0">
                <a:solidFill>
                  <a:schemeClr val="tx2"/>
                </a:solidFill>
              </a:rPr>
              <a:t>L’interdipendenza, con la sua duplice dimensione del dare e ricevere è la condizione tipica dell’esistenza umana nella</a:t>
            </a:r>
          </a:p>
          <a:p>
            <a:pPr marL="342900" indent="-342900">
              <a:lnSpc>
                <a:spcPct val="90000"/>
              </a:lnSpc>
              <a:spcBef>
                <a:spcPct val="20000"/>
              </a:spcBef>
              <a:buClr>
                <a:schemeClr val="tx1"/>
              </a:buClr>
              <a:buSzPct val="70000"/>
              <a:buFont typeface="Wingdings" charset="2"/>
              <a:buNone/>
              <a:defRPr/>
            </a:pPr>
            <a:r>
              <a:rPr lang="it-IT" dirty="0" smtClean="0">
                <a:solidFill>
                  <a:schemeClr val="tx2"/>
                </a:solidFill>
              </a:rPr>
              <a:t>quale tutti si riconoscono e definisce un aspetto determinante per tutti gli individui all’interno di un contesto sociale</a:t>
            </a:r>
          </a:p>
          <a:p>
            <a:pPr marL="342900" indent="-342900">
              <a:lnSpc>
                <a:spcPct val="90000"/>
              </a:lnSpc>
              <a:spcBef>
                <a:spcPct val="20000"/>
              </a:spcBef>
              <a:buClr>
                <a:schemeClr val="tx1"/>
              </a:buClr>
              <a:buSzPct val="70000"/>
              <a:buFont typeface="Wingdings" charset="2"/>
              <a:buNone/>
              <a:defRPr/>
            </a:pPr>
            <a:r>
              <a:rPr lang="it-IT" dirty="0" smtClean="0">
                <a:solidFill>
                  <a:schemeClr val="tx2"/>
                </a:solidFill>
              </a:rPr>
              <a:t>indipendentemente da una condizione di salute o dalla presenza di menomazioni.</a:t>
            </a:r>
          </a:p>
          <a:p>
            <a:pPr marL="342900" indent="-342900">
              <a:lnSpc>
                <a:spcPct val="90000"/>
              </a:lnSpc>
              <a:spcBef>
                <a:spcPct val="20000"/>
              </a:spcBef>
              <a:buClr>
                <a:schemeClr val="tx1"/>
              </a:buClr>
              <a:buSzPct val="70000"/>
              <a:buFont typeface="Wingdings" charset="2"/>
              <a:buNone/>
              <a:defRPr/>
            </a:pPr>
            <a:r>
              <a:rPr lang="it-IT" dirty="0" smtClean="0">
                <a:solidFill>
                  <a:schemeClr val="tx2"/>
                </a:solidFill>
              </a:rPr>
              <a:t>Tutti gli individui sperimentano quotidianamente la “dipendenza” dalla tecnologia (auto, computer, elettrodomestici,ecc),</a:t>
            </a:r>
          </a:p>
          <a:p>
            <a:pPr marL="342900" indent="-342900">
              <a:lnSpc>
                <a:spcPct val="90000"/>
              </a:lnSpc>
              <a:spcBef>
                <a:spcPct val="20000"/>
              </a:spcBef>
              <a:buClr>
                <a:schemeClr val="tx1"/>
              </a:buClr>
              <a:buSzPct val="70000"/>
              <a:buFont typeface="Wingdings" charset="2"/>
              <a:buNone/>
              <a:defRPr/>
            </a:pPr>
            <a:r>
              <a:rPr lang="it-IT" dirty="0" smtClean="0">
                <a:solidFill>
                  <a:schemeClr val="tx2"/>
                </a:solidFill>
              </a:rPr>
              <a:t>dagli affetti (sentimenti,relazioni, ecc), dagli ordinamenti statuali (leggi, organizzazioni, procedure, ecc) per descrivere</a:t>
            </a:r>
          </a:p>
          <a:p>
            <a:pPr marL="342900" indent="-342900">
              <a:lnSpc>
                <a:spcPct val="90000"/>
              </a:lnSpc>
              <a:spcBef>
                <a:spcPct val="20000"/>
              </a:spcBef>
              <a:buClr>
                <a:schemeClr val="tx1"/>
              </a:buClr>
              <a:buSzPct val="70000"/>
              <a:buFont typeface="Wingdings" charset="2"/>
              <a:buNone/>
              <a:defRPr/>
            </a:pPr>
            <a:r>
              <a:rPr lang="it-IT" dirty="0" smtClean="0">
                <a:solidFill>
                  <a:schemeClr val="tx2"/>
                </a:solidFill>
              </a:rPr>
              <a:t>solo alcuni degli esempi possibili della concatenazione che collega in modo intermodale gli individui tra loro e nella</a:t>
            </a:r>
          </a:p>
          <a:p>
            <a:pPr marL="342900" indent="-342900">
              <a:lnSpc>
                <a:spcPct val="90000"/>
              </a:lnSpc>
              <a:spcBef>
                <a:spcPct val="20000"/>
              </a:spcBef>
              <a:buClr>
                <a:schemeClr val="tx1"/>
              </a:buClr>
              <a:buSzPct val="70000"/>
              <a:buFont typeface="Wingdings" charset="2"/>
              <a:buNone/>
              <a:defRPr/>
            </a:pPr>
            <a:r>
              <a:rPr lang="it-IT" dirty="0" smtClean="0">
                <a:solidFill>
                  <a:schemeClr val="tx2"/>
                </a:solidFill>
              </a:rPr>
              <a:t>società.</a:t>
            </a:r>
          </a:p>
          <a:p>
            <a:pPr marL="342900" indent="-342900">
              <a:lnSpc>
                <a:spcPct val="90000"/>
              </a:lnSpc>
              <a:spcBef>
                <a:spcPct val="20000"/>
              </a:spcBef>
              <a:buClr>
                <a:schemeClr val="tx1"/>
              </a:buClr>
              <a:buSzPct val="70000"/>
              <a:buFont typeface="Wingdings" charset="2"/>
              <a:buNone/>
              <a:defRPr/>
            </a:pPr>
            <a:r>
              <a:rPr lang="it-IT" dirty="0" smtClean="0">
                <a:solidFill>
                  <a:schemeClr val="tx2"/>
                </a:solidFill>
              </a:rPr>
              <a:t>In questo senso diviene fondamentale introdurre i concetti di </a:t>
            </a:r>
            <a:r>
              <a:rPr lang="it-IT" dirty="0" err="1" smtClean="0">
                <a:solidFill>
                  <a:schemeClr val="tx2"/>
                </a:solidFill>
              </a:rPr>
              <a:t>capability</a:t>
            </a:r>
            <a:r>
              <a:rPr lang="it-IT" dirty="0" smtClean="0">
                <a:solidFill>
                  <a:schemeClr val="tx2"/>
                </a:solidFill>
              </a:rPr>
              <a:t> e di </a:t>
            </a:r>
            <a:r>
              <a:rPr lang="it-IT" dirty="0" err="1" smtClean="0"/>
              <a:t>opportunity</a:t>
            </a:r>
            <a:r>
              <a:rPr lang="it-IT" dirty="0" smtClean="0"/>
              <a:t>. </a:t>
            </a:r>
            <a:r>
              <a:rPr lang="it-IT" dirty="0" smtClean="0">
                <a:solidFill>
                  <a:schemeClr val="tx2"/>
                </a:solidFill>
              </a:rPr>
              <a:t>.</a:t>
            </a:r>
          </a:p>
          <a:p>
            <a:pPr marL="342900" indent="-342900" eaLnBrk="1" hangingPunct="1">
              <a:lnSpc>
                <a:spcPct val="90000"/>
              </a:lnSpc>
              <a:buClr>
                <a:schemeClr val="tx1"/>
              </a:buClr>
              <a:buSzPct val="70000"/>
              <a:buFont typeface="Wingdings" charset="2"/>
              <a:buNone/>
              <a:defRPr/>
            </a:pPr>
            <a:r>
              <a:rPr lang="it-IT" dirty="0" smtClean="0"/>
              <a:t>Mettere al centro l’azione personale comporta ridiscutere lo stesso principio di causalità nel tentativo di dare risposta</a:t>
            </a:r>
          </a:p>
          <a:p>
            <a:pPr marL="342900" indent="-342900" eaLnBrk="1" hangingPunct="1">
              <a:lnSpc>
                <a:spcPct val="90000"/>
              </a:lnSpc>
              <a:buClr>
                <a:schemeClr val="tx1"/>
              </a:buClr>
              <a:buSzPct val="70000"/>
              <a:buFont typeface="Wingdings" charset="2"/>
              <a:buNone/>
              <a:defRPr/>
            </a:pPr>
            <a:r>
              <a:rPr lang="it-IT" dirty="0" smtClean="0"/>
              <a:t>all’ineludibile domanda circa il rapporto tra agente e agito, soggetto e oggetto, libertà e vincolo di dipendenza.</a:t>
            </a:r>
          </a:p>
          <a:p>
            <a:pPr marL="342900" indent="-342900" eaLnBrk="1" hangingPunct="1">
              <a:lnSpc>
                <a:spcPct val="90000"/>
              </a:lnSpc>
              <a:buClr>
                <a:schemeClr val="tx1"/>
              </a:buClr>
              <a:buSzPct val="70000"/>
              <a:buFont typeface="Wingdings" charset="2"/>
              <a:buNone/>
              <a:defRPr/>
            </a:pPr>
            <a:r>
              <a:rPr lang="it-IT" dirty="0" smtClean="0"/>
              <a:t>Osservando come la manipolazione quotidiana inevitabile a cui ogni attore sociale è sottoposto nel rapporto con</a:t>
            </a:r>
          </a:p>
          <a:p>
            <a:pPr marL="342900" indent="-342900" eaLnBrk="1" hangingPunct="1">
              <a:lnSpc>
                <a:spcPct val="90000"/>
              </a:lnSpc>
              <a:buClr>
                <a:schemeClr val="tx1"/>
              </a:buClr>
              <a:buSzPct val="70000"/>
              <a:buFont typeface="Wingdings" charset="2"/>
              <a:buNone/>
              <a:defRPr/>
            </a:pPr>
            <a:r>
              <a:rPr lang="it-IT" dirty="0" smtClean="0"/>
              <a:t>l’ambiente, è possibile cogliere come sia proprio l’azione, considerata specificamente come processo, che vale a</a:t>
            </a:r>
          </a:p>
          <a:p>
            <a:pPr marL="342900" indent="-342900" eaLnBrk="1" hangingPunct="1">
              <a:lnSpc>
                <a:spcPct val="90000"/>
              </a:lnSpc>
              <a:buClr>
                <a:schemeClr val="tx1"/>
              </a:buClr>
              <a:buSzPct val="70000"/>
              <a:buFont typeface="Wingdings" charset="2"/>
              <a:buNone/>
              <a:defRPr/>
            </a:pPr>
            <a:r>
              <a:rPr lang="it-IT" dirty="0" smtClean="0"/>
              <a:t>liberare il soggetto da ogni ipoteca di astratto determinismo. </a:t>
            </a:r>
          </a:p>
          <a:p>
            <a:pPr marL="342900" indent="-342900" eaLnBrk="1" hangingPunct="1">
              <a:lnSpc>
                <a:spcPct val="90000"/>
              </a:lnSpc>
              <a:buClr>
                <a:schemeClr val="tx1"/>
              </a:buClr>
              <a:buSzPct val="70000"/>
              <a:buFont typeface="Wingdings" charset="2"/>
              <a:buNone/>
              <a:defRPr/>
            </a:pPr>
            <a:r>
              <a:rPr lang="it-IT" dirty="0" smtClean="0"/>
              <a:t>Sia l’azione, intesa come insieme di atti materiali e linguistici correlati a una immagine mentale, sia la «solida</a:t>
            </a:r>
          </a:p>
          <a:p>
            <a:pPr marL="342900" indent="-342900" eaLnBrk="1" hangingPunct="1">
              <a:lnSpc>
                <a:spcPct val="90000"/>
              </a:lnSpc>
              <a:buClr>
                <a:schemeClr val="tx1"/>
              </a:buClr>
              <a:buSzPct val="70000"/>
              <a:buFont typeface="Wingdings" charset="2"/>
              <a:buNone/>
              <a:defRPr/>
            </a:pPr>
            <a:r>
              <a:rPr lang="it-IT" dirty="0" smtClean="0"/>
              <a:t>dimensione materiale» dei fattori extra mentali sono molto familiari all’intervento di servizio sociale e ne costituiscono</a:t>
            </a:r>
          </a:p>
          <a:p>
            <a:pPr marL="342900" indent="-342900" eaLnBrk="1" hangingPunct="1">
              <a:lnSpc>
                <a:spcPct val="90000"/>
              </a:lnSpc>
              <a:buClr>
                <a:schemeClr val="tx1"/>
              </a:buClr>
              <a:buSzPct val="70000"/>
              <a:buFont typeface="Wingdings" charset="2"/>
              <a:buNone/>
              <a:defRPr/>
            </a:pPr>
            <a:r>
              <a:rPr lang="it-IT" dirty="0" smtClean="0"/>
              <a:t>una specificità. Il ventaglio di occasioni, più o meno ampio, a disposizione di ciascuno, costituito dal reticolo sociale</a:t>
            </a:r>
          </a:p>
          <a:p>
            <a:pPr marL="342900" indent="-342900" eaLnBrk="1" hangingPunct="1">
              <a:lnSpc>
                <a:spcPct val="90000"/>
              </a:lnSpc>
              <a:buClr>
                <a:schemeClr val="tx1"/>
              </a:buClr>
              <a:buSzPct val="70000"/>
              <a:buFont typeface="Wingdings" charset="2"/>
              <a:buNone/>
              <a:defRPr/>
            </a:pPr>
            <a:r>
              <a:rPr lang="it-IT" dirty="0" smtClean="0"/>
              <a:t>primario, innanzitutto, e poi dalle reti secondarie, come mediatori di risorse e di occasioni si coniuga con le capacità</a:t>
            </a:r>
          </a:p>
          <a:p>
            <a:pPr marL="342900" indent="-342900" eaLnBrk="1" hangingPunct="1">
              <a:lnSpc>
                <a:spcPct val="90000"/>
              </a:lnSpc>
              <a:buClr>
                <a:schemeClr val="tx1"/>
              </a:buClr>
              <a:buSzPct val="70000"/>
              <a:buFont typeface="Wingdings" charset="2"/>
              <a:buNone/>
              <a:defRPr/>
            </a:pPr>
            <a:r>
              <a:rPr lang="it-IT" dirty="0" smtClean="0"/>
              <a:t>personali, definite come la possibilità di “</a:t>
            </a:r>
            <a:r>
              <a:rPr lang="it-IT" i="1" dirty="0" smtClean="0"/>
              <a:t>funzionamenti, composti di stati di essere e di fare... I funzionamenti</a:t>
            </a:r>
          </a:p>
          <a:p>
            <a:pPr marL="342900" indent="-342900" eaLnBrk="1" hangingPunct="1">
              <a:lnSpc>
                <a:spcPct val="90000"/>
              </a:lnSpc>
              <a:buClr>
                <a:schemeClr val="tx1"/>
              </a:buClr>
              <a:buSzPct val="70000"/>
              <a:buFont typeface="Wingdings" charset="2"/>
              <a:buNone/>
              <a:defRPr/>
            </a:pPr>
            <a:r>
              <a:rPr lang="it-IT" i="1" dirty="0" smtClean="0"/>
              <a:t>rilevanti possono variare da cose elementari come essere adeguatamente nutriti, essere in buona salute, etc., ad</a:t>
            </a:r>
          </a:p>
          <a:p>
            <a:pPr marL="342900" indent="-342900" eaLnBrk="1" hangingPunct="1">
              <a:lnSpc>
                <a:spcPct val="90000"/>
              </a:lnSpc>
              <a:buClr>
                <a:schemeClr val="tx1"/>
              </a:buClr>
              <a:buSzPct val="70000"/>
              <a:buFont typeface="Wingdings" charset="2"/>
              <a:buNone/>
              <a:defRPr/>
            </a:pPr>
            <a:r>
              <a:rPr lang="it-IT" i="1" dirty="0" smtClean="0"/>
              <a:t>acquisizioni più complesse come essere felice, avere rispetto di sé, prendere parte alla vita della comunità (Sen 1992).</a:t>
            </a:r>
          </a:p>
          <a:p>
            <a:pPr marL="342900" indent="-342900" eaLnBrk="1" hangingPunct="1">
              <a:lnSpc>
                <a:spcPct val="90000"/>
              </a:lnSpc>
              <a:buClr>
                <a:schemeClr val="tx1"/>
              </a:buClr>
              <a:buSzPct val="70000"/>
              <a:buFont typeface="Wingdings" charset="2"/>
              <a:buNone/>
              <a:defRPr/>
            </a:pPr>
            <a:r>
              <a:rPr lang="it-IT" dirty="0" smtClean="0"/>
              <a:t>Le possibilità di funzionamento devono essere congiunte con la capacità di funzionare, altrimenti la disponibilità di</a:t>
            </a:r>
          </a:p>
          <a:p>
            <a:pPr marL="342900" indent="-342900" eaLnBrk="1" hangingPunct="1">
              <a:lnSpc>
                <a:spcPct val="90000"/>
              </a:lnSpc>
              <a:buClr>
                <a:schemeClr val="tx1"/>
              </a:buClr>
              <a:buSzPct val="70000"/>
              <a:buFont typeface="Wingdings" charset="2"/>
              <a:buNone/>
              <a:defRPr/>
            </a:pPr>
            <a:r>
              <a:rPr lang="it-IT" dirty="0" smtClean="0"/>
              <a:t>risorse (materiali, relazionali, di accesso) non è sufficiente per originare l’azione.</a:t>
            </a:r>
          </a:p>
          <a:p>
            <a:pPr marL="342900" indent="-342900" eaLnBrk="1" hangingPunct="1">
              <a:lnSpc>
                <a:spcPct val="90000"/>
              </a:lnSpc>
              <a:buClr>
                <a:schemeClr val="tx1"/>
              </a:buClr>
              <a:buSzPct val="70000"/>
              <a:buFont typeface="Wingdings" charset="2"/>
              <a:buNone/>
              <a:defRPr/>
            </a:pPr>
            <a:r>
              <a:rPr lang="it-IT" dirty="0" smtClean="0"/>
              <a:t>Strettamente legata alla definizione di funzionamento è quella di capacità di funzionare. Essa rappresenta le varie</a:t>
            </a:r>
          </a:p>
          <a:p>
            <a:pPr marL="342900" indent="-342900" eaLnBrk="1" hangingPunct="1">
              <a:lnSpc>
                <a:spcPct val="90000"/>
              </a:lnSpc>
              <a:buClr>
                <a:schemeClr val="tx1"/>
              </a:buClr>
              <a:buSzPct val="70000"/>
              <a:buFont typeface="Wingdings" charset="2"/>
              <a:buNone/>
              <a:defRPr/>
            </a:pPr>
            <a:r>
              <a:rPr lang="it-IT" dirty="0" smtClean="0"/>
              <a:t>combinazioni di funzionamenti, e riflette la libertà dell’individuo di condurre un certo tipo di vita piuttosto che un altro.</a:t>
            </a:r>
          </a:p>
          <a:p>
            <a:pPr marL="342900" indent="-342900" eaLnBrk="1" hangingPunct="1">
              <a:lnSpc>
                <a:spcPct val="90000"/>
              </a:lnSpc>
              <a:buClr>
                <a:schemeClr val="tx1"/>
              </a:buClr>
              <a:buSzPct val="70000"/>
              <a:buFont typeface="Wingdings" charset="2"/>
              <a:buNone/>
              <a:defRPr/>
            </a:pPr>
            <a:r>
              <a:rPr lang="it-IT" dirty="0" smtClean="0"/>
              <a:t>Sen definisce "</a:t>
            </a:r>
            <a:r>
              <a:rPr lang="it-IT" dirty="0" err="1" smtClean="0"/>
              <a:t>capacitazioni</a:t>
            </a:r>
            <a:r>
              <a:rPr lang="it-IT" dirty="0" smtClean="0"/>
              <a:t>" (</a:t>
            </a:r>
            <a:r>
              <a:rPr lang="it-IT" dirty="0" err="1" smtClean="0"/>
              <a:t>capabilities</a:t>
            </a:r>
            <a:r>
              <a:rPr lang="it-IT" dirty="0" smtClean="0"/>
              <a:t>) l’insieme delle risorse relazionali di cui una persona dispone, congiunto con</a:t>
            </a:r>
          </a:p>
          <a:p>
            <a:pPr marL="342900" indent="-342900" eaLnBrk="1" hangingPunct="1">
              <a:lnSpc>
                <a:spcPct val="90000"/>
              </a:lnSpc>
              <a:buClr>
                <a:schemeClr val="tx1"/>
              </a:buClr>
              <a:buSzPct val="70000"/>
              <a:buFont typeface="Wingdings" charset="2"/>
              <a:buNone/>
              <a:defRPr/>
            </a:pPr>
            <a:r>
              <a:rPr lang="it-IT" dirty="0" smtClean="0"/>
              <a:t>le sue capacità di fruirne e quindi di impiegarlo operativamente; nella letteratura viene spesso anche indicato con il</a:t>
            </a:r>
          </a:p>
          <a:p>
            <a:pPr marL="342900" indent="-342900" eaLnBrk="1" hangingPunct="1">
              <a:lnSpc>
                <a:spcPct val="90000"/>
              </a:lnSpc>
              <a:buClr>
                <a:schemeClr val="tx1"/>
              </a:buClr>
              <a:buSzPct val="70000"/>
              <a:buFont typeface="Wingdings" charset="2"/>
              <a:buNone/>
              <a:defRPr/>
            </a:pPr>
            <a:r>
              <a:rPr lang="it-IT" dirty="0" smtClean="0"/>
              <a:t>concetto di capitale sociale, come sintesi degli aspetti materiali e immateriali della relazione tra persona e contesto,</a:t>
            </a:r>
          </a:p>
          <a:p>
            <a:pPr marL="342900" indent="-342900" eaLnBrk="1" hangingPunct="1">
              <a:lnSpc>
                <a:spcPct val="90000"/>
              </a:lnSpc>
              <a:buClr>
                <a:schemeClr val="tx1"/>
              </a:buClr>
              <a:buSzPct val="70000"/>
              <a:buFont typeface="Wingdings" charset="2"/>
              <a:buNone/>
              <a:defRPr/>
            </a:pPr>
            <a:r>
              <a:rPr lang="it-IT" dirty="0" smtClean="0"/>
              <a:t>anche se tale definizione non è certo univoca e appare ancora necessario uno sforzo di distinzione e formalizzazione.</a:t>
            </a:r>
          </a:p>
          <a:p>
            <a:pPr marL="342900" indent="-342900" eaLnBrk="1" hangingPunct="1">
              <a:lnSpc>
                <a:spcPct val="90000"/>
              </a:lnSpc>
              <a:buClr>
                <a:schemeClr val="tx1"/>
              </a:buClr>
              <a:buSzPct val="70000"/>
              <a:buFont typeface="Wingdings" charset="2"/>
              <a:buNone/>
              <a:defRPr/>
            </a:pPr>
            <a:r>
              <a:rPr lang="it-IT" dirty="0" smtClean="0"/>
              <a:t>Quando ci si trova a vivere condizioni o eventi spiazzanti, inediti e critici, questi spesso si accompagnano al collasso del</a:t>
            </a:r>
          </a:p>
          <a:p>
            <a:pPr marL="342900" indent="-342900" eaLnBrk="1" hangingPunct="1">
              <a:lnSpc>
                <a:spcPct val="90000"/>
              </a:lnSpc>
              <a:buClr>
                <a:schemeClr val="tx1"/>
              </a:buClr>
              <a:buSzPct val="70000"/>
              <a:buFont typeface="Wingdings" charset="2"/>
              <a:buNone/>
              <a:defRPr/>
            </a:pPr>
            <a:r>
              <a:rPr lang="it-IT" dirty="0" smtClean="0"/>
              <a:t>capitale sociale, nel senso dello "</a:t>
            </a:r>
            <a:r>
              <a:rPr lang="it-IT" dirty="0" err="1" smtClean="0"/>
              <a:t>smagliamento</a:t>
            </a:r>
            <a:r>
              <a:rPr lang="it-IT" dirty="0" smtClean="0"/>
              <a:t>" del reticolo sociale e quindi alla perdita di relazioni, con conseguente</a:t>
            </a:r>
          </a:p>
          <a:p>
            <a:pPr marL="342900" indent="-342900" eaLnBrk="1" hangingPunct="1">
              <a:lnSpc>
                <a:spcPct val="90000"/>
              </a:lnSpc>
              <a:buClr>
                <a:schemeClr val="tx1"/>
              </a:buClr>
              <a:buSzPct val="70000"/>
              <a:buFont typeface="Wingdings" charset="2"/>
              <a:buNone/>
              <a:defRPr/>
            </a:pPr>
            <a:r>
              <a:rPr lang="it-IT" dirty="0" smtClean="0"/>
              <a:t>riduzione del sostegno sociale, delle proprie capacità (delle proprie </a:t>
            </a:r>
            <a:r>
              <a:rPr lang="it-IT" dirty="0" err="1" smtClean="0"/>
              <a:t>capabilities</a:t>
            </a:r>
            <a:r>
              <a:rPr lang="it-IT" dirty="0" smtClean="0"/>
              <a:t>, secondo Sen) e della propria</a:t>
            </a:r>
          </a:p>
          <a:p>
            <a:pPr marL="342900" indent="-342900" eaLnBrk="1" hangingPunct="1">
              <a:lnSpc>
                <a:spcPct val="90000"/>
              </a:lnSpc>
              <a:buClr>
                <a:schemeClr val="tx1"/>
              </a:buClr>
              <a:buSzPct val="70000"/>
              <a:buFont typeface="Wingdings" charset="2"/>
              <a:buNone/>
              <a:defRPr/>
            </a:pPr>
            <a:r>
              <a:rPr lang="it-IT" dirty="0" smtClean="0"/>
              <a:t>competenza ad agire.</a:t>
            </a:r>
          </a:p>
          <a:p>
            <a:pPr eaLnBrk="1" hangingPunct="1">
              <a:defRPr/>
            </a:pPr>
            <a:endParaRPr lang="it-IT" dirty="0"/>
          </a:p>
        </p:txBody>
      </p:sp>
      <p:sp>
        <p:nvSpPr>
          <p:cNvPr id="33796" name="Segnaposto numero diapositiva 3"/>
          <p:cNvSpPr>
            <a:spLocks noGrp="1"/>
          </p:cNvSpPr>
          <p:nvPr>
            <p:ph type="sldNum" sz="quarter" idx="5"/>
          </p:nvPr>
        </p:nvSpPr>
        <p:spPr bwMode="auto">
          <a:noFill/>
          <a:ln>
            <a:miter lim="800000"/>
            <a:headEnd/>
            <a:tailEnd/>
          </a:ln>
        </p:spPr>
        <p:txBody>
          <a:bodyPr/>
          <a:lstStyle/>
          <a:p>
            <a:fld id="{C57AD880-8FDA-3B45-AC93-68B2629D2477}" type="slidenum">
              <a:rPr lang="it-IT"/>
              <a:pPr/>
              <a:t>17</a:t>
            </a:fld>
            <a:endParaRPr 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bwMode="auto">
          <a:noFill/>
          <a:ln>
            <a:miter lim="800000"/>
            <a:headEnd/>
            <a:tailEnd/>
          </a:ln>
        </p:spPr>
        <p:txBody>
          <a:bodyPr/>
          <a:lstStyle/>
          <a:p>
            <a:fld id="{F07045B5-C0E4-7347-A559-D7674B3D7ECC}" type="slidenum">
              <a:rPr lang="it-IT"/>
              <a:pPr/>
              <a:t>18</a:t>
            </a:fld>
            <a:endParaRPr lang="it-IT"/>
          </a:p>
        </p:txBody>
      </p:sp>
      <p:sp>
        <p:nvSpPr>
          <p:cNvPr id="29699"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29700"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defRPr/>
            </a:pPr>
            <a:r>
              <a:rPr lang="it-IT" dirty="0" smtClean="0"/>
              <a:t>Da un lato possiamo descrivere la persona caratterizzata dalla condizione di salute che si esprime nel corpo attraverso le eventuali menomazioni e dall’altra abbiamo il contesto che è caratterizzato dalla complessità di fattori personali ed ambientali che possono giocare un ruolo di barriera o di sostegno facilitante. L’interazione sistemica tra queste due entità sanitarie e sociali produce il funzionamento.</a:t>
            </a:r>
          </a:p>
          <a:p>
            <a:pPr eaLnBrk="1" hangingPunct="1">
              <a:defRPr/>
            </a:pPr>
            <a:r>
              <a:rPr lang="it-IT" dirty="0" smtClean="0"/>
              <a:t> La disabilità si configura come una sorta di espressione polisemica che indica la diminuzione del funzionamento a uno o più di questi livelli, cioè una menomazione, una limitazione delle attività o una restrizione della partecipazione.</a:t>
            </a:r>
          </a:p>
          <a:p>
            <a:pPr>
              <a:lnSpc>
                <a:spcPct val="90000"/>
              </a:lnSpc>
              <a:defRPr/>
            </a:pPr>
            <a:r>
              <a:rPr lang="it-IT" dirty="0" smtClean="0"/>
              <a:t>Il funzionamento si definisce nel duplice spazio esistenziale “dell’essere un corpo” (funzioni e strutture) e “dell’avere un corpo” (attività e partecipazione) ed </a:t>
            </a:r>
            <a:r>
              <a:rPr lang="it-IT" dirty="0" smtClean="0">
                <a:solidFill>
                  <a:srgbClr val="996633"/>
                </a:solidFill>
              </a:rPr>
              <a:t>è descrivibile solo nell’interazione della persona con il contesto.</a:t>
            </a:r>
          </a:p>
          <a:p>
            <a:pPr marL="342900" indent="-342900">
              <a:lnSpc>
                <a:spcPct val="90000"/>
              </a:lnSpc>
              <a:spcBef>
                <a:spcPct val="20000"/>
              </a:spcBef>
              <a:buClr>
                <a:schemeClr val="tx1"/>
              </a:buClr>
              <a:buSzPct val="70000"/>
              <a:buFont typeface="Wingdings" charset="2"/>
              <a:buNone/>
              <a:defRPr/>
            </a:pPr>
            <a:r>
              <a:rPr lang="it-IT" dirty="0" smtClean="0">
                <a:solidFill>
                  <a:schemeClr val="tx2"/>
                </a:solidFill>
              </a:rPr>
              <a:t>Essendo il risultato di un’interazione tra persona e ambiente dobbiamo tenere in considerazione sia i determinanti della</a:t>
            </a:r>
          </a:p>
          <a:p>
            <a:pPr marL="342900" indent="-342900">
              <a:lnSpc>
                <a:spcPct val="90000"/>
              </a:lnSpc>
              <a:spcBef>
                <a:spcPct val="20000"/>
              </a:spcBef>
              <a:buClr>
                <a:schemeClr val="tx1"/>
              </a:buClr>
              <a:buSzPct val="70000"/>
              <a:buFont typeface="Wingdings" charset="2"/>
              <a:buNone/>
              <a:defRPr/>
            </a:pPr>
            <a:r>
              <a:rPr lang="it-IT" dirty="0" smtClean="0">
                <a:solidFill>
                  <a:schemeClr val="tx2"/>
                </a:solidFill>
              </a:rPr>
              <a:t>salute nella dimensione del corpo ma anche di quella più estesa sociale. </a:t>
            </a:r>
          </a:p>
          <a:p>
            <a:pPr marL="342900" indent="-342900">
              <a:lnSpc>
                <a:spcPct val="90000"/>
              </a:lnSpc>
              <a:spcBef>
                <a:spcPct val="20000"/>
              </a:spcBef>
              <a:buClr>
                <a:schemeClr val="tx1"/>
              </a:buClr>
              <a:buSzPct val="70000"/>
              <a:buFont typeface="Wingdings" charset="2"/>
              <a:buNone/>
              <a:defRPr/>
            </a:pPr>
            <a:r>
              <a:rPr lang="it-IT" dirty="0" smtClean="0">
                <a:solidFill>
                  <a:srgbClr val="996633"/>
                </a:solidFill>
              </a:rPr>
              <a:t>In questo caso l’ambiente e il punto di vista della persona possono agire come facilitatori o come barriere.</a:t>
            </a:r>
          </a:p>
          <a:p>
            <a:pPr marL="342900" indent="-342900">
              <a:lnSpc>
                <a:spcPct val="90000"/>
              </a:lnSpc>
              <a:spcBef>
                <a:spcPct val="20000"/>
              </a:spcBef>
              <a:buClr>
                <a:schemeClr val="tx1"/>
              </a:buClr>
              <a:buSzPct val="70000"/>
              <a:buFont typeface="Wingdings" charset="2"/>
              <a:buNone/>
              <a:defRPr/>
            </a:pPr>
            <a:r>
              <a:rPr lang="it-IT" dirty="0" smtClean="0">
                <a:solidFill>
                  <a:srgbClr val="996633"/>
                </a:solidFill>
              </a:rPr>
              <a:t>Nessuna persona è in grado di funzionare in modo autonomo al di fuori di questa interazione</a:t>
            </a:r>
            <a:r>
              <a:rPr lang="it-IT" dirty="0" smtClean="0">
                <a:solidFill>
                  <a:schemeClr val="tx2"/>
                </a:solidFill>
              </a:rPr>
              <a:t> </a:t>
            </a:r>
            <a:r>
              <a:rPr lang="it-IT" dirty="0" smtClean="0">
                <a:solidFill>
                  <a:srgbClr val="996633"/>
                </a:solidFill>
              </a:rPr>
              <a:t>con l’ambiente e dunque il</a:t>
            </a:r>
          </a:p>
          <a:p>
            <a:pPr marL="342900" indent="-342900">
              <a:lnSpc>
                <a:spcPct val="90000"/>
              </a:lnSpc>
              <a:spcBef>
                <a:spcPct val="20000"/>
              </a:spcBef>
              <a:buClr>
                <a:schemeClr val="tx1"/>
              </a:buClr>
              <a:buSzPct val="70000"/>
              <a:buFont typeface="Wingdings" charset="2"/>
              <a:buNone/>
              <a:defRPr/>
            </a:pPr>
            <a:r>
              <a:rPr lang="it-IT" dirty="0" smtClean="0">
                <a:solidFill>
                  <a:srgbClr val="996633"/>
                </a:solidFill>
              </a:rPr>
              <a:t>concetto di gestione consapevole della </a:t>
            </a:r>
            <a:r>
              <a:rPr lang="it-IT" dirty="0" smtClean="0">
                <a:solidFill>
                  <a:schemeClr val="tx2"/>
                </a:solidFill>
              </a:rPr>
              <a:t>interdipendenza sostituisce quello di autonomia.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6"/>
          <p:cNvSpPr>
            <a:spLocks noGrp="1" noChangeArrowheads="1"/>
          </p:cNvSpPr>
          <p:nvPr>
            <p:ph type="ftr" sz="quarter" idx="4"/>
          </p:nvPr>
        </p:nvSpPr>
        <p:spPr bwMode="auto">
          <a:noFill/>
          <a:ln>
            <a:miter lim="800000"/>
            <a:headEnd/>
            <a:tailEnd/>
          </a:ln>
        </p:spPr>
        <p:txBody>
          <a:bodyPr/>
          <a:lstStyle/>
          <a:p>
            <a:r>
              <a:rPr lang="it-IT"/>
              <a:t>© Disability Italian Network</a:t>
            </a:r>
          </a:p>
        </p:txBody>
      </p:sp>
      <p:sp>
        <p:nvSpPr>
          <p:cNvPr id="39939" name="Rectangle 7"/>
          <p:cNvSpPr>
            <a:spLocks noGrp="1" noChangeArrowheads="1"/>
          </p:cNvSpPr>
          <p:nvPr>
            <p:ph type="sldNum" sz="quarter" idx="5"/>
          </p:nvPr>
        </p:nvSpPr>
        <p:spPr bwMode="auto">
          <a:noFill/>
          <a:ln>
            <a:miter lim="800000"/>
            <a:headEnd/>
            <a:tailEnd/>
          </a:ln>
        </p:spPr>
        <p:txBody>
          <a:bodyPr/>
          <a:lstStyle/>
          <a:p>
            <a:fld id="{A3FDD050-5467-0647-937D-D372B27034C5}" type="slidenum">
              <a:rPr lang="it-IT"/>
              <a:pPr/>
              <a:t>19</a:t>
            </a:fld>
            <a:endParaRPr lang="it-IT"/>
          </a:p>
        </p:txBody>
      </p:sp>
      <p:sp>
        <p:nvSpPr>
          <p:cNvPr id="39940"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39941"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lIns="88615" tIns="44307" rIns="88615" bIns="44307"/>
          <a:lstStyle/>
          <a:p>
            <a:pPr eaLnBrk="1" hangingPunct="1"/>
            <a:r>
              <a:rPr lang="it-IT">
                <a:latin typeface="Tahoma" charset="0"/>
              </a:rPr>
              <a:t>L’ICF è un set di classificazioni del funzionamento e della disabilità umani nel contesto della salute.</a:t>
            </a:r>
          </a:p>
          <a:p>
            <a:pPr eaLnBrk="1" hangingPunct="1"/>
            <a:r>
              <a:rPr lang="it-IT" b="1">
                <a:latin typeface="Tahoma" charset="0"/>
              </a:rPr>
              <a:t>Funzionamento </a:t>
            </a:r>
            <a:r>
              <a:rPr lang="it-IT">
                <a:latin typeface="Tahoma" charset="0"/>
              </a:rPr>
              <a:t>è il termine ombrello usato per coprire il funzionamento umano a livello del corpo, della persona e della sua capacità di agire ad un livello pieno nel contesto e nella società in cui le persone agiscono in tutti gli aspetti della loro vita.</a:t>
            </a:r>
          </a:p>
          <a:p>
            <a:pPr eaLnBrk="1" hangingPunct="1"/>
            <a:r>
              <a:rPr lang="it-IT" b="1">
                <a:latin typeface="Tahoma" charset="0"/>
              </a:rPr>
              <a:t>Disabilità </a:t>
            </a:r>
            <a:r>
              <a:rPr lang="it-IT">
                <a:latin typeface="Tahoma" charset="0"/>
              </a:rPr>
              <a:t>è il termine ombrello usato per coprire i problemi o le difficoltà esperite ad ognuno di questi tre livelli di funzionamento umano: menomazioni a livello delle funzioni e strutture corporee; limitazioni nell’attività a livello della persona; restrizioni della partecipazione a livello sociale. </a:t>
            </a:r>
            <a:endParaRPr lang="it-IT" b="1">
              <a:latin typeface="Tahoma" charset="0"/>
            </a:endParaRPr>
          </a:p>
          <a:p>
            <a:pPr eaLnBrk="1" hangingPunct="1"/>
            <a:r>
              <a:rPr lang="it-IT">
                <a:latin typeface="Tahoma" charset="0"/>
              </a:rPr>
              <a:t>Riteniamo importante enfatizzare che l’ICF non è una classificazione dei problemi e non è una classificazione delle persone. L’ICF è principalmente una classificazione del funzionamento umano, con un meccanismo di codifica per identificare problemi nel funzionamento. La persona non è il problema: la persona fa esperienza di un problema di funzionamento.</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6"/>
          <p:cNvSpPr>
            <a:spLocks noGrp="1" noChangeArrowheads="1"/>
          </p:cNvSpPr>
          <p:nvPr>
            <p:ph type="ftr" sz="quarter" idx="4"/>
          </p:nvPr>
        </p:nvSpPr>
        <p:spPr bwMode="auto">
          <a:noFill/>
          <a:ln>
            <a:miter lim="800000"/>
            <a:headEnd/>
            <a:tailEnd/>
          </a:ln>
        </p:spPr>
        <p:txBody>
          <a:bodyPr/>
          <a:lstStyle/>
          <a:p>
            <a:r>
              <a:rPr lang="it-IT"/>
              <a:t>© Disability Italian Network</a:t>
            </a:r>
          </a:p>
        </p:txBody>
      </p:sp>
      <p:sp>
        <p:nvSpPr>
          <p:cNvPr id="39939" name="Rectangle 7"/>
          <p:cNvSpPr>
            <a:spLocks noGrp="1" noChangeArrowheads="1"/>
          </p:cNvSpPr>
          <p:nvPr>
            <p:ph type="sldNum" sz="quarter" idx="5"/>
          </p:nvPr>
        </p:nvSpPr>
        <p:spPr bwMode="auto">
          <a:noFill/>
          <a:ln>
            <a:miter lim="800000"/>
            <a:headEnd/>
            <a:tailEnd/>
          </a:ln>
        </p:spPr>
        <p:txBody>
          <a:bodyPr/>
          <a:lstStyle/>
          <a:p>
            <a:fld id="{A3FDD050-5467-0647-937D-D372B27034C5}" type="slidenum">
              <a:rPr lang="it-IT"/>
              <a:pPr/>
              <a:t>20</a:t>
            </a:fld>
            <a:endParaRPr lang="it-IT"/>
          </a:p>
        </p:txBody>
      </p:sp>
      <p:sp>
        <p:nvSpPr>
          <p:cNvPr id="39940"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39941"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lIns="88615" tIns="44307" rIns="88615" bIns="44307"/>
          <a:lstStyle/>
          <a:p>
            <a:pPr eaLnBrk="1" hangingPunct="1"/>
            <a:r>
              <a:rPr lang="it-IT">
                <a:latin typeface="Tahoma" charset="0"/>
              </a:rPr>
              <a:t>L’ICF è un set di classificazioni del funzionamento e della disabilità umani nel contesto della salute.</a:t>
            </a:r>
          </a:p>
          <a:p>
            <a:pPr eaLnBrk="1" hangingPunct="1"/>
            <a:r>
              <a:rPr lang="it-IT" b="1">
                <a:latin typeface="Tahoma" charset="0"/>
              </a:rPr>
              <a:t>Funzionamento </a:t>
            </a:r>
            <a:r>
              <a:rPr lang="it-IT">
                <a:latin typeface="Tahoma" charset="0"/>
              </a:rPr>
              <a:t>è il termine ombrello usato per coprire il funzionamento umano a livello del corpo, della persona e della sua capacità di agire ad un livello pieno nel contesto e nella società in cui le persone agiscono in tutti gli aspetti della loro vita.</a:t>
            </a:r>
          </a:p>
          <a:p>
            <a:pPr eaLnBrk="1" hangingPunct="1"/>
            <a:r>
              <a:rPr lang="it-IT" b="1">
                <a:latin typeface="Tahoma" charset="0"/>
              </a:rPr>
              <a:t>Disabilità </a:t>
            </a:r>
            <a:r>
              <a:rPr lang="it-IT">
                <a:latin typeface="Tahoma" charset="0"/>
              </a:rPr>
              <a:t>è il termine ombrello usato per coprire i problemi o le difficoltà esperite ad ognuno di questi tre livelli di funzionamento umano: menomazioni a livello delle funzioni e strutture corporee; limitazioni nell’attività a livello della persona; restrizioni della partecipazione a livello sociale. </a:t>
            </a:r>
            <a:endParaRPr lang="it-IT" b="1">
              <a:latin typeface="Tahoma" charset="0"/>
            </a:endParaRPr>
          </a:p>
          <a:p>
            <a:pPr eaLnBrk="1" hangingPunct="1"/>
            <a:r>
              <a:rPr lang="it-IT">
                <a:latin typeface="Tahoma" charset="0"/>
              </a:rPr>
              <a:t>Riteniamo importante enfatizzare che l’ICF non è una classificazione dei problemi e non è una classificazione delle persone. L’ICF è principalmente una classificazione del funzionamento umano, con un meccanismo di codifica per identificare problemi nel funzionamento. La persona non è il problema: la persona fa esperienza di un problema di funzionamento.</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Diapositiva titolo">
    <p:spTree>
      <p:nvGrpSpPr>
        <p:cNvPr id="1" name=""/>
        <p:cNvGrpSpPr/>
        <p:nvPr/>
      </p:nvGrpSpPr>
      <p:grpSpPr>
        <a:xfrm>
          <a:off x="0" y="0"/>
          <a:ext cx="0" cy="0"/>
          <a:chOff x="0" y="0"/>
          <a:chExt cx="0" cy="0"/>
        </a:xfrm>
      </p:grpSpPr>
      <p:sp>
        <p:nvSpPr>
          <p:cNvPr id="15" name="Rettangolo arrotondato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ttangolo arrotondato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olo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lstStyle>
          <a:p>
            <a:r>
              <a:rPr kumimoji="0" lang="it-IT" smtClean="0"/>
              <a:t>Fare clic per modificare lo stile del titolo</a:t>
            </a:r>
            <a:endParaRPr kumimoji="0" lang="en-US"/>
          </a:p>
        </p:txBody>
      </p:sp>
      <p:sp>
        <p:nvSpPr>
          <p:cNvPr id="20" name="Sottotitolo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
        <p:nvSpPr>
          <p:cNvPr id="19" name="Segnaposto data 18"/>
          <p:cNvSpPr>
            <a:spLocks noGrp="1"/>
          </p:cNvSpPr>
          <p:nvPr>
            <p:ph type="dt" sz="half" idx="10"/>
          </p:nvPr>
        </p:nvSpPr>
        <p:spPr/>
        <p:txBody>
          <a:bodyPr/>
          <a:lstStyle/>
          <a:p>
            <a:fld id="{B026209A-A3B7-490A-A129-E8C73CC3CAF3}" type="datetime1">
              <a:rPr lang="it-IT" smtClean="0"/>
              <a:pPr/>
              <a:t>21-11-2011</a:t>
            </a:fld>
            <a:endParaRPr lang="it-IT"/>
          </a:p>
        </p:txBody>
      </p:sp>
      <p:sp>
        <p:nvSpPr>
          <p:cNvPr id="8" name="Segnaposto piè di pagina 7"/>
          <p:cNvSpPr>
            <a:spLocks noGrp="1"/>
          </p:cNvSpPr>
          <p:nvPr>
            <p:ph type="ftr" sz="quarter" idx="11"/>
          </p:nvPr>
        </p:nvSpPr>
        <p:spPr/>
        <p:txBody>
          <a:bodyPr/>
          <a:lstStyle/>
          <a:p>
            <a:endParaRPr lang="it-IT"/>
          </a:p>
        </p:txBody>
      </p:sp>
      <p:sp>
        <p:nvSpPr>
          <p:cNvPr id="11" name="Segnaposto numero diapositiva 10"/>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502920" y="4983480"/>
            <a:ext cx="8183880" cy="1051560"/>
          </a:xfrm>
        </p:spPr>
        <p:txBody>
          <a:bodyPr/>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502920" y="530352"/>
            <a:ext cx="8183880" cy="4187952"/>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358C2751-C4F5-4862-B30A-0E1706E4D47F}" type="datetime1">
              <a:rPr lang="it-IT" smtClean="0"/>
              <a:pPr/>
              <a:t>21-11-2011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533404"/>
            <a:ext cx="1981200" cy="5257799"/>
          </a:xfrm>
        </p:spPr>
        <p:txBody>
          <a:bodyPr vert="eaVer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533400" y="533402"/>
            <a:ext cx="5943600" cy="5257801"/>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7425759D-B50D-4FEB-A9DD-ADCE47AEF012}" type="datetime1">
              <a:rPr lang="it-IT" smtClean="0"/>
              <a:pPr/>
              <a:t>21-11-2011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ClipArt">
  <p:cSld name="Titolo, testo e ClipArt">
    <p:spTree>
      <p:nvGrpSpPr>
        <p:cNvPr id="1" name=""/>
        <p:cNvGrpSpPr/>
        <p:nvPr/>
      </p:nvGrpSpPr>
      <p:grpSpPr>
        <a:xfrm>
          <a:off x="0" y="0"/>
          <a:ext cx="0" cy="0"/>
          <a:chOff x="0" y="0"/>
          <a:chExt cx="0" cy="0"/>
        </a:xfrm>
      </p:grpSpPr>
      <p:sp>
        <p:nvSpPr>
          <p:cNvPr id="2" name="Titolo 1"/>
          <p:cNvSpPr>
            <a:spLocks noGrp="1"/>
          </p:cNvSpPr>
          <p:nvPr>
            <p:ph type="title"/>
          </p:nvPr>
        </p:nvSpPr>
        <p:spPr>
          <a:xfrm>
            <a:off x="685800" y="609600"/>
            <a:ext cx="7772400" cy="1143000"/>
          </a:xfrm>
        </p:spPr>
        <p:txBody>
          <a:bodyPr/>
          <a:lstStyle/>
          <a:p>
            <a:r>
              <a:rPr lang="it-IT" smtClean="0"/>
              <a:t>Fare clic per modificare stile</a:t>
            </a:r>
            <a:endParaRPr lang="it-IT"/>
          </a:p>
        </p:txBody>
      </p:sp>
      <p:sp>
        <p:nvSpPr>
          <p:cNvPr id="3" name="Segnaposto testo 2"/>
          <p:cNvSpPr>
            <a:spLocks noGrp="1"/>
          </p:cNvSpPr>
          <p:nvPr>
            <p:ph type="body" sz="half" idx="1"/>
          </p:nvPr>
        </p:nvSpPr>
        <p:spPr>
          <a:xfrm>
            <a:off x="685800" y="1981200"/>
            <a:ext cx="3810000" cy="41148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lipArt 3"/>
          <p:cNvSpPr>
            <a:spLocks noGrp="1"/>
          </p:cNvSpPr>
          <p:nvPr>
            <p:ph type="clipArt" sz="half" idx="2"/>
          </p:nvPr>
        </p:nvSpPr>
        <p:spPr>
          <a:xfrm>
            <a:off x="4648200" y="1981200"/>
            <a:ext cx="3810000" cy="4114800"/>
          </a:xfrm>
        </p:spPr>
        <p:txBody>
          <a:bodyPr/>
          <a:lstStyle/>
          <a:p>
            <a:endParaRPr lang="it-IT"/>
          </a:p>
        </p:txBody>
      </p:sp>
      <p:sp>
        <p:nvSpPr>
          <p:cNvPr id="5" name="Segnaposto data 4"/>
          <p:cNvSpPr>
            <a:spLocks noGrp="1"/>
          </p:cNvSpPr>
          <p:nvPr>
            <p:ph type="dt" sz="half" idx="10"/>
          </p:nvPr>
        </p:nvSpPr>
        <p:spPr>
          <a:xfrm>
            <a:off x="685800" y="6248400"/>
            <a:ext cx="1905000" cy="457200"/>
          </a:xfrm>
        </p:spPr>
        <p:txBody>
          <a:bodyPr/>
          <a:lstStyle>
            <a:lvl1pPr>
              <a:defRPr/>
            </a:lvl1pPr>
          </a:lstStyle>
          <a:p>
            <a:endParaRPr lang="it-IT"/>
          </a:p>
        </p:txBody>
      </p:sp>
      <p:sp>
        <p:nvSpPr>
          <p:cNvPr id="6" name="Segnaposto piè di pagina 5"/>
          <p:cNvSpPr>
            <a:spLocks noGrp="1"/>
          </p:cNvSpPr>
          <p:nvPr>
            <p:ph type="ftr" sz="quarter" idx="11"/>
          </p:nvPr>
        </p:nvSpPr>
        <p:spPr>
          <a:xfrm>
            <a:off x="3124200" y="6248400"/>
            <a:ext cx="2895600" cy="457200"/>
          </a:xfrm>
        </p:spPr>
        <p:txBody>
          <a:bodyPr/>
          <a:lstStyle>
            <a:lvl1pPr>
              <a:defRPr/>
            </a:lvl1pPr>
          </a:lstStyle>
          <a:p>
            <a:endParaRPr lang="it-IT"/>
          </a:p>
        </p:txBody>
      </p:sp>
      <p:sp>
        <p:nvSpPr>
          <p:cNvPr id="7" name="Segnaposto numero diapositiva 6"/>
          <p:cNvSpPr>
            <a:spLocks noGrp="1"/>
          </p:cNvSpPr>
          <p:nvPr>
            <p:ph type="sldNum" sz="quarter" idx="12"/>
          </p:nvPr>
        </p:nvSpPr>
        <p:spPr>
          <a:xfrm>
            <a:off x="6553200" y="6248400"/>
            <a:ext cx="1905000" cy="457200"/>
          </a:xfrm>
        </p:spPr>
        <p:txBody>
          <a:bodyPr/>
          <a:lstStyle>
            <a:lvl1pPr>
              <a:defRPr smtClean="0"/>
            </a:lvl1pPr>
          </a:lstStyle>
          <a:p>
            <a:fld id="{3F8523B2-F9A6-8644-B889-0847BF5675A6}" type="slidenum">
              <a:rPr lang="it-IT"/>
              <a:pPr/>
              <a:t>‹n.›</a:t>
            </a:fld>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TwoObj">
  <p:cSld name="Titolo, tes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457200" y="457200"/>
            <a:ext cx="8229600" cy="1371600"/>
          </a:xfrm>
        </p:spPr>
        <p:txBody>
          <a:bodyPr/>
          <a:lstStyle/>
          <a:p>
            <a:r>
              <a:rPr lang="it-IT" smtClean="0"/>
              <a:t>Fare clic per modificare stile</a:t>
            </a:r>
            <a:endParaRPr lang="it-IT"/>
          </a:p>
        </p:txBody>
      </p:sp>
      <p:sp>
        <p:nvSpPr>
          <p:cNvPr id="3" name="Segnaposto testo 2"/>
          <p:cNvSpPr>
            <a:spLocks noGrp="1"/>
          </p:cNvSpPr>
          <p:nvPr>
            <p:ph type="body" sz="half" idx="1"/>
          </p:nvPr>
        </p:nvSpPr>
        <p:spPr>
          <a:xfrm>
            <a:off x="457200" y="1981200"/>
            <a:ext cx="4038600" cy="38862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4648200" y="1981200"/>
            <a:ext cx="4038600" cy="18669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4648200" y="4000500"/>
            <a:ext cx="4038600" cy="18669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10"/>
          </p:nvPr>
        </p:nvSpPr>
        <p:spPr>
          <a:xfrm>
            <a:off x="3124200" y="6248400"/>
            <a:ext cx="2895600" cy="457200"/>
          </a:xfrm>
        </p:spPr>
        <p:txBody>
          <a:bodyPr/>
          <a:lstStyle>
            <a:lvl1pPr>
              <a:defRPr/>
            </a:lvl1pPr>
          </a:lstStyle>
          <a:p>
            <a:endParaRPr lang="it-IT"/>
          </a:p>
        </p:txBody>
      </p:sp>
      <p:sp>
        <p:nvSpPr>
          <p:cNvPr id="7" name="Segnaposto numero diapositiva 6"/>
          <p:cNvSpPr>
            <a:spLocks noGrp="1"/>
          </p:cNvSpPr>
          <p:nvPr>
            <p:ph type="sldNum" sz="quarter" idx="11"/>
          </p:nvPr>
        </p:nvSpPr>
        <p:spPr>
          <a:xfrm>
            <a:off x="6553200" y="6248400"/>
            <a:ext cx="2133600" cy="457200"/>
          </a:xfrm>
        </p:spPr>
        <p:txBody>
          <a:bodyPr/>
          <a:lstStyle>
            <a:lvl1pPr>
              <a:defRPr smtClean="0"/>
            </a:lvl1pPr>
          </a:lstStyle>
          <a:p>
            <a:fld id="{9313033E-A776-6740-AFED-DBE6B5E29C16}" type="slidenum">
              <a:rPr lang="it-IT"/>
              <a:pPr/>
              <a:t>‹n.›</a:t>
            </a:fld>
            <a:endParaRPr lang="it-IT"/>
          </a:p>
        </p:txBody>
      </p:sp>
      <p:sp>
        <p:nvSpPr>
          <p:cNvPr id="8" name="Segnaposto data 7"/>
          <p:cNvSpPr>
            <a:spLocks noGrp="1"/>
          </p:cNvSpPr>
          <p:nvPr>
            <p:ph type="dt" sz="half" idx="12"/>
          </p:nvPr>
        </p:nvSpPr>
        <p:spPr>
          <a:xfrm>
            <a:off x="457200" y="6245225"/>
            <a:ext cx="2133600" cy="476250"/>
          </a:xfrm>
        </p:spPr>
        <p:txBody>
          <a:bodyPr/>
          <a:lstStyle>
            <a:lvl1pPr>
              <a:defRPr smtClean="0"/>
            </a:lvl1pPr>
          </a:lstStyle>
          <a:p>
            <a:fld id="{E37342CF-7D75-9D49-A67A-943E934099B4}" type="datetimeFigureOut">
              <a:rPr lang="it-IT"/>
              <a:pPr/>
              <a:t>21-11-2011</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502920" y="4983480"/>
            <a:ext cx="8183880" cy="1051560"/>
          </a:xfrm>
        </p:spPr>
        <p:txBody>
          <a:bodyPr/>
          <a:lstStyle/>
          <a:p>
            <a:r>
              <a:rPr kumimoji="0" lang="it-IT" smtClean="0"/>
              <a:t>Fare clic per modificare lo stile del titolo</a:t>
            </a:r>
            <a:endParaRPr kumimoji="0" lang="en-US"/>
          </a:p>
        </p:txBody>
      </p:sp>
      <p:sp>
        <p:nvSpPr>
          <p:cNvPr id="3" name="Segnaposto contenuto 2"/>
          <p:cNvSpPr>
            <a:spLocks noGrp="1"/>
          </p:cNvSpPr>
          <p:nvPr>
            <p:ph idx="1"/>
          </p:nvPr>
        </p:nvSpPr>
        <p:spPr>
          <a:xfrm>
            <a:off x="502920" y="530352"/>
            <a:ext cx="8183880" cy="4187952"/>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EBB26D9D-0A03-4413-8166-3E34A1F391D7}" type="datetime1">
              <a:rPr lang="it-IT" smtClean="0"/>
              <a:pPr/>
              <a:t>21-11-2011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Intestazione sezione">
    <p:spTree>
      <p:nvGrpSpPr>
        <p:cNvPr id="1" name=""/>
        <p:cNvGrpSpPr/>
        <p:nvPr/>
      </p:nvGrpSpPr>
      <p:grpSpPr>
        <a:xfrm>
          <a:off x="0" y="0"/>
          <a:ext cx="0" cy="0"/>
          <a:chOff x="0" y="0"/>
          <a:chExt cx="0" cy="0"/>
        </a:xfrm>
      </p:grpSpPr>
      <p:sp>
        <p:nvSpPr>
          <p:cNvPr id="14" name="Rettangolo arrotondato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ttangolo arrotondato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olo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sp>
        <p:nvSpPr>
          <p:cNvPr id="4" name="Segnaposto data 3"/>
          <p:cNvSpPr>
            <a:spLocks noGrp="1"/>
          </p:cNvSpPr>
          <p:nvPr>
            <p:ph type="dt" sz="half" idx="10"/>
          </p:nvPr>
        </p:nvSpPr>
        <p:spPr/>
        <p:txBody>
          <a:bodyPr/>
          <a:lstStyle/>
          <a:p>
            <a:fld id="{5CF360A2-497D-4147-AF33-6D8A55C66A9D}" type="datetime1">
              <a:rPr lang="it-IT" smtClean="0"/>
              <a:pPr/>
              <a:t>21-11-2011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contenuto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contenuto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p>
            <a:fld id="{BA7E6861-BB9D-4967-86D2-B3D7F94258D7}" type="datetime1">
              <a:rPr lang="it-IT" smtClean="0"/>
              <a:pPr/>
              <a:t>21-11-2011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502920" y="4983480"/>
            <a:ext cx="8183880" cy="1051560"/>
          </a:xfrm>
        </p:spPr>
        <p:txBody>
          <a:bodyPr anchor="b"/>
          <a:lstStyle>
            <a:lvl1pPr>
              <a:defRPr b="1"/>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4" name="Segnaposto testo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5" name="Segnaposto contenuto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6" name="Segnaposto contenuto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7" name="Segnaposto data 6"/>
          <p:cNvSpPr>
            <a:spLocks noGrp="1"/>
          </p:cNvSpPr>
          <p:nvPr>
            <p:ph type="dt" sz="half" idx="10"/>
          </p:nvPr>
        </p:nvSpPr>
        <p:spPr/>
        <p:txBody>
          <a:bodyPr/>
          <a:lstStyle/>
          <a:p>
            <a:fld id="{0B29598F-AA11-4DBB-BBA9-8D997C3CFE9B}" type="datetime1">
              <a:rPr lang="it-IT" smtClean="0"/>
              <a:pPr/>
              <a:t>21-11-2011</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data 2"/>
          <p:cNvSpPr>
            <a:spLocks noGrp="1"/>
          </p:cNvSpPr>
          <p:nvPr>
            <p:ph type="dt" sz="half" idx="10"/>
          </p:nvPr>
        </p:nvSpPr>
        <p:spPr/>
        <p:txBody>
          <a:bodyPr/>
          <a:lstStyle/>
          <a:p>
            <a:fld id="{49BDFE35-1C57-4941-8952-7876DA185CD0}" type="datetime1">
              <a:rPr lang="it-IT" smtClean="0"/>
              <a:pPr/>
              <a:t>21-11-2011</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Vuota">
    <p:spTree>
      <p:nvGrpSpPr>
        <p:cNvPr id="1" name=""/>
        <p:cNvGrpSpPr/>
        <p:nvPr/>
      </p:nvGrpSpPr>
      <p:grpSpPr>
        <a:xfrm>
          <a:off x="0" y="0"/>
          <a:ext cx="0" cy="0"/>
          <a:chOff x="0" y="0"/>
          <a:chExt cx="0" cy="0"/>
        </a:xfrm>
      </p:grpSpPr>
      <p:sp>
        <p:nvSpPr>
          <p:cNvPr id="7" name="Rettangolo arrotondato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Segnaposto data 1"/>
          <p:cNvSpPr>
            <a:spLocks noGrp="1"/>
          </p:cNvSpPr>
          <p:nvPr>
            <p:ph type="dt" sz="half" idx="10"/>
          </p:nvPr>
        </p:nvSpPr>
        <p:spPr/>
        <p:txBody>
          <a:bodyPr/>
          <a:lstStyle/>
          <a:p>
            <a:fld id="{1EDF75C7-7758-41F1-B730-398B27CAF72E}" type="datetime1">
              <a:rPr lang="it-IT" smtClean="0"/>
              <a:pPr/>
              <a:t>21-11-2011</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5538784" y="533400"/>
            <a:ext cx="2971800" cy="914400"/>
          </a:xfrm>
        </p:spPr>
        <p:txBody>
          <a:bodyPr anchor="b"/>
          <a:lstStyle>
            <a:lvl1pPr algn="l">
              <a:buNone/>
              <a:defRPr sz="2200" b="1">
                <a:solidFill>
                  <a:schemeClr val="accent1"/>
                </a:solidFill>
              </a:defRPr>
            </a:lvl1pPr>
          </a:lstStyle>
          <a:p>
            <a:r>
              <a:rPr kumimoji="0" lang="it-IT" smtClean="0"/>
              <a:t>Fare clic per modificare lo stile del titolo</a:t>
            </a:r>
            <a:endParaRPr kumimoji="0" lang="en-US"/>
          </a:p>
        </p:txBody>
      </p:sp>
      <p:sp>
        <p:nvSpPr>
          <p:cNvPr id="3" name="Segnaposto testo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contenuto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p>
            <a:fld id="{8673AED7-1028-48B7-B138-59D012F3619D}" type="datetime1">
              <a:rPr lang="it-IT" smtClean="0"/>
              <a:pPr/>
              <a:t>21-11-2011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Immagine con didascalia">
    <p:spTree>
      <p:nvGrpSpPr>
        <p:cNvPr id="1" name=""/>
        <p:cNvGrpSpPr/>
        <p:nvPr/>
      </p:nvGrpSpPr>
      <p:grpSpPr>
        <a:xfrm>
          <a:off x="0" y="0"/>
          <a:ext cx="0" cy="0"/>
          <a:chOff x="0" y="0"/>
          <a:chExt cx="0" cy="0"/>
        </a:xfrm>
      </p:grpSpPr>
      <p:sp>
        <p:nvSpPr>
          <p:cNvPr id="15" name="Rettangolo arrotondato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Arrotonda singolo angolo rettangolo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olo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lstStyle>
          <a:p>
            <a:r>
              <a:rPr kumimoji="0" lang="it-IT" smtClean="0"/>
              <a:t>Fare clic per modificare lo stile del titolo</a:t>
            </a:r>
            <a:endParaRPr kumimoji="0" lang="en-US"/>
          </a:p>
        </p:txBody>
      </p:sp>
      <p:sp>
        <p:nvSpPr>
          <p:cNvPr id="4" name="Segnaposto testo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p>
            <a:fld id="{9AEDA7F0-02F9-4D0D-8CAD-55F51F9755DA}" type="datetime1">
              <a:rPr lang="it-IT" smtClean="0"/>
              <a:pPr/>
              <a:t>21-11-2011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2A7BE8C-FCEE-4177-BDCE-8EEF6E62BA1B}" type="slidenum">
              <a:rPr lang="it-IT" smtClean="0"/>
              <a:pPr/>
              <a:t>‹n.›</a:t>
            </a:fld>
            <a:endParaRPr lang="it-IT"/>
          </a:p>
        </p:txBody>
      </p:sp>
      <p:sp>
        <p:nvSpPr>
          <p:cNvPr id="3" name="Segnaposto immagine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lstStyle>
          <a:p>
            <a:r>
              <a:rPr kumimoji="0" lang="it-IT" smtClean="0"/>
              <a:t>Fare clic sull'icona per inserire un'immagine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7" name="Rettangolo arrotondato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ttangolo arrotondato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egnaposto titolo 12"/>
          <p:cNvSpPr>
            <a:spLocks noGrp="1"/>
          </p:cNvSpPr>
          <p:nvPr>
            <p:ph type="title"/>
          </p:nvPr>
        </p:nvSpPr>
        <p:spPr>
          <a:xfrm>
            <a:off x="502920" y="4985590"/>
            <a:ext cx="8183880" cy="1051560"/>
          </a:xfrm>
          <a:prstGeom prst="rect">
            <a:avLst/>
          </a:prstGeom>
        </p:spPr>
        <p:txBody>
          <a:bodyPr vert="horz" anchor="b">
            <a:normAutofit/>
          </a:bodyPr>
          <a:lstStyle/>
          <a:p>
            <a:r>
              <a:rPr kumimoji="0" lang="it-IT" smtClean="0"/>
              <a:t>Fare clic per modificare lo stile del titolo</a:t>
            </a:r>
            <a:endParaRPr kumimoji="0" lang="en-US"/>
          </a:p>
        </p:txBody>
      </p:sp>
      <p:sp>
        <p:nvSpPr>
          <p:cNvPr id="4" name="Segnaposto testo 3"/>
          <p:cNvSpPr>
            <a:spLocks noGrp="1"/>
          </p:cNvSpPr>
          <p:nvPr>
            <p:ph type="body" idx="1"/>
          </p:nvPr>
        </p:nvSpPr>
        <p:spPr>
          <a:xfrm>
            <a:off x="502920" y="530352"/>
            <a:ext cx="8183880" cy="4187952"/>
          </a:xfrm>
          <a:prstGeom prst="rect">
            <a:avLst/>
          </a:prstGeom>
        </p:spPr>
        <p:txBody>
          <a:bodyPr vert="horz" lIns="182880" tIns="91440">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25" name="Segnaposto data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lstStyle>
          <a:p>
            <a:fld id="{0690E2D8-F8C8-4C3B-B8B0-08687A2B4A71}" type="datetime1">
              <a:rPr lang="it-IT" smtClean="0"/>
              <a:pPr/>
              <a:t>21-11-2011</a:t>
            </a:fld>
            <a:endParaRPr lang="it-IT"/>
          </a:p>
        </p:txBody>
      </p:sp>
      <p:sp>
        <p:nvSpPr>
          <p:cNvPr id="18" name="Segnaposto piè di pagina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lstStyle>
          <a:p>
            <a:endParaRPr lang="it-IT"/>
          </a:p>
        </p:txBody>
      </p:sp>
      <p:sp>
        <p:nvSpPr>
          <p:cNvPr id="5" name="Segnaposto numero diapositiva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lstStyle>
          <a:p>
            <a:fld id="{32A7BE8C-FCEE-4177-BDCE-8EEF6E62BA1B}"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 r:id="rId12"/>
    <p:sldLayoutId r:id="rId13"/>
  </p:sldLayoutIdLst>
  <p:hf hdr="0" ftr="0" dt="0"/>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oleObject" Target="../embeddings/oleObject2.bin"/><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7.jpeg"/><Relationship Id="rId5" Type="http://schemas.openxmlformats.org/officeDocument/2006/relationships/image" Target="../media/image8.jpeg"/><Relationship Id="rId6" Type="http://schemas.openxmlformats.org/officeDocument/2006/relationships/image" Target="../media/image9.jpeg"/><Relationship Id="rId7" Type="http://schemas.openxmlformats.org/officeDocument/2006/relationships/oleObject" Target="../embeddings/Documento_di_Microsoft_Word_97_-_20041.doc"/><Relationship Id="rId8" Type="http://schemas.openxmlformats.org/officeDocument/2006/relationships/image" Target="../media/image10.wmf"/><Relationship Id="rId9" Type="http://schemas.openxmlformats.org/officeDocument/2006/relationships/image" Target="../media/image11.jpeg"/><Relationship Id="rId10" Type="http://schemas.openxmlformats.org/officeDocument/2006/relationships/image" Target="../media/image12.jpeg"/><Relationship Id="rId11" Type="http://schemas.openxmlformats.org/officeDocument/2006/relationships/image" Target="../media/image13.jpeg"/><Relationship Id="rId1" Type="http://schemas.openxmlformats.org/officeDocument/2006/relationships/vmlDrawing" Target="../drawings/vmlDrawing2.vml"/><Relationship Id="rId2"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openxmlformats.org/officeDocument/2006/relationships/diagramData" Target="../diagrams/data2.xml"/><Relationship Id="rId8" Type="http://schemas.openxmlformats.org/officeDocument/2006/relationships/diagramLayout" Target="../diagrams/layout2.xml"/><Relationship Id="rId9" Type="http://schemas.openxmlformats.org/officeDocument/2006/relationships/diagramQuickStyle" Target="../diagrams/quickStyle2.xml"/><Relationship Id="rId10" Type="http://schemas.openxmlformats.org/officeDocument/2006/relationships/diagramColors" Target="../diagrams/colors2.xm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5" Type="http://schemas.openxmlformats.org/officeDocument/2006/relationships/image" Target="../media/image21.png"/><Relationship Id="rId6" Type="http://schemas.openxmlformats.org/officeDocument/2006/relationships/image" Target="../media/image22.jpeg"/><Relationship Id="rId7" Type="http://schemas.openxmlformats.org/officeDocument/2006/relationships/image" Target="../media/image23.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4.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25.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25.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24.jpeg"/></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jpeg"/><Relationship Id="rId5" Type="http://schemas.openxmlformats.org/officeDocument/2006/relationships/image" Target="../media/image28.jpeg"/><Relationship Id="rId6"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6.xml.rels><?xml version="1.0" encoding="UTF-8" standalone="yes"?>
<Relationships xmlns="http://schemas.openxmlformats.org/package/2006/relationships"><Relationship Id="rId3" Type="http://schemas.openxmlformats.org/officeDocument/2006/relationships/image" Target="../media/image30.wmf"/><Relationship Id="rId4" Type="http://schemas.openxmlformats.org/officeDocument/2006/relationships/image" Target="../media/image31.jpe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jpeg"/><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9.xml.rels><?xml version="1.0" encoding="UTF-8" standalone="yes"?>
<Relationships xmlns="http://schemas.openxmlformats.org/package/2006/relationships"><Relationship Id="rId9" Type="http://schemas.openxmlformats.org/officeDocument/2006/relationships/oleObject" Target="../embeddings/oleObject8.bin"/><Relationship Id="rId20" Type="http://schemas.openxmlformats.org/officeDocument/2006/relationships/oleObject" Target="../embeddings/oleObject19.bin"/><Relationship Id="rId21" Type="http://schemas.openxmlformats.org/officeDocument/2006/relationships/oleObject" Target="../embeddings/oleObject20.bin"/><Relationship Id="rId22" Type="http://schemas.openxmlformats.org/officeDocument/2006/relationships/oleObject" Target="../embeddings/oleObject21.bin"/><Relationship Id="rId23" Type="http://schemas.openxmlformats.org/officeDocument/2006/relationships/oleObject" Target="../embeddings/oleObject22.bin"/><Relationship Id="rId10" Type="http://schemas.openxmlformats.org/officeDocument/2006/relationships/oleObject" Target="../embeddings/oleObject9.bin"/><Relationship Id="rId11" Type="http://schemas.openxmlformats.org/officeDocument/2006/relationships/oleObject" Target="../embeddings/oleObject10.bin"/><Relationship Id="rId12" Type="http://schemas.openxmlformats.org/officeDocument/2006/relationships/oleObject" Target="../embeddings/oleObject11.bin"/><Relationship Id="rId13" Type="http://schemas.openxmlformats.org/officeDocument/2006/relationships/oleObject" Target="../embeddings/oleObject12.bin"/><Relationship Id="rId14" Type="http://schemas.openxmlformats.org/officeDocument/2006/relationships/oleObject" Target="../embeddings/oleObject13.bin"/><Relationship Id="rId15" Type="http://schemas.openxmlformats.org/officeDocument/2006/relationships/oleObject" Target="../embeddings/oleObject14.bin"/><Relationship Id="rId16" Type="http://schemas.openxmlformats.org/officeDocument/2006/relationships/oleObject" Target="../embeddings/oleObject15.bin"/><Relationship Id="rId17" Type="http://schemas.openxmlformats.org/officeDocument/2006/relationships/oleObject" Target="../embeddings/oleObject16.bin"/><Relationship Id="rId18" Type="http://schemas.openxmlformats.org/officeDocument/2006/relationships/oleObject" Target="../embeddings/oleObject17.bin"/><Relationship Id="rId19" Type="http://schemas.openxmlformats.org/officeDocument/2006/relationships/oleObject" Target="../embeddings/oleObject18.bin"/><Relationship Id="rId1" Type="http://schemas.openxmlformats.org/officeDocument/2006/relationships/vmlDrawing" Target="../drawings/vmlDrawing3.vml"/><Relationship Id="rId2" Type="http://schemas.openxmlformats.org/officeDocument/2006/relationships/slideLayout" Target="../slideLayouts/slideLayout7.xml"/><Relationship Id="rId3" Type="http://schemas.openxmlformats.org/officeDocument/2006/relationships/notesSlide" Target="../notesSlides/notesSlide21.xml"/><Relationship Id="rId4" Type="http://schemas.openxmlformats.org/officeDocument/2006/relationships/oleObject" Target="../embeddings/oleObject3.bin"/><Relationship Id="rId5" Type="http://schemas.openxmlformats.org/officeDocument/2006/relationships/oleObject" Target="../embeddings/oleObject4.bin"/><Relationship Id="rId6" Type="http://schemas.openxmlformats.org/officeDocument/2006/relationships/oleObject" Target="../embeddings/oleObject5.bin"/><Relationship Id="rId7" Type="http://schemas.openxmlformats.org/officeDocument/2006/relationships/oleObject" Target="../embeddings/oleObject6.bin"/><Relationship Id="rId8" Type="http://schemas.openxmlformats.org/officeDocument/2006/relationships/oleObject" Target="../embeddings/oleObject7.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vmlDrawing" Target="../drawings/vmlDrawing4.vml"/><Relationship Id="rId2" Type="http://schemas.openxmlformats.org/officeDocument/2006/relationships/slideLayout" Target="../slideLayouts/slideLayout7.xml"/><Relationship Id="rId3" Type="http://schemas.openxmlformats.org/officeDocument/2006/relationships/oleObject" Target="../embeddings/oleObject23.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oleObject" Target="../embeddings/oleObject24.bin"/><Relationship Id="rId5" Type="http://schemas.openxmlformats.org/officeDocument/2006/relationships/oleObject" Target="../embeddings/oleObject25.bin"/><Relationship Id="rId1" Type="http://schemas.openxmlformats.org/officeDocument/2006/relationships/vmlDrawing" Target="../drawings/vmlDrawing5.vml"/><Relationship Id="rId2"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8.xml"/><Relationship Id="rId4" Type="http://schemas.openxmlformats.org/officeDocument/2006/relationships/oleObject" Target="../embeddings/oleObject26.bin"/><Relationship Id="rId1" Type="http://schemas.openxmlformats.org/officeDocument/2006/relationships/vmlDrawing" Target="../drawings/vmlDrawing6.vml"/><Relationship Id="rId2"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9.xml"/><Relationship Id="rId4" Type="http://schemas.openxmlformats.org/officeDocument/2006/relationships/oleObject" Target="../embeddings/oleObject27.bin"/><Relationship Id="rId1" Type="http://schemas.openxmlformats.org/officeDocument/2006/relationships/vmlDrawing" Target="../drawings/vmlDrawing7.vml"/><Relationship Id="rId2"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0.xml"/><Relationship Id="rId4" Type="http://schemas.openxmlformats.org/officeDocument/2006/relationships/oleObject" Target="../embeddings/oleObject28.bin"/><Relationship Id="rId1" Type="http://schemas.openxmlformats.org/officeDocument/2006/relationships/vmlDrawing" Target="../drawings/vmlDrawing8.vml"/><Relationship Id="rId2"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1.xml"/><Relationship Id="rId4" Type="http://schemas.openxmlformats.org/officeDocument/2006/relationships/oleObject" Target="../embeddings/oleObject29.bin"/><Relationship Id="rId1" Type="http://schemas.openxmlformats.org/officeDocument/2006/relationships/vmlDrawing" Target="../drawings/vmlDrawing9.vml"/><Relationship Id="rId2"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vmlDrawing" Target="../drawings/vmlDrawing10.vml"/><Relationship Id="rId2" Type="http://schemas.openxmlformats.org/officeDocument/2006/relationships/slideLayout" Target="../slideLayouts/slideLayout7.xml"/><Relationship Id="rId3" Type="http://schemas.openxmlformats.org/officeDocument/2006/relationships/oleObject" Target="../embeddings/oleObject30.bin"/></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56.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7.xml"/><Relationship Id="rId3" Type="http://schemas.openxmlformats.org/officeDocument/2006/relationships/notesSlide" Target="../notesSlides/notesSlide33.xml"/></Relationships>
</file>

<file path=ppt/slides/_rels/slide57.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7.xml"/><Relationship Id="rId3" Type="http://schemas.openxmlformats.org/officeDocument/2006/relationships/notesSlide" Target="../notesSlides/notesSlide34.xml"/></Relationships>
</file>

<file path=ppt/slides/_rels/slide58.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7.xml"/><Relationship Id="rId3" Type="http://schemas.openxmlformats.org/officeDocument/2006/relationships/notesSlide" Target="../notesSlides/notesSlide35.xml"/></Relationships>
</file>

<file path=ppt/slides/_rels/slide59.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7.xml"/><Relationship Id="rId3" Type="http://schemas.openxmlformats.org/officeDocument/2006/relationships/notesSlide" Target="../notesSlides/notesSlide3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Layout" Target="../slideLayouts/slideLayout7.xml"/><Relationship Id="rId3" Type="http://schemas.openxmlformats.org/officeDocument/2006/relationships/notesSlide" Target="../notesSlides/notesSlide37.xml"/></Relationships>
</file>

<file path=ppt/slides/_rels/slide61.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slideLayout" Target="../slideLayouts/slideLayout7.xml"/><Relationship Id="rId3" Type="http://schemas.openxmlformats.org/officeDocument/2006/relationships/notesSlide" Target="../notesSlides/notesSlide3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it.wikipedia.org/wiki/Ripetibilit%C3%A0" TargetMode="External"/><Relationship Id="rId4" Type="http://schemas.openxmlformats.org/officeDocument/2006/relationships/hyperlink" Target="http://it.wikipedia.org/wiki/Errore_sistematico" TargetMode="External"/><Relationship Id="rId5" Type="http://schemas.openxmlformats.org/officeDocument/2006/relationships/hyperlink" Target="http://it.wikipedia.org/wiki/File:Accuracy_and_precision_example.jpg" TargetMode="External"/><Relationship Id="rId6" Type="http://schemas.openxmlformats.org/officeDocument/2006/relationships/image" Target="../media/image48.jpeg"/><Relationship Id="rId1" Type="http://schemas.openxmlformats.org/officeDocument/2006/relationships/slideLayout" Target="../slideLayouts/slideLayout1.xml"/><Relationship Id="rId2" Type="http://schemas.openxmlformats.org/officeDocument/2006/relationships/hyperlink" Target="http://it.wikipedia.org/wiki/Precisione" TargetMode="External"/></Relationships>
</file>

<file path=ppt/slides/_rels/slide68.xml.rels><?xml version="1.0" encoding="UTF-8" standalone="yes"?>
<Relationships xmlns="http://schemas.openxmlformats.org/package/2006/relationships"><Relationship Id="rId3" Type="http://schemas.openxmlformats.org/officeDocument/2006/relationships/hyperlink" Target="http://it.wikipedia.org/wiki/File:Accuracy_and_precision_example.jpg" TargetMode="External"/><Relationship Id="rId4" Type="http://schemas.openxmlformats.org/officeDocument/2006/relationships/image" Target="../media/image48.jpeg"/><Relationship Id="rId1" Type="http://schemas.openxmlformats.org/officeDocument/2006/relationships/slideLayout" Target="../slideLayouts/slideLayout1.xml"/><Relationship Id="rId2" Type="http://schemas.openxmlformats.org/officeDocument/2006/relationships/hyperlink" Target="http://it.wikipedia.org/wiki/Accuratezza"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ctrTitle"/>
          </p:nvPr>
        </p:nvSpPr>
        <p:spPr>
          <a:xfrm>
            <a:off x="714348" y="609600"/>
            <a:ext cx="7772400" cy="2743200"/>
          </a:xfrm>
        </p:spPr>
        <p:txBody>
          <a:bodyPr>
            <a:normAutofit fontScale="90000"/>
          </a:bodyPr>
          <a:lstStyle/>
          <a:p>
            <a:pPr algn="ctr"/>
            <a:r>
              <a:rPr lang="it-IT" dirty="0" smtClean="0"/>
              <a:t>DALL’</a:t>
            </a:r>
            <a:r>
              <a:rPr lang="it-IT" dirty="0" err="1" smtClean="0"/>
              <a:t>I.C.F.</a:t>
            </a:r>
            <a:r>
              <a:rPr lang="it-IT" dirty="0" smtClean="0"/>
              <a:t> AL PROGETTO </a:t>
            </a:r>
            <a:r>
              <a:rPr lang="it-IT" dirty="0" err="1" smtClean="0"/>
              <a:t>DI</a:t>
            </a:r>
            <a:r>
              <a:rPr lang="it-IT" dirty="0" smtClean="0"/>
              <a:t> VITA</a:t>
            </a:r>
            <a:br>
              <a:rPr lang="it-IT" dirty="0" smtClean="0"/>
            </a:br>
            <a:r>
              <a:rPr lang="it-IT" dirty="0" smtClean="0"/>
              <a:t>La cornice concettuale di riferimento</a:t>
            </a:r>
            <a:endParaRPr lang="it-IT" dirty="0"/>
          </a:p>
        </p:txBody>
      </p:sp>
      <p:sp>
        <p:nvSpPr>
          <p:cNvPr id="3" name="Sottotitolo 2"/>
          <p:cNvSpPr>
            <a:spLocks noGrp="1"/>
          </p:cNvSpPr>
          <p:nvPr>
            <p:ph type="subTitle" idx="1"/>
          </p:nvPr>
        </p:nvSpPr>
        <p:spPr/>
        <p:txBody>
          <a:bodyPr>
            <a:normAutofit fontScale="92500" lnSpcReduction="20000"/>
          </a:bodyPr>
          <a:lstStyle/>
          <a:p>
            <a:pPr algn="ctr"/>
            <a:r>
              <a:rPr lang="it-IT" sz="2400" dirty="0" smtClean="0"/>
              <a:t>Un linguaggio comune, un modello di valutazione e di classificazione della disabilità per una scuola più inclusiva</a:t>
            </a:r>
            <a:endParaRPr lang="it-IT" sz="2400" dirty="0"/>
          </a:p>
        </p:txBody>
      </p:sp>
      <p:sp>
        <p:nvSpPr>
          <p:cNvPr id="4" name="CasellaDiTesto 3"/>
          <p:cNvSpPr txBox="1"/>
          <p:nvPr/>
        </p:nvSpPr>
        <p:spPr>
          <a:xfrm>
            <a:off x="928662" y="4857760"/>
            <a:ext cx="7143800" cy="369332"/>
          </a:xfrm>
          <a:prstGeom prst="rect">
            <a:avLst/>
          </a:prstGeom>
          <a:noFill/>
        </p:spPr>
        <p:txBody>
          <a:bodyPr wrap="square" rtlCol="0">
            <a:spAutoFit/>
          </a:bodyPr>
          <a:lstStyle/>
          <a:p>
            <a:pPr algn="ctr"/>
            <a:r>
              <a:rPr lang="it-IT" dirty="0" smtClean="0"/>
              <a:t>Verona 14 novembre 2011</a:t>
            </a:r>
            <a:endParaRPr lang="it-IT" dirty="0"/>
          </a:p>
        </p:txBody>
      </p:sp>
      <p:pic>
        <p:nvPicPr>
          <p:cNvPr id="1026" name="Picture 2"/>
          <p:cNvPicPr>
            <a:picLocks noChangeAspect="1" noChangeArrowheads="1"/>
          </p:cNvPicPr>
          <p:nvPr/>
        </p:nvPicPr>
        <p:blipFill>
          <a:blip r:embed="rId2"/>
          <a:srcRect/>
          <a:stretch>
            <a:fillRect/>
          </a:stretch>
        </p:blipFill>
        <p:spPr bwMode="auto">
          <a:xfrm>
            <a:off x="6500826" y="5357826"/>
            <a:ext cx="2260600" cy="1136650"/>
          </a:xfrm>
          <a:prstGeom prst="rect">
            <a:avLst/>
          </a:prstGeom>
          <a:noFill/>
          <a:ln w="9525">
            <a:noFill/>
            <a:miter lim="800000"/>
            <a:headEnd/>
            <a:tailEnd/>
          </a:ln>
        </p:spPr>
      </p:pic>
      <p:sp>
        <p:nvSpPr>
          <p:cNvPr id="6" name="Segnaposto numero diapositiva 5"/>
          <p:cNvSpPr>
            <a:spLocks noGrp="1"/>
          </p:cNvSpPr>
          <p:nvPr>
            <p:ph type="sldNum" sz="quarter" idx="12"/>
          </p:nvPr>
        </p:nvSpPr>
        <p:spPr/>
        <p:txBody>
          <a:bodyPr/>
          <a:lstStyle/>
          <a:p>
            <a:fld id="{32A7BE8C-FCEE-4177-BDCE-8EEF6E62BA1B}" type="slidenum">
              <a:rPr lang="it-IT" smtClean="0"/>
              <a:pPr/>
              <a:t>1</a:t>
            </a:fld>
            <a:endParaRPr lang="it-IT"/>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285750" y="714375"/>
            <a:ext cx="8534400" cy="1143000"/>
          </a:xfrm>
        </p:spPr>
        <p:txBody>
          <a:bodyPr anchor="t">
            <a:normAutofit fontScale="90000"/>
          </a:bodyPr>
          <a:lstStyle/>
          <a:p>
            <a:pPr eaLnBrk="1" hangingPunct="1">
              <a:defRPr/>
            </a:pPr>
            <a:r>
              <a:rPr lang="it-IT" sz="4000" b="1" dirty="0" smtClean="0">
                <a:solidFill>
                  <a:srgbClr val="000000"/>
                </a:solidFill>
                <a:effectLst>
                  <a:outerShdw blurRad="38100" dist="38100" dir="2700000" algn="tl">
                    <a:srgbClr val="DDDDDD"/>
                  </a:outerShdw>
                </a:effectLst>
                <a:ea typeface="+mj-ea"/>
                <a:cs typeface="+mj-cs"/>
              </a:rPr>
              <a:t>Concetto di salute vs malattia</a:t>
            </a:r>
            <a:endParaRPr lang="it-IT" dirty="0">
              <a:solidFill>
                <a:srgbClr val="000000"/>
              </a:solidFill>
              <a:effectLst>
                <a:outerShdw blurRad="38100" dist="38100" dir="2700000" algn="tl">
                  <a:srgbClr val="DDDDDD"/>
                </a:outerShdw>
              </a:effectLst>
              <a:ea typeface="+mj-ea"/>
              <a:cs typeface="+mj-cs"/>
            </a:endParaRPr>
          </a:p>
        </p:txBody>
      </p:sp>
      <p:grpSp>
        <p:nvGrpSpPr>
          <p:cNvPr id="2" name="Group 3"/>
          <p:cNvGrpSpPr>
            <a:grpSpLocks/>
          </p:cNvGrpSpPr>
          <p:nvPr/>
        </p:nvGrpSpPr>
        <p:grpSpPr bwMode="auto">
          <a:xfrm>
            <a:off x="685800" y="2071688"/>
            <a:ext cx="7772400" cy="4405312"/>
            <a:chOff x="432" y="1305"/>
            <a:chExt cx="4896" cy="2775"/>
          </a:xfrm>
        </p:grpSpPr>
        <p:sp>
          <p:nvSpPr>
            <p:cNvPr id="31749" name="Rectangle 4"/>
            <p:cNvSpPr>
              <a:spLocks noChangeArrowheads="1"/>
            </p:cNvSpPr>
            <p:nvPr/>
          </p:nvSpPr>
          <p:spPr bwMode="auto">
            <a:xfrm>
              <a:off x="432" y="1305"/>
              <a:ext cx="4896" cy="2775"/>
            </a:xfrm>
            <a:prstGeom prst="rect">
              <a:avLst/>
            </a:prstGeom>
            <a:noFill/>
            <a:ln w="9525">
              <a:noFill/>
              <a:miter lim="800000"/>
              <a:headEnd/>
              <a:tailEnd/>
            </a:ln>
          </p:spPr>
          <p:txBody>
            <a:bodyPr>
              <a:prstTxWarp prst="textNoShape">
                <a:avLst/>
              </a:prstTxWarp>
            </a:bodyPr>
            <a:lstStyle/>
            <a:p>
              <a:pPr marL="342900" indent="-342900" algn="ctr"/>
              <a:r>
                <a:rPr lang="it-IT" sz="3200" dirty="0"/>
                <a:t>Salute = assenza di malattia </a:t>
              </a:r>
            </a:p>
            <a:p>
              <a:pPr marL="342900" indent="-342900" algn="ctr"/>
              <a:endParaRPr lang="it-IT" sz="3200" dirty="0"/>
            </a:p>
            <a:p>
              <a:pPr marL="342900" indent="-342900" algn="ctr"/>
              <a:endParaRPr lang="it-IT" sz="3200" dirty="0">
                <a:sym typeface="Symbol" charset="2"/>
              </a:endParaRPr>
            </a:p>
            <a:p>
              <a:pPr marL="342900" indent="-342900" algn="ctr"/>
              <a:endParaRPr lang="it-IT" sz="3200" dirty="0">
                <a:sym typeface="Symbol" charset="2"/>
              </a:endParaRPr>
            </a:p>
            <a:p>
              <a:pPr marL="342900" indent="-342900" algn="ctr"/>
              <a:r>
                <a:rPr lang="it-IT" sz="3200" dirty="0">
                  <a:sym typeface="Symbol" charset="2"/>
                </a:rPr>
                <a:t>Salute = tensione verso una piena armonia e un sano equilibrio fisico, psichico, spirituale e sociale</a:t>
              </a:r>
              <a:endParaRPr lang="it-IT" sz="3200" dirty="0"/>
            </a:p>
            <a:p>
              <a:pPr marL="342900" indent="-342900" algn="ctr"/>
              <a:endParaRPr lang="it-IT" sz="3200" dirty="0"/>
            </a:p>
            <a:p>
              <a:pPr marL="342900" indent="-342900" algn="ctr"/>
              <a:endParaRPr lang="it-IT" sz="3200" dirty="0"/>
            </a:p>
          </p:txBody>
        </p:sp>
        <p:sp>
          <p:nvSpPr>
            <p:cNvPr id="112645" name="AutoShape 5"/>
            <p:cNvSpPr>
              <a:spLocks noChangeArrowheads="1"/>
            </p:cNvSpPr>
            <p:nvPr/>
          </p:nvSpPr>
          <p:spPr bwMode="auto">
            <a:xfrm>
              <a:off x="2700" y="1755"/>
              <a:ext cx="306" cy="615"/>
            </a:xfrm>
            <a:prstGeom prst="downArrow">
              <a:avLst>
                <a:gd name="adj1" fmla="val 50000"/>
                <a:gd name="adj2" fmla="val 50245"/>
              </a:avLst>
            </a:prstGeom>
            <a:solidFill>
              <a:srgbClr val="FF3300"/>
            </a:solidFill>
            <a:ln w="9525">
              <a:solidFill>
                <a:schemeClr val="tx1"/>
              </a:solidFill>
              <a:miter lim="800000"/>
              <a:headEnd/>
              <a:tailEnd/>
            </a:ln>
            <a:effectLst/>
          </p:spPr>
          <p:txBody>
            <a:bodyPr wrap="none" anchor="ctr">
              <a:prstTxWarp prst="textNoShape">
                <a:avLst/>
              </a:prstTxWarp>
            </a:bodyPr>
            <a:lstStyle/>
            <a:p>
              <a:pPr algn="ctr" eaLnBrk="0" hangingPunct="0">
                <a:defRPr/>
              </a:pPr>
              <a:endParaRPr lang="it-IT">
                <a:solidFill>
                  <a:srgbClr val="FF3300"/>
                </a:solidFill>
                <a:effectLst>
                  <a:outerShdw blurRad="38100" dist="38100" dir="2700000" algn="tl">
                    <a:srgbClr val="000000"/>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2642"/>
                                        </p:tgtEl>
                                        <p:attrNameLst>
                                          <p:attrName>style.visibility</p:attrName>
                                        </p:attrNameLst>
                                      </p:cBhvr>
                                      <p:to>
                                        <p:strVal val="visible"/>
                                      </p:to>
                                    </p:set>
                                    <p:animEffect transition="in" filter="wipe(up)">
                                      <p:cBhvr>
                                        <p:cTn id="7" dur="500"/>
                                        <p:tgtEl>
                                          <p:spTgt spid="11264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2" grpId="0" animBg="1" autoUpdateAnimBg="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Rettangolo arrotondato 2"/>
          <p:cNvSpPr/>
          <p:nvPr/>
        </p:nvSpPr>
        <p:spPr>
          <a:xfrm>
            <a:off x="357158" y="357166"/>
            <a:ext cx="8429684" cy="357190"/>
          </a:xfrm>
          <a:prstGeom prst="roundRect">
            <a:avLst/>
          </a:prstGeom>
          <a:solidFill>
            <a:schemeClr val="tx2">
              <a:lumMod val="25000"/>
              <a:lumOff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p:cNvSpPr txBox="1"/>
          <p:nvPr/>
        </p:nvSpPr>
        <p:spPr>
          <a:xfrm>
            <a:off x="428596" y="357166"/>
            <a:ext cx="8286808" cy="369332"/>
          </a:xfrm>
          <a:prstGeom prst="rect">
            <a:avLst/>
          </a:prstGeom>
          <a:noFill/>
        </p:spPr>
        <p:txBody>
          <a:bodyPr wrap="square" rtlCol="0">
            <a:spAutoFit/>
          </a:bodyPr>
          <a:lstStyle/>
          <a:p>
            <a:pPr algn="ctr"/>
            <a:r>
              <a:rPr lang="it-IT" b="1" dirty="0" smtClean="0">
                <a:solidFill>
                  <a:srgbClr val="FF9900"/>
                </a:solidFill>
              </a:rPr>
              <a:t>Un nuovo modello di valutazione per una scuola più inclusiva</a:t>
            </a:r>
            <a:endParaRPr lang="it-IT" b="1" dirty="0">
              <a:solidFill>
                <a:srgbClr val="FF9900"/>
              </a:solidFill>
            </a:endParaRPr>
          </a:p>
        </p:txBody>
      </p:sp>
      <p:sp>
        <p:nvSpPr>
          <p:cNvPr id="5" name="CasellaDiTesto 4"/>
          <p:cNvSpPr txBox="1"/>
          <p:nvPr/>
        </p:nvSpPr>
        <p:spPr>
          <a:xfrm>
            <a:off x="500034" y="928670"/>
            <a:ext cx="8143932" cy="1077218"/>
          </a:xfrm>
          <a:prstGeom prst="rect">
            <a:avLst/>
          </a:prstGeom>
          <a:noFill/>
        </p:spPr>
        <p:txBody>
          <a:bodyPr wrap="square" rtlCol="0">
            <a:spAutoFit/>
          </a:bodyPr>
          <a:lstStyle/>
          <a:p>
            <a:r>
              <a:rPr lang="it-IT" sz="3200" dirty="0" smtClean="0"/>
              <a:t>Convenzione ONU per i diritti delle persone con disabilità (13/12/2006)</a:t>
            </a:r>
          </a:p>
        </p:txBody>
      </p:sp>
      <p:sp>
        <p:nvSpPr>
          <p:cNvPr id="6" name="CasellaDiTesto 5"/>
          <p:cNvSpPr txBox="1"/>
          <p:nvPr/>
        </p:nvSpPr>
        <p:spPr>
          <a:xfrm>
            <a:off x="428596" y="1981200"/>
            <a:ext cx="8286808" cy="3046988"/>
          </a:xfrm>
          <a:prstGeom prst="rect">
            <a:avLst/>
          </a:prstGeom>
          <a:noFill/>
        </p:spPr>
        <p:txBody>
          <a:bodyPr wrap="square" rtlCol="0">
            <a:spAutoFit/>
          </a:bodyPr>
          <a:lstStyle/>
          <a:p>
            <a:pPr marL="514350" indent="-514350"/>
            <a:r>
              <a:rPr lang="it-IT" sz="2400" dirty="0" smtClean="0"/>
              <a:t>Con la Legge n. 18 del </a:t>
            </a:r>
            <a:r>
              <a:rPr lang="it-IT" sz="2400" dirty="0" err="1" smtClean="0"/>
              <a:t>3</a:t>
            </a:r>
            <a:r>
              <a:rPr lang="it-IT" sz="2400" dirty="0" smtClean="0"/>
              <a:t> marzo 2009, il Parlamento</a:t>
            </a:r>
          </a:p>
          <a:p>
            <a:pPr marL="514350" indent="-514350"/>
            <a:r>
              <a:rPr lang="it-IT" sz="2400" dirty="0" smtClean="0"/>
              <a:t>Italiano ha ratificato la </a:t>
            </a:r>
            <a:r>
              <a:rPr lang="it-IT" sz="2400" i="1" dirty="0" smtClean="0"/>
              <a:t>Convenzione ONU per i diritti</a:t>
            </a:r>
          </a:p>
          <a:p>
            <a:pPr marL="514350" indent="-514350"/>
            <a:r>
              <a:rPr lang="it-IT" sz="2400" i="1" dirty="0" smtClean="0"/>
              <a:t>delle persone con disabilità. </a:t>
            </a:r>
            <a:r>
              <a:rPr lang="it-IT" sz="2400" dirty="0" smtClean="0"/>
              <a:t>Tale ratifica vincola</a:t>
            </a:r>
          </a:p>
          <a:p>
            <a:pPr marL="514350" indent="-514350"/>
            <a:r>
              <a:rPr lang="it-IT" sz="2400" dirty="0" smtClean="0"/>
              <a:t>l’Italia, qualora l’ordinamento interno avesse livelli</a:t>
            </a:r>
          </a:p>
          <a:p>
            <a:pPr marL="514350" indent="-514350"/>
            <a:r>
              <a:rPr lang="it-IT" sz="2400" dirty="0" smtClean="0"/>
              <a:t>di tutela dei diritti delle persone con disabilità</a:t>
            </a:r>
          </a:p>
          <a:p>
            <a:pPr marL="514350" indent="-514350"/>
            <a:r>
              <a:rPr lang="it-IT" sz="2400" dirty="0" smtClean="0"/>
              <a:t>inferiori a quelli indicati dalla Convenzione</a:t>
            </a:r>
          </a:p>
          <a:p>
            <a:pPr marL="514350" indent="-514350"/>
            <a:r>
              <a:rPr lang="it-IT" sz="2400" dirty="0" smtClean="0"/>
              <a:t>medesima, a emanare norme ispirate ai principi ivi</a:t>
            </a:r>
          </a:p>
          <a:p>
            <a:pPr marL="514350" indent="-514350"/>
            <a:r>
              <a:rPr lang="it-IT" sz="2400" dirty="0" smtClean="0"/>
              <a:t>espressi.</a:t>
            </a:r>
          </a:p>
        </p:txBody>
      </p:sp>
      <p:sp>
        <p:nvSpPr>
          <p:cNvPr id="7" name="Segnaposto numero diapositiva 6"/>
          <p:cNvSpPr>
            <a:spLocks noGrp="1"/>
          </p:cNvSpPr>
          <p:nvPr>
            <p:ph type="sldNum" sz="quarter" idx="12"/>
          </p:nvPr>
        </p:nvSpPr>
        <p:spPr/>
        <p:txBody>
          <a:bodyPr/>
          <a:lstStyle/>
          <a:p>
            <a:fld id="{32A7BE8C-FCEE-4177-BDCE-8EEF6E62BA1B}" type="slidenum">
              <a:rPr lang="it-IT" smtClean="0"/>
              <a:pPr/>
              <a:t>11</a:t>
            </a:fld>
            <a:endParaRPr lang="it-IT"/>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Segnaposto contenuto 2"/>
          <p:cNvSpPr>
            <a:spLocks noGrp="1"/>
          </p:cNvSpPr>
          <p:nvPr>
            <p:ph idx="1"/>
          </p:nvPr>
        </p:nvSpPr>
        <p:spPr>
          <a:xfrm>
            <a:off x="3505200" y="1295400"/>
            <a:ext cx="5111750" cy="5105400"/>
          </a:xfrm>
        </p:spPr>
        <p:txBody>
          <a:bodyPr/>
          <a:lstStyle/>
          <a:p>
            <a:pPr eaLnBrk="1" hangingPunct="1"/>
            <a:r>
              <a:rPr lang="it-IT" sz="2400" dirty="0" smtClean="0">
                <a:latin typeface="Tahoma" charset="0"/>
                <a:ea typeface="Times New Roman" charset="0"/>
                <a:cs typeface="Times New Roman" charset="0"/>
              </a:rPr>
              <a:t>“malattia” per la condizione di salute </a:t>
            </a:r>
          </a:p>
          <a:p>
            <a:pPr eaLnBrk="1" hangingPunct="1"/>
            <a:r>
              <a:rPr lang="it-IT" sz="2400" dirty="0" smtClean="0">
                <a:latin typeface="Tahoma" charset="0"/>
                <a:ea typeface="Times New Roman" charset="0"/>
                <a:cs typeface="Times New Roman" charset="0"/>
              </a:rPr>
              <a:t>“menomazione” per il livello </a:t>
            </a:r>
            <a:r>
              <a:rPr lang="it-IT" sz="2400" i="1" dirty="0" smtClean="0">
                <a:latin typeface="Tahoma" charset="0"/>
                <a:ea typeface="Times New Roman" charset="0"/>
                <a:cs typeface="Times New Roman" charset="0"/>
              </a:rPr>
              <a:t>biomedico</a:t>
            </a:r>
            <a:r>
              <a:rPr lang="it-IT" sz="2400" dirty="0" smtClean="0">
                <a:latin typeface="Tahoma" charset="0"/>
                <a:ea typeface="Times New Roman" charset="0"/>
                <a:cs typeface="Times New Roman" charset="0"/>
              </a:rPr>
              <a:t> </a:t>
            </a:r>
          </a:p>
          <a:p>
            <a:pPr eaLnBrk="1" hangingPunct="1"/>
            <a:r>
              <a:rPr lang="it-IT" sz="2400" dirty="0" smtClean="0">
                <a:latin typeface="Tahoma" charset="0"/>
                <a:ea typeface="Times New Roman" charset="0"/>
                <a:cs typeface="Times New Roman" charset="0"/>
              </a:rPr>
              <a:t>“handicap” per identificare lo </a:t>
            </a:r>
            <a:r>
              <a:rPr lang="it-IT" sz="2400" i="1" dirty="0" smtClean="0">
                <a:latin typeface="Tahoma" charset="0"/>
                <a:ea typeface="Times New Roman" charset="0"/>
                <a:cs typeface="Times New Roman" charset="0"/>
              </a:rPr>
              <a:t>svantaggio</a:t>
            </a:r>
            <a:r>
              <a:rPr lang="it-IT" sz="2400" dirty="0" smtClean="0">
                <a:latin typeface="Tahoma" charset="0"/>
                <a:ea typeface="Times New Roman" charset="0"/>
                <a:cs typeface="Times New Roman" charset="0"/>
              </a:rPr>
              <a:t> che una persona con </a:t>
            </a:r>
            <a:r>
              <a:rPr lang="it-IT" sz="2400" dirty="0" err="1" smtClean="0">
                <a:latin typeface="Tahoma" charset="0"/>
                <a:ea typeface="Times New Roman" charset="0"/>
                <a:cs typeface="Times New Roman" charset="0"/>
              </a:rPr>
              <a:t>disabilià</a:t>
            </a:r>
            <a:r>
              <a:rPr lang="it-IT" sz="2400" dirty="0" smtClean="0">
                <a:latin typeface="Tahoma" charset="0"/>
                <a:ea typeface="Times New Roman" charset="0"/>
                <a:cs typeface="Times New Roman" charset="0"/>
              </a:rPr>
              <a:t> può incontrare nell’adempimento dei ruoli sociali di base. </a:t>
            </a:r>
          </a:p>
          <a:p>
            <a:pPr eaLnBrk="1" hangingPunct="1"/>
            <a:r>
              <a:rPr lang="it-IT" sz="2400" dirty="0" smtClean="0">
                <a:latin typeface="Tahoma" charset="0"/>
                <a:ea typeface="Times New Roman" charset="0"/>
                <a:cs typeface="Times New Roman" charset="0"/>
              </a:rPr>
              <a:t>“disabilità” per il livello intermedio, in cui una menomazione colpisce </a:t>
            </a:r>
            <a:r>
              <a:rPr lang="it-IT" sz="2400" i="1" dirty="0" smtClean="0">
                <a:latin typeface="Tahoma" charset="0"/>
                <a:ea typeface="Times New Roman" charset="0"/>
                <a:cs typeface="Times New Roman" charset="0"/>
              </a:rPr>
              <a:t>l’abilità</a:t>
            </a:r>
            <a:r>
              <a:rPr lang="it-IT" sz="2400" dirty="0" smtClean="0">
                <a:latin typeface="Tahoma" charset="0"/>
                <a:ea typeface="Times New Roman" charset="0"/>
                <a:cs typeface="Times New Roman" charset="0"/>
              </a:rPr>
              <a:t> di una persona nel compiere attività</a:t>
            </a:r>
            <a:endParaRPr lang="it-IT" sz="2400" dirty="0" smtClean="0"/>
          </a:p>
        </p:txBody>
      </p:sp>
      <p:sp>
        <p:nvSpPr>
          <p:cNvPr id="22532" name="Rettangolo 13"/>
          <p:cNvSpPr>
            <a:spLocks noChangeArrowheads="1"/>
          </p:cNvSpPr>
          <p:nvPr/>
        </p:nvSpPr>
        <p:spPr bwMode="auto">
          <a:xfrm>
            <a:off x="2362200" y="381000"/>
            <a:ext cx="5257800" cy="784225"/>
          </a:xfrm>
          <a:prstGeom prst="rect">
            <a:avLst/>
          </a:prstGeom>
          <a:noFill/>
          <a:ln w="9525">
            <a:noFill/>
            <a:miter lim="800000"/>
            <a:headEnd/>
            <a:tailEnd/>
          </a:ln>
        </p:spPr>
        <p:txBody>
          <a:bodyPr wrap="square">
            <a:prstTxWarp prst="textNoShape">
              <a:avLst/>
            </a:prstTxWarp>
            <a:spAutoFit/>
          </a:bodyPr>
          <a:lstStyle/>
          <a:p>
            <a:r>
              <a:rPr lang="it-IT" sz="4500" b="1" dirty="0"/>
              <a:t>ICIDH (1980)</a:t>
            </a:r>
          </a:p>
        </p:txBody>
      </p:sp>
      <p:sp>
        <p:nvSpPr>
          <p:cNvPr id="16" name="Freccia circolare a destra 15"/>
          <p:cNvSpPr/>
          <p:nvPr/>
        </p:nvSpPr>
        <p:spPr>
          <a:xfrm>
            <a:off x="1600200" y="1371600"/>
            <a:ext cx="1905000" cy="1447800"/>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solidFill>
                <a:schemeClr val="tx1"/>
              </a:solidFill>
            </a:endParaRPr>
          </a:p>
        </p:txBody>
      </p:sp>
      <p:sp>
        <p:nvSpPr>
          <p:cNvPr id="12" name="Freccia circolare a destra 11"/>
          <p:cNvSpPr/>
          <p:nvPr/>
        </p:nvSpPr>
        <p:spPr>
          <a:xfrm>
            <a:off x="1600200" y="2705100"/>
            <a:ext cx="1905000" cy="1447800"/>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solidFill>
                <a:schemeClr val="tx1"/>
              </a:solidFill>
            </a:endParaRPr>
          </a:p>
        </p:txBody>
      </p:sp>
      <p:sp>
        <p:nvSpPr>
          <p:cNvPr id="15" name="Freccia circolare a destra 14"/>
          <p:cNvSpPr/>
          <p:nvPr/>
        </p:nvSpPr>
        <p:spPr>
          <a:xfrm>
            <a:off x="1600200" y="4114800"/>
            <a:ext cx="1905000" cy="1447800"/>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solidFill>
                <a:schemeClr val="tx1"/>
              </a:solidFill>
            </a:endParaRPr>
          </a:p>
        </p:txBody>
      </p:sp>
      <p:sp>
        <p:nvSpPr>
          <p:cNvPr id="17" name="Freccia destra con strisce 16"/>
          <p:cNvSpPr/>
          <p:nvPr/>
        </p:nvSpPr>
        <p:spPr>
          <a:xfrm rot="5400000">
            <a:off x="-1600200" y="2971800"/>
            <a:ext cx="4953000" cy="1143000"/>
          </a:xfrm>
          <a:prstGeom prst="stripedRightArrow">
            <a:avLst/>
          </a:prstGeom>
          <a:solidFill>
            <a:schemeClr val="accent1">
              <a:alpha val="79000"/>
            </a:schemeClr>
          </a:solidFill>
          <a:ln>
            <a:solidFill>
              <a:schemeClr val="accent1"/>
            </a:solidFill>
          </a:ln>
          <a:effectLst>
            <a:glow rad="101600">
              <a:schemeClr val="accent1">
                <a:lumMod val="75000"/>
                <a:alpha val="75000"/>
              </a:schemeClr>
            </a:glow>
            <a:outerShdw blurRad="40000" dist="23000" dir="5400000" rotWithShape="0">
              <a:schemeClr val="accent1">
                <a:lumMod val="75000"/>
                <a:alpha val="35000"/>
              </a:schemeClr>
            </a:outerShdw>
          </a:effectLst>
          <a:scene3d>
            <a:camera prst="orthographicFront"/>
            <a:lightRig rig="threePt" dir="t"/>
          </a:scene3d>
          <a:sp3d extrusionH="12700"/>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2594" name="Rectangle 2"/>
          <p:cNvSpPr>
            <a:spLocks noGrp="1" noChangeArrowheads="1"/>
          </p:cNvSpPr>
          <p:nvPr>
            <p:ph type="title"/>
          </p:nvPr>
        </p:nvSpPr>
        <p:spPr>
          <a:xfrm>
            <a:off x="990600" y="228600"/>
            <a:ext cx="8001000" cy="1143000"/>
          </a:xfrm>
        </p:spPr>
        <p:txBody>
          <a:bodyPr>
            <a:normAutofit fontScale="90000"/>
          </a:bodyPr>
          <a:lstStyle/>
          <a:p>
            <a:pPr algn="l">
              <a:defRPr/>
            </a:pPr>
            <a:r>
              <a:rPr lang="en-US" sz="3600" b="1" dirty="0" err="1">
                <a:solidFill>
                  <a:srgbClr val="FF0000"/>
                </a:solidFill>
                <a:effectLst>
                  <a:outerShdw blurRad="38100" dist="38100" dir="2700000" algn="tl">
                    <a:srgbClr val="DDDDDD"/>
                  </a:outerShdw>
                </a:effectLst>
                <a:latin typeface="Arial" charset="0"/>
              </a:rPr>
              <a:t>Modello</a:t>
            </a:r>
            <a:r>
              <a:rPr lang="en-US" sz="3600" b="1" dirty="0">
                <a:solidFill>
                  <a:srgbClr val="FF0000"/>
                </a:solidFill>
                <a:effectLst>
                  <a:outerShdw blurRad="38100" dist="38100" dir="2700000" algn="tl">
                    <a:srgbClr val="DDDDDD"/>
                  </a:outerShdw>
                </a:effectLst>
                <a:latin typeface="Arial" charset="0"/>
              </a:rPr>
              <a:t>      	   vs.     </a:t>
            </a:r>
            <a:r>
              <a:rPr lang="en-US" sz="3600" b="1" dirty="0" err="1">
                <a:solidFill>
                  <a:srgbClr val="FF0000"/>
                </a:solidFill>
                <a:effectLst>
                  <a:outerShdw blurRad="38100" dist="38100" dir="2700000" algn="tl">
                    <a:srgbClr val="DDDDDD"/>
                  </a:outerShdw>
                </a:effectLst>
                <a:latin typeface="Arial" charset="0"/>
              </a:rPr>
              <a:t>Modello</a:t>
            </a:r>
            <a:r>
              <a:rPr lang="en-US" sz="3600" b="1" dirty="0">
                <a:solidFill>
                  <a:srgbClr val="FF0000"/>
                </a:solidFill>
                <a:effectLst>
                  <a:outerShdw blurRad="38100" dist="38100" dir="2700000" algn="tl">
                    <a:srgbClr val="DDDDDD"/>
                  </a:outerShdw>
                </a:effectLst>
                <a:latin typeface="Arial" charset="0"/>
              </a:rPr>
              <a:t> </a:t>
            </a:r>
            <a:r>
              <a:rPr lang="en-US" sz="3600" b="1" dirty="0" err="1">
                <a:solidFill>
                  <a:srgbClr val="FF0000"/>
                </a:solidFill>
                <a:effectLst>
                  <a:outerShdw blurRad="38100" dist="38100" dir="2700000" algn="tl">
                    <a:srgbClr val="DDDDDD"/>
                  </a:outerShdw>
                </a:effectLst>
                <a:latin typeface="Arial" charset="0"/>
              </a:rPr>
              <a:t>di</a:t>
            </a:r>
            <a:r>
              <a:rPr lang="en-US" sz="3600" b="1" dirty="0">
                <a:solidFill>
                  <a:srgbClr val="FF0000"/>
                </a:solidFill>
                <a:effectLst>
                  <a:outerShdw blurRad="38100" dist="38100" dir="2700000" algn="tl">
                    <a:srgbClr val="DDDDDD"/>
                  </a:outerShdw>
                </a:effectLst>
                <a:latin typeface="Arial" charset="0"/>
              </a:rPr>
              <a:t> </a:t>
            </a:r>
            <a:r>
              <a:rPr lang="en-US" sz="3600" b="1" dirty="0" err="1">
                <a:solidFill>
                  <a:srgbClr val="FF0000"/>
                </a:solidFill>
                <a:effectLst>
                  <a:outerShdw blurRad="38100" dist="38100" dir="2700000" algn="tl">
                    <a:srgbClr val="DDDDDD"/>
                  </a:outerShdw>
                </a:effectLst>
                <a:latin typeface="Arial" charset="0"/>
              </a:rPr>
              <a:t>Universale</a:t>
            </a:r>
            <a:r>
              <a:rPr lang="en-US" sz="3600" b="1" dirty="0">
                <a:solidFill>
                  <a:srgbClr val="FF0000"/>
                </a:solidFill>
                <a:effectLst>
                  <a:outerShdw blurRad="38100" dist="38100" dir="2700000" algn="tl">
                    <a:srgbClr val="DDDDDD"/>
                  </a:outerShdw>
                </a:effectLst>
                <a:latin typeface="Arial" charset="0"/>
              </a:rPr>
              <a:t>                </a:t>
            </a:r>
            <a:r>
              <a:rPr lang="en-US" sz="3600" b="1" dirty="0" err="1">
                <a:solidFill>
                  <a:srgbClr val="FF0000"/>
                </a:solidFill>
                <a:effectLst>
                  <a:outerShdw blurRad="38100" dist="38100" dir="2700000" algn="tl">
                    <a:srgbClr val="DDDDDD"/>
                  </a:outerShdw>
                </a:effectLst>
                <a:latin typeface="Arial" charset="0"/>
              </a:rPr>
              <a:t>Minoranze</a:t>
            </a:r>
            <a:endParaRPr lang="en-US" sz="3600" b="1" dirty="0">
              <a:solidFill>
                <a:srgbClr val="FF0000"/>
              </a:solidFill>
              <a:effectLst>
                <a:outerShdw blurRad="38100" dist="38100" dir="2700000" algn="tl">
                  <a:srgbClr val="DDDDDD"/>
                </a:outerShdw>
              </a:effectLst>
              <a:latin typeface="Arial" charset="0"/>
            </a:endParaRPr>
          </a:p>
        </p:txBody>
      </p:sp>
      <p:graphicFrame>
        <p:nvGraphicFramePr>
          <p:cNvPr id="26626" name="Object 2"/>
          <p:cNvGraphicFramePr>
            <a:graphicFrameLocks noChangeAspect="1"/>
          </p:cNvGraphicFramePr>
          <p:nvPr/>
        </p:nvGraphicFramePr>
        <p:xfrm>
          <a:off x="5638800" y="1447800"/>
          <a:ext cx="2293938" cy="2495550"/>
        </p:xfrm>
        <a:graphic>
          <a:graphicData uri="http://schemas.openxmlformats.org/presentationml/2006/ole">
            <p:oleObj spid="_x0000_s75778" name="ClipArt" r:id="rId3" imgW="7315200" imgH="7264400" progId="">
              <p:embed/>
            </p:oleObj>
          </a:graphicData>
        </a:graphic>
      </p:graphicFrame>
      <p:graphicFrame>
        <p:nvGraphicFramePr>
          <p:cNvPr id="26627" name="Object 3"/>
          <p:cNvGraphicFramePr>
            <a:graphicFrameLocks noChangeAspect="1"/>
          </p:cNvGraphicFramePr>
          <p:nvPr/>
        </p:nvGraphicFramePr>
        <p:xfrm>
          <a:off x="1828800" y="1600200"/>
          <a:ext cx="1927225" cy="2538413"/>
        </p:xfrm>
        <a:graphic>
          <a:graphicData uri="http://schemas.openxmlformats.org/presentationml/2006/ole">
            <p:oleObj spid="_x0000_s75779" name="ClipArt" r:id="rId4" imgW="7315200" imgH="9042400" progId="">
              <p:embed/>
            </p:oleObj>
          </a:graphicData>
        </a:graphic>
      </p:graphicFrame>
      <p:sp>
        <p:nvSpPr>
          <p:cNvPr id="622597" name="Text Box 5"/>
          <p:cNvSpPr txBox="1">
            <a:spLocks noChangeArrowheads="1"/>
          </p:cNvSpPr>
          <p:nvPr/>
        </p:nvSpPr>
        <p:spPr bwMode="auto">
          <a:xfrm>
            <a:off x="990600" y="4383088"/>
            <a:ext cx="3984625" cy="1552575"/>
          </a:xfrm>
          <a:prstGeom prst="rect">
            <a:avLst/>
          </a:prstGeom>
          <a:noFill/>
          <a:ln w="9525">
            <a:noFill/>
            <a:miter lim="800000"/>
            <a:headEnd/>
            <a:tailEnd/>
          </a:ln>
          <a:effectLst/>
        </p:spPr>
        <p:txBody>
          <a:bodyPr wrap="none">
            <a:prstTxWarp prst="textNoShape">
              <a:avLst/>
            </a:prstTxWarp>
            <a:spAutoFit/>
          </a:bodyPr>
          <a:lstStyle/>
          <a:p>
            <a:pPr>
              <a:defRPr/>
            </a:pPr>
            <a:r>
              <a:rPr lang="en-US">
                <a:effectLst>
                  <a:outerShdw blurRad="38100" dist="38100" dir="2700000" algn="tl">
                    <a:srgbClr val="DDDDDD"/>
                  </a:outerShdw>
                </a:effectLst>
                <a:latin typeface="Arial" charset="0"/>
              </a:rPr>
              <a:t>Ognuno può avere disabilità</a:t>
            </a:r>
          </a:p>
          <a:p>
            <a:pPr>
              <a:defRPr/>
            </a:pPr>
            <a:endParaRPr lang="en-US">
              <a:effectLst>
                <a:outerShdw blurRad="38100" dist="38100" dir="2700000" algn="tl">
                  <a:srgbClr val="DDDDDD"/>
                </a:outerShdw>
              </a:effectLst>
              <a:latin typeface="Arial" charset="0"/>
            </a:endParaRPr>
          </a:p>
          <a:p>
            <a:pPr>
              <a:defRPr/>
            </a:pPr>
            <a:r>
              <a:rPr lang="en-US">
                <a:effectLst>
                  <a:outerShdw blurRad="38100" dist="38100" dir="2700000" algn="tl">
                    <a:srgbClr val="DDDDDD"/>
                  </a:outerShdw>
                </a:effectLst>
                <a:latin typeface="Arial" charset="0"/>
              </a:rPr>
              <a:t>Continuum</a:t>
            </a:r>
          </a:p>
          <a:p>
            <a:pPr>
              <a:defRPr/>
            </a:pPr>
            <a:r>
              <a:rPr lang="en-US">
                <a:effectLst>
                  <a:outerShdw blurRad="38100" dist="38100" dir="2700000" algn="tl">
                    <a:srgbClr val="DDDDDD"/>
                  </a:outerShdw>
                </a:effectLst>
                <a:latin typeface="Arial" charset="0"/>
              </a:rPr>
              <a:t>Multi-dimensionale</a:t>
            </a:r>
          </a:p>
        </p:txBody>
      </p:sp>
      <p:sp>
        <p:nvSpPr>
          <p:cNvPr id="622598" name="Text Box 6"/>
          <p:cNvSpPr txBox="1">
            <a:spLocks noChangeArrowheads="1"/>
          </p:cNvSpPr>
          <p:nvPr/>
        </p:nvSpPr>
        <p:spPr bwMode="auto">
          <a:xfrm>
            <a:off x="5146675" y="4383088"/>
            <a:ext cx="3201988" cy="1552575"/>
          </a:xfrm>
          <a:prstGeom prst="rect">
            <a:avLst/>
          </a:prstGeom>
          <a:noFill/>
          <a:ln w="9525">
            <a:noFill/>
            <a:miter lim="800000"/>
            <a:headEnd/>
            <a:tailEnd/>
          </a:ln>
          <a:effectLst/>
        </p:spPr>
        <p:txBody>
          <a:bodyPr wrap="none">
            <a:prstTxWarp prst="textNoShape">
              <a:avLst/>
            </a:prstTxWarp>
            <a:spAutoFit/>
          </a:bodyPr>
          <a:lstStyle/>
          <a:p>
            <a:pPr>
              <a:defRPr/>
            </a:pPr>
            <a:r>
              <a:rPr lang="en-US">
                <a:effectLst>
                  <a:outerShdw blurRad="38100" dist="38100" dir="2700000" algn="tl">
                    <a:srgbClr val="DDDDDD"/>
                  </a:outerShdw>
                </a:effectLst>
                <a:latin typeface="Arial" charset="0"/>
              </a:rPr>
              <a:t>Gruppi con specifiche </a:t>
            </a:r>
          </a:p>
          <a:p>
            <a:pPr>
              <a:defRPr/>
            </a:pPr>
            <a:r>
              <a:rPr lang="en-US">
                <a:effectLst>
                  <a:outerShdw blurRad="38100" dist="38100" dir="2700000" algn="tl">
                    <a:srgbClr val="DDDDDD"/>
                  </a:outerShdw>
                </a:effectLst>
                <a:latin typeface="Arial" charset="0"/>
              </a:rPr>
              <a:t>menomazioni</a:t>
            </a:r>
          </a:p>
          <a:p>
            <a:pPr>
              <a:defRPr/>
            </a:pPr>
            <a:r>
              <a:rPr lang="en-US">
                <a:effectLst>
                  <a:outerShdw blurRad="38100" dist="38100" dir="2700000" algn="tl">
                    <a:srgbClr val="DDDDDD"/>
                  </a:outerShdw>
                </a:effectLst>
                <a:latin typeface="Arial" charset="0"/>
              </a:rPr>
              <a:t>Categoriale</a:t>
            </a:r>
          </a:p>
          <a:p>
            <a:pPr>
              <a:defRPr/>
            </a:pPr>
            <a:r>
              <a:rPr lang="en-US">
                <a:effectLst>
                  <a:outerShdw blurRad="38100" dist="38100" dir="2700000" algn="tl">
                    <a:srgbClr val="DDDDDD"/>
                  </a:outerShdw>
                </a:effectLst>
                <a:latin typeface="Arial" charset="0"/>
              </a:rPr>
              <a:t>Uni-dimensionale</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82306" name="Picture 2" descr="MVC-011S"/>
          <p:cNvPicPr>
            <a:picLocks noChangeAspect="1" noChangeArrowheads="1"/>
          </p:cNvPicPr>
          <p:nvPr/>
        </p:nvPicPr>
        <p:blipFill>
          <a:blip r:embed="rId4"/>
          <a:srcRect/>
          <a:stretch>
            <a:fillRect/>
          </a:stretch>
        </p:blipFill>
        <p:spPr bwMode="auto">
          <a:xfrm>
            <a:off x="533400" y="2514600"/>
            <a:ext cx="2514600" cy="1885950"/>
          </a:xfrm>
          <a:prstGeom prst="rect">
            <a:avLst/>
          </a:prstGeom>
          <a:noFill/>
          <a:ln w="9525">
            <a:noFill/>
            <a:miter lim="800000"/>
            <a:headEnd/>
            <a:tailEnd/>
          </a:ln>
        </p:spPr>
      </p:pic>
      <p:pic>
        <p:nvPicPr>
          <p:cNvPr id="482307" name="Picture 3" descr="tove"/>
          <p:cNvPicPr>
            <a:picLocks noChangeAspect="1" noChangeArrowheads="1"/>
          </p:cNvPicPr>
          <p:nvPr/>
        </p:nvPicPr>
        <p:blipFill>
          <a:blip r:embed="rId5"/>
          <a:srcRect/>
          <a:stretch>
            <a:fillRect/>
          </a:stretch>
        </p:blipFill>
        <p:spPr bwMode="auto">
          <a:xfrm>
            <a:off x="357188" y="642938"/>
            <a:ext cx="2819400" cy="1981200"/>
          </a:xfrm>
          <a:prstGeom prst="rect">
            <a:avLst/>
          </a:prstGeom>
          <a:noFill/>
          <a:ln w="9525">
            <a:solidFill>
              <a:schemeClr val="accent1"/>
            </a:solidFill>
            <a:miter lim="800000"/>
            <a:headEnd/>
            <a:tailEnd/>
          </a:ln>
        </p:spPr>
      </p:pic>
      <p:pic>
        <p:nvPicPr>
          <p:cNvPr id="482308" name="Picture 4" descr="MVC-033S"/>
          <p:cNvPicPr>
            <a:picLocks noChangeAspect="1" noChangeArrowheads="1"/>
          </p:cNvPicPr>
          <p:nvPr/>
        </p:nvPicPr>
        <p:blipFill>
          <a:blip r:embed="rId6"/>
          <a:srcRect/>
          <a:stretch>
            <a:fillRect/>
          </a:stretch>
        </p:blipFill>
        <p:spPr bwMode="auto">
          <a:xfrm>
            <a:off x="3635375" y="2173288"/>
            <a:ext cx="2209800" cy="1657350"/>
          </a:xfrm>
          <a:prstGeom prst="rect">
            <a:avLst/>
          </a:prstGeom>
          <a:noFill/>
          <a:ln w="9525">
            <a:noFill/>
            <a:miter lim="800000"/>
            <a:headEnd/>
            <a:tailEnd/>
          </a:ln>
        </p:spPr>
      </p:pic>
      <p:graphicFrame>
        <p:nvGraphicFramePr>
          <p:cNvPr id="482309" name="Object 2"/>
          <p:cNvGraphicFramePr>
            <a:graphicFrameLocks noChangeAspect="1"/>
          </p:cNvGraphicFramePr>
          <p:nvPr/>
        </p:nvGraphicFramePr>
        <p:xfrm>
          <a:off x="6804025" y="571500"/>
          <a:ext cx="1455738" cy="2786063"/>
        </p:xfrm>
        <a:graphic>
          <a:graphicData uri="http://schemas.openxmlformats.org/presentationml/2006/ole">
            <p:oleObj spid="_x0000_s76802" name="Documento" r:id="rId7" imgW="7315200" imgH="15557500" progId="Word.Document.8">
              <p:embed/>
            </p:oleObj>
          </a:graphicData>
        </a:graphic>
      </p:graphicFrame>
      <p:pic>
        <p:nvPicPr>
          <p:cNvPr id="482311" name="Picture 7"/>
          <p:cNvPicPr>
            <a:picLocks noChangeArrowheads="1"/>
          </p:cNvPicPr>
          <p:nvPr/>
        </p:nvPicPr>
        <p:blipFill>
          <a:blip r:embed="rId8"/>
          <a:srcRect/>
          <a:stretch>
            <a:fillRect/>
          </a:stretch>
        </p:blipFill>
        <p:spPr bwMode="auto">
          <a:xfrm>
            <a:off x="3581400" y="3937000"/>
            <a:ext cx="2514600" cy="1981200"/>
          </a:xfrm>
          <a:prstGeom prst="rect">
            <a:avLst/>
          </a:prstGeom>
          <a:noFill/>
          <a:ln w="9525">
            <a:noFill/>
            <a:miter lim="800000"/>
            <a:headEnd/>
            <a:tailEnd/>
          </a:ln>
        </p:spPr>
      </p:pic>
      <p:pic>
        <p:nvPicPr>
          <p:cNvPr id="482312" name="Picture 8" descr="j0185186"/>
          <p:cNvPicPr>
            <a:picLocks noChangeAspect="1" noChangeArrowheads="1"/>
          </p:cNvPicPr>
          <p:nvPr/>
        </p:nvPicPr>
        <p:blipFill>
          <a:blip r:embed="rId9"/>
          <a:srcRect/>
          <a:stretch>
            <a:fillRect/>
          </a:stretch>
        </p:blipFill>
        <p:spPr bwMode="auto">
          <a:xfrm>
            <a:off x="3643313" y="500063"/>
            <a:ext cx="2286000" cy="1519237"/>
          </a:xfrm>
          <a:prstGeom prst="rect">
            <a:avLst/>
          </a:prstGeom>
          <a:noFill/>
          <a:ln w="9525">
            <a:noFill/>
            <a:miter lim="800000"/>
            <a:headEnd/>
            <a:tailEnd/>
          </a:ln>
        </p:spPr>
      </p:pic>
      <p:pic>
        <p:nvPicPr>
          <p:cNvPr id="482313" name="Picture 9" descr="DSCF0001"/>
          <p:cNvPicPr>
            <a:picLocks noChangeAspect="1" noChangeArrowheads="1"/>
          </p:cNvPicPr>
          <p:nvPr/>
        </p:nvPicPr>
        <p:blipFill>
          <a:blip r:embed="rId10"/>
          <a:srcRect/>
          <a:stretch>
            <a:fillRect/>
          </a:stretch>
        </p:blipFill>
        <p:spPr bwMode="auto">
          <a:xfrm>
            <a:off x="609600" y="4648200"/>
            <a:ext cx="2514600" cy="1387475"/>
          </a:xfrm>
          <a:prstGeom prst="rect">
            <a:avLst/>
          </a:prstGeom>
          <a:noFill/>
          <a:ln w="9525">
            <a:noFill/>
            <a:miter lim="800000"/>
            <a:headEnd/>
            <a:tailEnd/>
          </a:ln>
        </p:spPr>
      </p:pic>
      <p:pic>
        <p:nvPicPr>
          <p:cNvPr id="482314" name="Picture 10" descr="120-2054_IMG"/>
          <p:cNvPicPr>
            <a:picLocks noChangeAspect="1" noChangeArrowheads="1"/>
          </p:cNvPicPr>
          <p:nvPr/>
        </p:nvPicPr>
        <p:blipFill>
          <a:blip r:embed="rId11"/>
          <a:srcRect/>
          <a:stretch>
            <a:fillRect/>
          </a:stretch>
        </p:blipFill>
        <p:spPr bwMode="auto">
          <a:xfrm>
            <a:off x="6372225" y="3470275"/>
            <a:ext cx="2590800" cy="1892300"/>
          </a:xfrm>
          <a:prstGeom prst="rect">
            <a:avLst/>
          </a:prstGeom>
          <a:noFill/>
          <a:ln w="9525">
            <a:noFill/>
            <a:miter lim="800000"/>
            <a:headEnd/>
            <a:tailEnd/>
          </a:ln>
        </p:spPr>
      </p:pic>
      <p:sp>
        <p:nvSpPr>
          <p:cNvPr id="482310" name="Rectangle 6"/>
          <p:cNvSpPr>
            <a:spLocks noGrp="1" noChangeArrowheads="1"/>
          </p:cNvSpPr>
          <p:nvPr>
            <p:ph type="title"/>
          </p:nvPr>
        </p:nvSpPr>
        <p:spPr bwMode="auto">
          <a:xfrm>
            <a:off x="2286000" y="4071938"/>
            <a:ext cx="5000625" cy="1071562"/>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it-IT" sz="7200" b="1"/>
              <a:t>Disabili</a:t>
            </a:r>
            <a:r>
              <a:rPr lang="en-GB" sz="7200" b="1"/>
              <a:t>?</a:t>
            </a:r>
            <a:endParaRPr lang="sv-SE" sz="7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2306"/>
                                        </p:tgtEl>
                                        <p:attrNameLst>
                                          <p:attrName>style.visibility</p:attrName>
                                        </p:attrNameLst>
                                      </p:cBhvr>
                                      <p:to>
                                        <p:strVal val="visible"/>
                                      </p:to>
                                    </p:set>
                                    <p:anim calcmode="lin" valueType="num">
                                      <p:cBhvr additive="base">
                                        <p:cTn id="7" dur="500" fill="hold"/>
                                        <p:tgtEl>
                                          <p:spTgt spid="482306"/>
                                        </p:tgtEl>
                                        <p:attrNameLst>
                                          <p:attrName>ppt_x</p:attrName>
                                        </p:attrNameLst>
                                      </p:cBhvr>
                                      <p:tavLst>
                                        <p:tav tm="0">
                                          <p:val>
                                            <p:strVal val="#ppt_x"/>
                                          </p:val>
                                        </p:tav>
                                        <p:tav tm="100000">
                                          <p:val>
                                            <p:strVal val="#ppt_x"/>
                                          </p:val>
                                        </p:tav>
                                      </p:tavLst>
                                    </p:anim>
                                    <p:anim calcmode="lin" valueType="num">
                                      <p:cBhvr additive="base">
                                        <p:cTn id="8" dur="500" fill="hold"/>
                                        <p:tgtEl>
                                          <p:spTgt spid="4823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2307"/>
                                        </p:tgtEl>
                                        <p:attrNameLst>
                                          <p:attrName>style.visibility</p:attrName>
                                        </p:attrNameLst>
                                      </p:cBhvr>
                                      <p:to>
                                        <p:strVal val="visible"/>
                                      </p:to>
                                    </p:set>
                                    <p:anim calcmode="lin" valueType="num">
                                      <p:cBhvr additive="base">
                                        <p:cTn id="13" dur="500" fill="hold"/>
                                        <p:tgtEl>
                                          <p:spTgt spid="482307"/>
                                        </p:tgtEl>
                                        <p:attrNameLst>
                                          <p:attrName>ppt_x</p:attrName>
                                        </p:attrNameLst>
                                      </p:cBhvr>
                                      <p:tavLst>
                                        <p:tav tm="0">
                                          <p:val>
                                            <p:strVal val="#ppt_x"/>
                                          </p:val>
                                        </p:tav>
                                        <p:tav tm="100000">
                                          <p:val>
                                            <p:strVal val="#ppt_x"/>
                                          </p:val>
                                        </p:tav>
                                      </p:tavLst>
                                    </p:anim>
                                    <p:anim calcmode="lin" valueType="num">
                                      <p:cBhvr additive="base">
                                        <p:cTn id="14" dur="500" fill="hold"/>
                                        <p:tgtEl>
                                          <p:spTgt spid="48230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2313"/>
                                        </p:tgtEl>
                                        <p:attrNameLst>
                                          <p:attrName>style.visibility</p:attrName>
                                        </p:attrNameLst>
                                      </p:cBhvr>
                                      <p:to>
                                        <p:strVal val="visible"/>
                                      </p:to>
                                    </p:set>
                                    <p:anim calcmode="lin" valueType="num">
                                      <p:cBhvr additive="base">
                                        <p:cTn id="19" dur="500" fill="hold"/>
                                        <p:tgtEl>
                                          <p:spTgt spid="482313"/>
                                        </p:tgtEl>
                                        <p:attrNameLst>
                                          <p:attrName>ppt_x</p:attrName>
                                        </p:attrNameLst>
                                      </p:cBhvr>
                                      <p:tavLst>
                                        <p:tav tm="0">
                                          <p:val>
                                            <p:strVal val="#ppt_x"/>
                                          </p:val>
                                        </p:tav>
                                        <p:tav tm="100000">
                                          <p:val>
                                            <p:strVal val="#ppt_x"/>
                                          </p:val>
                                        </p:tav>
                                      </p:tavLst>
                                    </p:anim>
                                    <p:anim calcmode="lin" valueType="num">
                                      <p:cBhvr additive="base">
                                        <p:cTn id="20" dur="500" fill="hold"/>
                                        <p:tgtEl>
                                          <p:spTgt spid="4823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82311"/>
                                        </p:tgtEl>
                                        <p:attrNameLst>
                                          <p:attrName>style.visibility</p:attrName>
                                        </p:attrNameLst>
                                      </p:cBhvr>
                                      <p:to>
                                        <p:strVal val="visible"/>
                                      </p:to>
                                    </p:set>
                                    <p:anim calcmode="lin" valueType="num">
                                      <p:cBhvr additive="base">
                                        <p:cTn id="25" dur="500" fill="hold"/>
                                        <p:tgtEl>
                                          <p:spTgt spid="482311"/>
                                        </p:tgtEl>
                                        <p:attrNameLst>
                                          <p:attrName>ppt_x</p:attrName>
                                        </p:attrNameLst>
                                      </p:cBhvr>
                                      <p:tavLst>
                                        <p:tav tm="0">
                                          <p:val>
                                            <p:strVal val="#ppt_x"/>
                                          </p:val>
                                        </p:tav>
                                        <p:tav tm="100000">
                                          <p:val>
                                            <p:strVal val="#ppt_x"/>
                                          </p:val>
                                        </p:tav>
                                      </p:tavLst>
                                    </p:anim>
                                    <p:anim calcmode="lin" valueType="num">
                                      <p:cBhvr additive="base">
                                        <p:cTn id="26" dur="500" fill="hold"/>
                                        <p:tgtEl>
                                          <p:spTgt spid="4823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82308"/>
                                        </p:tgtEl>
                                        <p:attrNameLst>
                                          <p:attrName>style.visibility</p:attrName>
                                        </p:attrNameLst>
                                      </p:cBhvr>
                                      <p:to>
                                        <p:strVal val="visible"/>
                                      </p:to>
                                    </p:set>
                                    <p:anim calcmode="lin" valueType="num">
                                      <p:cBhvr additive="base">
                                        <p:cTn id="31" dur="500" fill="hold"/>
                                        <p:tgtEl>
                                          <p:spTgt spid="482308"/>
                                        </p:tgtEl>
                                        <p:attrNameLst>
                                          <p:attrName>ppt_x</p:attrName>
                                        </p:attrNameLst>
                                      </p:cBhvr>
                                      <p:tavLst>
                                        <p:tav tm="0">
                                          <p:val>
                                            <p:strVal val="#ppt_x"/>
                                          </p:val>
                                        </p:tav>
                                        <p:tav tm="100000">
                                          <p:val>
                                            <p:strVal val="#ppt_x"/>
                                          </p:val>
                                        </p:tav>
                                      </p:tavLst>
                                    </p:anim>
                                    <p:anim calcmode="lin" valueType="num">
                                      <p:cBhvr additive="base">
                                        <p:cTn id="32" dur="500" fill="hold"/>
                                        <p:tgtEl>
                                          <p:spTgt spid="48230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82312"/>
                                        </p:tgtEl>
                                        <p:attrNameLst>
                                          <p:attrName>style.visibility</p:attrName>
                                        </p:attrNameLst>
                                      </p:cBhvr>
                                      <p:to>
                                        <p:strVal val="visible"/>
                                      </p:to>
                                    </p:set>
                                    <p:anim calcmode="lin" valueType="num">
                                      <p:cBhvr additive="base">
                                        <p:cTn id="37" dur="500" fill="hold"/>
                                        <p:tgtEl>
                                          <p:spTgt spid="482312"/>
                                        </p:tgtEl>
                                        <p:attrNameLst>
                                          <p:attrName>ppt_x</p:attrName>
                                        </p:attrNameLst>
                                      </p:cBhvr>
                                      <p:tavLst>
                                        <p:tav tm="0">
                                          <p:val>
                                            <p:strVal val="#ppt_x"/>
                                          </p:val>
                                        </p:tav>
                                        <p:tav tm="100000">
                                          <p:val>
                                            <p:strVal val="#ppt_x"/>
                                          </p:val>
                                        </p:tav>
                                      </p:tavLst>
                                    </p:anim>
                                    <p:anim calcmode="lin" valueType="num">
                                      <p:cBhvr additive="base">
                                        <p:cTn id="38" dur="500" fill="hold"/>
                                        <p:tgtEl>
                                          <p:spTgt spid="4823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82314"/>
                                        </p:tgtEl>
                                        <p:attrNameLst>
                                          <p:attrName>style.visibility</p:attrName>
                                        </p:attrNameLst>
                                      </p:cBhvr>
                                      <p:to>
                                        <p:strVal val="visible"/>
                                      </p:to>
                                    </p:set>
                                    <p:anim calcmode="lin" valueType="num">
                                      <p:cBhvr additive="base">
                                        <p:cTn id="43" dur="500" fill="hold"/>
                                        <p:tgtEl>
                                          <p:spTgt spid="482314"/>
                                        </p:tgtEl>
                                        <p:attrNameLst>
                                          <p:attrName>ppt_x</p:attrName>
                                        </p:attrNameLst>
                                      </p:cBhvr>
                                      <p:tavLst>
                                        <p:tav tm="0">
                                          <p:val>
                                            <p:strVal val="#ppt_x"/>
                                          </p:val>
                                        </p:tav>
                                        <p:tav tm="100000">
                                          <p:val>
                                            <p:strVal val="#ppt_x"/>
                                          </p:val>
                                        </p:tav>
                                      </p:tavLst>
                                    </p:anim>
                                    <p:anim calcmode="lin" valueType="num">
                                      <p:cBhvr additive="base">
                                        <p:cTn id="44" dur="500" fill="hold"/>
                                        <p:tgtEl>
                                          <p:spTgt spid="4823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82309"/>
                                        </p:tgtEl>
                                        <p:attrNameLst>
                                          <p:attrName>style.visibility</p:attrName>
                                        </p:attrNameLst>
                                      </p:cBhvr>
                                      <p:to>
                                        <p:strVal val="visible"/>
                                      </p:to>
                                    </p:set>
                                    <p:anim calcmode="lin" valueType="num">
                                      <p:cBhvr additive="base">
                                        <p:cTn id="49" dur="500" fill="hold"/>
                                        <p:tgtEl>
                                          <p:spTgt spid="482309"/>
                                        </p:tgtEl>
                                        <p:attrNameLst>
                                          <p:attrName>ppt_x</p:attrName>
                                        </p:attrNameLst>
                                      </p:cBhvr>
                                      <p:tavLst>
                                        <p:tav tm="0">
                                          <p:val>
                                            <p:strVal val="#ppt_x"/>
                                          </p:val>
                                        </p:tav>
                                        <p:tav tm="100000">
                                          <p:val>
                                            <p:strVal val="#ppt_x"/>
                                          </p:val>
                                        </p:tav>
                                      </p:tavLst>
                                    </p:anim>
                                    <p:anim calcmode="lin" valueType="num">
                                      <p:cBhvr additive="base">
                                        <p:cTn id="50" dur="500" fill="hold"/>
                                        <p:tgtEl>
                                          <p:spTgt spid="48230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82310"/>
                                        </p:tgtEl>
                                        <p:attrNameLst>
                                          <p:attrName>style.visibility</p:attrName>
                                        </p:attrNameLst>
                                      </p:cBhvr>
                                      <p:to>
                                        <p:strVal val="visible"/>
                                      </p:to>
                                    </p:set>
                                    <p:anim calcmode="lin" valueType="num">
                                      <p:cBhvr additive="base">
                                        <p:cTn id="55" dur="500" fill="hold"/>
                                        <p:tgtEl>
                                          <p:spTgt spid="482310"/>
                                        </p:tgtEl>
                                        <p:attrNameLst>
                                          <p:attrName>ppt_x</p:attrName>
                                        </p:attrNameLst>
                                      </p:cBhvr>
                                      <p:tavLst>
                                        <p:tav tm="0">
                                          <p:val>
                                            <p:strVal val="#ppt_x"/>
                                          </p:val>
                                        </p:tav>
                                        <p:tav tm="100000">
                                          <p:val>
                                            <p:strVal val="#ppt_x"/>
                                          </p:val>
                                        </p:tav>
                                      </p:tavLst>
                                    </p:anim>
                                    <p:anim calcmode="lin" valueType="num">
                                      <p:cBhvr additive="base">
                                        <p:cTn id="56" dur="500" fill="hold"/>
                                        <p:tgtEl>
                                          <p:spTgt spid="4823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310" grpId="0" animBg="1"/>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Rettangolo arrotondato 2"/>
          <p:cNvSpPr/>
          <p:nvPr/>
        </p:nvSpPr>
        <p:spPr>
          <a:xfrm>
            <a:off x="357158" y="252410"/>
            <a:ext cx="8429684" cy="357190"/>
          </a:xfrm>
          <a:prstGeom prst="roundRect">
            <a:avLst/>
          </a:prstGeom>
          <a:solidFill>
            <a:schemeClr val="tx2">
              <a:lumMod val="25000"/>
              <a:lumOff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500034" y="786825"/>
            <a:ext cx="8143932" cy="584775"/>
          </a:xfrm>
          <a:prstGeom prst="rect">
            <a:avLst/>
          </a:prstGeom>
          <a:noFill/>
        </p:spPr>
        <p:txBody>
          <a:bodyPr wrap="square" rtlCol="0">
            <a:spAutoFit/>
          </a:bodyPr>
          <a:lstStyle/>
          <a:p>
            <a:pPr algn="ctr"/>
            <a:r>
              <a:rPr lang="it-IT" sz="3200" dirty="0" smtClean="0"/>
              <a:t>IL MODELLO BIO PSICO SOCIALE</a:t>
            </a:r>
            <a:endParaRPr lang="it-IT" sz="3200" dirty="0"/>
          </a:p>
        </p:txBody>
      </p:sp>
      <p:sp>
        <p:nvSpPr>
          <p:cNvPr id="7" name="Segnaposto numero diapositiva 6"/>
          <p:cNvSpPr>
            <a:spLocks noGrp="1"/>
          </p:cNvSpPr>
          <p:nvPr>
            <p:ph type="sldNum" sz="quarter" idx="12"/>
          </p:nvPr>
        </p:nvSpPr>
        <p:spPr>
          <a:xfrm>
            <a:off x="8348328" y="5754709"/>
            <a:ext cx="457200" cy="365125"/>
          </a:xfrm>
        </p:spPr>
        <p:txBody>
          <a:bodyPr/>
          <a:lstStyle/>
          <a:p>
            <a:fld id="{32A7BE8C-FCEE-4177-BDCE-8EEF6E62BA1B}" type="slidenum">
              <a:rPr lang="it-IT" smtClean="0"/>
              <a:pPr/>
              <a:t>15</a:t>
            </a:fld>
            <a:endParaRPr lang="it-IT"/>
          </a:p>
        </p:txBody>
      </p:sp>
      <p:sp>
        <p:nvSpPr>
          <p:cNvPr id="8" name="Ritaglia singolo angolo rettangolo 7"/>
          <p:cNvSpPr/>
          <p:nvPr/>
        </p:nvSpPr>
        <p:spPr>
          <a:xfrm>
            <a:off x="762000" y="2081234"/>
            <a:ext cx="1219200" cy="457200"/>
          </a:xfrm>
          <a:prstGeom prst="snip1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Rettangolo arrotondato 8"/>
          <p:cNvSpPr/>
          <p:nvPr/>
        </p:nvSpPr>
        <p:spPr>
          <a:xfrm>
            <a:off x="2895600" y="2843234"/>
            <a:ext cx="1676400" cy="3810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CasellaDiTesto 9"/>
          <p:cNvSpPr txBox="1"/>
          <p:nvPr/>
        </p:nvSpPr>
        <p:spPr>
          <a:xfrm>
            <a:off x="2895600" y="2843234"/>
            <a:ext cx="1600200" cy="380999"/>
          </a:xfrm>
          <a:prstGeom prst="rect">
            <a:avLst/>
          </a:prstGeom>
          <a:noFill/>
        </p:spPr>
        <p:txBody>
          <a:bodyPr wrap="square" rtlCol="0">
            <a:spAutoFit/>
          </a:bodyPr>
          <a:lstStyle/>
          <a:p>
            <a:pPr algn="ctr"/>
            <a:r>
              <a:rPr lang="it-IT" dirty="0" smtClean="0"/>
              <a:t>Capacità</a:t>
            </a:r>
            <a:endParaRPr lang="it-IT" dirty="0"/>
          </a:p>
        </p:txBody>
      </p:sp>
      <p:sp>
        <p:nvSpPr>
          <p:cNvPr id="11" name="Rettangolo arrotondato 10"/>
          <p:cNvSpPr/>
          <p:nvPr/>
        </p:nvSpPr>
        <p:spPr>
          <a:xfrm>
            <a:off x="4648200" y="2843234"/>
            <a:ext cx="1828800" cy="3810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2" name="CasellaDiTesto 11"/>
          <p:cNvSpPr txBox="1"/>
          <p:nvPr/>
        </p:nvSpPr>
        <p:spPr>
          <a:xfrm>
            <a:off x="4724400" y="2843234"/>
            <a:ext cx="1676400" cy="381000"/>
          </a:xfrm>
          <a:prstGeom prst="rect">
            <a:avLst/>
          </a:prstGeom>
          <a:noFill/>
        </p:spPr>
        <p:txBody>
          <a:bodyPr wrap="square" rtlCol="0">
            <a:spAutoFit/>
          </a:bodyPr>
          <a:lstStyle/>
          <a:p>
            <a:r>
              <a:rPr lang="it-IT" dirty="0" smtClean="0"/>
              <a:t>Performance</a:t>
            </a:r>
            <a:endParaRPr lang="it-IT" dirty="0"/>
          </a:p>
        </p:txBody>
      </p:sp>
      <p:sp>
        <p:nvSpPr>
          <p:cNvPr id="13" name="Ritaglia singolo angolo rettangolo 12"/>
          <p:cNvSpPr/>
          <p:nvPr/>
        </p:nvSpPr>
        <p:spPr>
          <a:xfrm>
            <a:off x="762000" y="3757634"/>
            <a:ext cx="1219200" cy="457200"/>
          </a:xfrm>
          <a:prstGeom prst="snip1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4" name="CasellaDiTesto 13"/>
          <p:cNvSpPr txBox="1"/>
          <p:nvPr/>
        </p:nvSpPr>
        <p:spPr>
          <a:xfrm>
            <a:off x="762000" y="2081234"/>
            <a:ext cx="1295400" cy="369332"/>
          </a:xfrm>
          <a:prstGeom prst="rect">
            <a:avLst/>
          </a:prstGeom>
          <a:noFill/>
        </p:spPr>
        <p:txBody>
          <a:bodyPr wrap="square" rtlCol="0">
            <a:spAutoFit/>
          </a:bodyPr>
          <a:lstStyle/>
          <a:p>
            <a:r>
              <a:rPr lang="it-IT" dirty="0" smtClean="0"/>
              <a:t>Funzioni</a:t>
            </a:r>
            <a:endParaRPr lang="it-IT" dirty="0"/>
          </a:p>
        </p:txBody>
      </p:sp>
      <p:sp>
        <p:nvSpPr>
          <p:cNvPr id="15" name="CasellaDiTesto 14"/>
          <p:cNvSpPr txBox="1"/>
          <p:nvPr/>
        </p:nvSpPr>
        <p:spPr>
          <a:xfrm>
            <a:off x="762000" y="3757634"/>
            <a:ext cx="1295400" cy="369332"/>
          </a:xfrm>
          <a:prstGeom prst="rect">
            <a:avLst/>
          </a:prstGeom>
          <a:noFill/>
        </p:spPr>
        <p:txBody>
          <a:bodyPr wrap="square" rtlCol="0">
            <a:spAutoFit/>
          </a:bodyPr>
          <a:lstStyle/>
          <a:p>
            <a:r>
              <a:rPr lang="it-IT" dirty="0" smtClean="0"/>
              <a:t>Strutture</a:t>
            </a:r>
            <a:endParaRPr lang="it-IT" dirty="0"/>
          </a:p>
        </p:txBody>
      </p:sp>
      <p:cxnSp>
        <p:nvCxnSpPr>
          <p:cNvPr id="16" name="Forma 15"/>
          <p:cNvCxnSpPr>
            <a:stCxn id="8" idx="1"/>
            <a:endCxn id="9" idx="1"/>
          </p:cNvCxnSpPr>
          <p:nvPr/>
        </p:nvCxnSpPr>
        <p:spPr>
          <a:xfrm rot="16200000" flipH="1">
            <a:off x="1885950" y="2024084"/>
            <a:ext cx="495300" cy="1524000"/>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Connettore 4 16"/>
          <p:cNvCxnSpPr/>
          <p:nvPr/>
        </p:nvCxnSpPr>
        <p:spPr>
          <a:xfrm flipV="1">
            <a:off x="1371600" y="3109934"/>
            <a:ext cx="1524000" cy="647700"/>
          </a:xfrm>
          <a:prstGeom prst="bentConnector3">
            <a:avLst>
              <a:gd name="adj1" fmla="val 0"/>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Ovale 17"/>
          <p:cNvSpPr/>
          <p:nvPr/>
        </p:nvSpPr>
        <p:spPr>
          <a:xfrm>
            <a:off x="7315200" y="2081234"/>
            <a:ext cx="1371600" cy="685800"/>
          </a:xfrm>
          <a:prstGeom prst="ellipse">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9" name="Ovale 18"/>
          <p:cNvSpPr/>
          <p:nvPr/>
        </p:nvSpPr>
        <p:spPr>
          <a:xfrm>
            <a:off x="7315200" y="3452834"/>
            <a:ext cx="1447800" cy="609600"/>
          </a:xfrm>
          <a:prstGeom prst="ellipse">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0" name="CasellaDiTesto 19"/>
          <p:cNvSpPr txBox="1"/>
          <p:nvPr/>
        </p:nvSpPr>
        <p:spPr>
          <a:xfrm>
            <a:off x="7239000" y="2044503"/>
            <a:ext cx="1524000" cy="646331"/>
          </a:xfrm>
          <a:prstGeom prst="rect">
            <a:avLst/>
          </a:prstGeom>
          <a:noFill/>
        </p:spPr>
        <p:txBody>
          <a:bodyPr wrap="square" rtlCol="0">
            <a:spAutoFit/>
          </a:bodyPr>
          <a:lstStyle/>
          <a:p>
            <a:pPr algn="ctr"/>
            <a:r>
              <a:rPr lang="it-IT" dirty="0" smtClean="0"/>
              <a:t>Fattori Ambientali</a:t>
            </a:r>
            <a:endParaRPr lang="it-IT" dirty="0"/>
          </a:p>
        </p:txBody>
      </p:sp>
      <p:sp>
        <p:nvSpPr>
          <p:cNvPr id="21" name="CasellaDiTesto 20"/>
          <p:cNvSpPr txBox="1"/>
          <p:nvPr/>
        </p:nvSpPr>
        <p:spPr>
          <a:xfrm>
            <a:off x="7391400" y="3376634"/>
            <a:ext cx="1295400" cy="646331"/>
          </a:xfrm>
          <a:prstGeom prst="rect">
            <a:avLst/>
          </a:prstGeom>
          <a:noFill/>
        </p:spPr>
        <p:txBody>
          <a:bodyPr wrap="square" rtlCol="0">
            <a:spAutoFit/>
          </a:bodyPr>
          <a:lstStyle/>
          <a:p>
            <a:pPr algn="ctr"/>
            <a:r>
              <a:rPr lang="it-IT" dirty="0" smtClean="0"/>
              <a:t>Fattori Personali</a:t>
            </a:r>
            <a:endParaRPr lang="it-IT" dirty="0"/>
          </a:p>
        </p:txBody>
      </p:sp>
      <p:cxnSp>
        <p:nvCxnSpPr>
          <p:cNvPr id="22" name="Forma 21"/>
          <p:cNvCxnSpPr/>
          <p:nvPr/>
        </p:nvCxnSpPr>
        <p:spPr>
          <a:xfrm rot="16200000" flipV="1">
            <a:off x="7086600" y="2500334"/>
            <a:ext cx="342900" cy="1562100"/>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3" name="Forma 22"/>
          <p:cNvCxnSpPr>
            <a:stCxn id="18" idx="4"/>
            <a:endCxn id="11" idx="3"/>
          </p:cNvCxnSpPr>
          <p:nvPr/>
        </p:nvCxnSpPr>
        <p:spPr>
          <a:xfrm rot="5400000">
            <a:off x="7105650" y="2138384"/>
            <a:ext cx="266700" cy="1524000"/>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Ovale 23"/>
          <p:cNvSpPr/>
          <p:nvPr/>
        </p:nvSpPr>
        <p:spPr>
          <a:xfrm>
            <a:off x="3124200" y="2005034"/>
            <a:ext cx="2819400" cy="2133600"/>
          </a:xfrm>
          <a:prstGeom prst="ellipse">
            <a:avLst/>
          </a:prstGeom>
          <a:solidFill>
            <a:schemeClr val="accent6">
              <a:lumMod val="20000"/>
              <a:lumOff val="80000"/>
              <a:alpha val="22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5" name="CasellaDiTesto 24"/>
          <p:cNvSpPr txBox="1"/>
          <p:nvPr/>
        </p:nvSpPr>
        <p:spPr>
          <a:xfrm>
            <a:off x="3048000" y="3529034"/>
            <a:ext cx="2971800" cy="523220"/>
          </a:xfrm>
          <a:prstGeom prst="rect">
            <a:avLst/>
          </a:prstGeom>
          <a:noFill/>
        </p:spPr>
        <p:txBody>
          <a:bodyPr wrap="square" rtlCol="0">
            <a:spAutoFit/>
          </a:bodyPr>
          <a:lstStyle/>
          <a:p>
            <a:pPr algn="ctr"/>
            <a:r>
              <a:rPr lang="it-IT" sz="2800" b="1" i="1" dirty="0" err="1" smtClean="0">
                <a:solidFill>
                  <a:srgbClr val="FF0000"/>
                </a:solidFill>
              </a:rPr>
              <a:t>Functioning</a:t>
            </a:r>
            <a:r>
              <a:rPr lang="it-IT" dirty="0" smtClean="0"/>
              <a:t> </a:t>
            </a:r>
            <a:endParaRPr lang="it-IT" dirty="0"/>
          </a:p>
        </p:txBody>
      </p:sp>
      <p:sp>
        <p:nvSpPr>
          <p:cNvPr id="27" name="Angolo ripiegato 26"/>
          <p:cNvSpPr/>
          <p:nvPr/>
        </p:nvSpPr>
        <p:spPr>
          <a:xfrm>
            <a:off x="1143000" y="4625876"/>
            <a:ext cx="3048000" cy="1676400"/>
          </a:xfrm>
          <a:prstGeom prst="foldedCorner">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8" name="CasellaDiTesto 27"/>
          <p:cNvSpPr txBox="1"/>
          <p:nvPr/>
        </p:nvSpPr>
        <p:spPr>
          <a:xfrm>
            <a:off x="1143000" y="4819471"/>
            <a:ext cx="3048000" cy="1200329"/>
          </a:xfrm>
          <a:prstGeom prst="rect">
            <a:avLst/>
          </a:prstGeom>
          <a:noFill/>
        </p:spPr>
        <p:txBody>
          <a:bodyPr wrap="square" rtlCol="0">
            <a:spAutoFit/>
          </a:bodyPr>
          <a:lstStyle/>
          <a:p>
            <a:r>
              <a:rPr lang="it-IT" dirty="0" smtClean="0"/>
              <a:t>Evidenza: Dati clinici</a:t>
            </a:r>
          </a:p>
          <a:p>
            <a:r>
              <a:rPr lang="it-IT" dirty="0" smtClean="0"/>
              <a:t>Pro: elementi oggettivi</a:t>
            </a:r>
          </a:p>
          <a:p>
            <a:r>
              <a:rPr lang="it-IT" dirty="0" smtClean="0"/>
              <a:t>Contro: freddezza nella comunicazione</a:t>
            </a:r>
            <a:endParaRPr lang="it-IT" dirty="0"/>
          </a:p>
        </p:txBody>
      </p:sp>
      <p:sp>
        <p:nvSpPr>
          <p:cNvPr id="29" name="Angolo ripiegato 28"/>
          <p:cNvSpPr/>
          <p:nvPr/>
        </p:nvSpPr>
        <p:spPr>
          <a:xfrm>
            <a:off x="5334000" y="4625876"/>
            <a:ext cx="3048000" cy="1676400"/>
          </a:xfrm>
          <a:prstGeom prst="foldedCorner">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0" name="CasellaDiTesto 29"/>
          <p:cNvSpPr txBox="1"/>
          <p:nvPr/>
        </p:nvSpPr>
        <p:spPr>
          <a:xfrm>
            <a:off x="5334000" y="4625876"/>
            <a:ext cx="3048000" cy="2031325"/>
          </a:xfrm>
          <a:prstGeom prst="rect">
            <a:avLst/>
          </a:prstGeom>
          <a:noFill/>
        </p:spPr>
        <p:txBody>
          <a:bodyPr wrap="square" rtlCol="0">
            <a:spAutoFit/>
          </a:bodyPr>
          <a:lstStyle/>
          <a:p>
            <a:r>
              <a:rPr lang="it-IT" dirty="0" smtClean="0"/>
              <a:t>Esperienza: narrazione</a:t>
            </a:r>
          </a:p>
          <a:p>
            <a:r>
              <a:rPr lang="it-IT" dirty="0" smtClean="0"/>
              <a:t>Pro: rilevazione diretta</a:t>
            </a:r>
          </a:p>
          <a:p>
            <a:r>
              <a:rPr lang="it-IT" dirty="0" smtClean="0"/>
              <a:t>Contro: possibilità di essere influenzati da soggettività</a:t>
            </a:r>
          </a:p>
          <a:p>
            <a:endParaRPr lang="it-IT" dirty="0" smtClean="0"/>
          </a:p>
          <a:p>
            <a:r>
              <a:rPr lang="it-IT" dirty="0" smtClean="0"/>
              <a:t> </a:t>
            </a:r>
            <a:endParaRPr lang="it-IT" dirty="0"/>
          </a:p>
        </p:txBody>
      </p:sp>
      <p:sp>
        <p:nvSpPr>
          <p:cNvPr id="31" name="Fumetto 1 30"/>
          <p:cNvSpPr/>
          <p:nvPr/>
        </p:nvSpPr>
        <p:spPr>
          <a:xfrm>
            <a:off x="2133600" y="381000"/>
            <a:ext cx="1981200" cy="1524000"/>
          </a:xfrm>
          <a:prstGeom prst="wedgeRectCallout">
            <a:avLst>
              <a:gd name="adj1" fmla="val -55352"/>
              <a:gd name="adj2" fmla="val 81734"/>
            </a:avLst>
          </a:prstGeom>
        </p:spPr>
        <p:style>
          <a:lnRef idx="1">
            <a:schemeClr val="accent1"/>
          </a:lnRef>
          <a:fillRef idx="3">
            <a:schemeClr val="accent1"/>
          </a:fillRef>
          <a:effectRef idx="2">
            <a:schemeClr val="accent1"/>
          </a:effectRef>
          <a:fontRef idx="minor">
            <a:schemeClr val="lt1"/>
          </a:fontRef>
        </p:style>
        <p:txBody>
          <a:bodyPr rtlCol="0" anchor="ctr"/>
          <a:lstStyle/>
          <a:p>
            <a:r>
              <a:rPr lang="it-IT" dirty="0" smtClean="0"/>
              <a:t>Forza</a:t>
            </a:r>
          </a:p>
          <a:p>
            <a:r>
              <a:rPr lang="it-IT" dirty="0" smtClean="0"/>
              <a:t>Tono</a:t>
            </a:r>
          </a:p>
          <a:p>
            <a:r>
              <a:rPr lang="it-IT" dirty="0" smtClean="0"/>
              <a:t>ROM</a:t>
            </a:r>
          </a:p>
          <a:p>
            <a:r>
              <a:rPr lang="it-IT" dirty="0" err="1" smtClean="0"/>
              <a:t>Sensibilità……</a:t>
            </a:r>
            <a:endParaRPr lang="it-IT" dirty="0" smtClean="0"/>
          </a:p>
        </p:txBody>
      </p:sp>
      <p:sp>
        <p:nvSpPr>
          <p:cNvPr id="33" name="Fumetto 1 32"/>
          <p:cNvSpPr/>
          <p:nvPr/>
        </p:nvSpPr>
        <p:spPr>
          <a:xfrm>
            <a:off x="2133600" y="1905000"/>
            <a:ext cx="1981200" cy="1524000"/>
          </a:xfrm>
          <a:prstGeom prst="wedgeRectCallout">
            <a:avLst>
              <a:gd name="adj1" fmla="val -55352"/>
              <a:gd name="adj2" fmla="val 81734"/>
            </a:avLst>
          </a:prstGeom>
        </p:spPr>
        <p:style>
          <a:lnRef idx="1">
            <a:schemeClr val="accent1"/>
          </a:lnRef>
          <a:fillRef idx="3">
            <a:schemeClr val="accent1"/>
          </a:fillRef>
          <a:effectRef idx="2">
            <a:schemeClr val="accent1"/>
          </a:effectRef>
          <a:fontRef idx="minor">
            <a:schemeClr val="lt1"/>
          </a:fontRef>
        </p:style>
        <p:txBody>
          <a:bodyPr rtlCol="0" anchor="ctr"/>
          <a:lstStyle/>
          <a:p>
            <a:r>
              <a:rPr lang="it-IT" dirty="0" smtClean="0"/>
              <a:t>Retrazioni</a:t>
            </a:r>
          </a:p>
          <a:p>
            <a:r>
              <a:rPr lang="it-IT" dirty="0" smtClean="0"/>
              <a:t>Anchilosi</a:t>
            </a:r>
          </a:p>
          <a:p>
            <a:r>
              <a:rPr lang="it-IT" dirty="0" err="1" smtClean="0"/>
              <a:t>Deformita</a:t>
            </a:r>
            <a:endParaRPr lang="it-IT" dirty="0" smtClean="0"/>
          </a:p>
          <a:p>
            <a:r>
              <a:rPr lang="it-IT" dirty="0" err="1" smtClean="0"/>
              <a:t>Amputazioni…</a:t>
            </a:r>
            <a:r>
              <a:rPr lang="it-IT" dirty="0" smtClean="0"/>
              <a:t>.</a:t>
            </a:r>
          </a:p>
        </p:txBody>
      </p:sp>
      <p:sp>
        <p:nvSpPr>
          <p:cNvPr id="34" name="Fumetto 1 33"/>
          <p:cNvSpPr/>
          <p:nvPr/>
        </p:nvSpPr>
        <p:spPr>
          <a:xfrm>
            <a:off x="5029200" y="381000"/>
            <a:ext cx="1981200" cy="1524000"/>
          </a:xfrm>
          <a:prstGeom prst="wedgeRectCallout">
            <a:avLst>
              <a:gd name="adj1" fmla="val 58068"/>
              <a:gd name="adj2" fmla="val 81734"/>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r>
              <a:rPr lang="it-IT" dirty="0" err="1" smtClean="0"/>
              <a:t>Ortesi</a:t>
            </a:r>
            <a:endParaRPr lang="it-IT" dirty="0" smtClean="0"/>
          </a:p>
          <a:p>
            <a:r>
              <a:rPr lang="it-IT" dirty="0" smtClean="0"/>
              <a:t>Aiuti personali</a:t>
            </a:r>
          </a:p>
          <a:p>
            <a:r>
              <a:rPr lang="it-IT" dirty="0" smtClean="0"/>
              <a:t>Barriere architettoniche.</a:t>
            </a:r>
          </a:p>
        </p:txBody>
      </p:sp>
      <p:sp>
        <p:nvSpPr>
          <p:cNvPr id="35" name="Fumetto 1 34"/>
          <p:cNvSpPr/>
          <p:nvPr/>
        </p:nvSpPr>
        <p:spPr>
          <a:xfrm>
            <a:off x="5029200" y="1676400"/>
            <a:ext cx="1981200" cy="1524000"/>
          </a:xfrm>
          <a:prstGeom prst="wedgeRectCallout">
            <a:avLst>
              <a:gd name="adj1" fmla="val 58068"/>
              <a:gd name="adj2" fmla="val 81734"/>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r>
              <a:rPr lang="it-IT" sz="72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1"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xit" presetSubtype="0" fill="hold" grpId="0" nodeType="clickEffect">
                                  <p:stCondLst>
                                    <p:cond delay="0"/>
                                  </p:stCondLst>
                                  <p:childTnLst>
                                    <p:anim calcmode="lin" valueType="num">
                                      <p:cBhvr>
                                        <p:cTn id="12" dur="500"/>
                                        <p:tgtEl>
                                          <p:spTgt spid="31"/>
                                        </p:tgtEl>
                                        <p:attrNameLst>
                                          <p:attrName>ppt_w</p:attrName>
                                        </p:attrNameLst>
                                      </p:cBhvr>
                                      <p:tavLst>
                                        <p:tav tm="0">
                                          <p:val>
                                            <p:strVal val="ppt_w"/>
                                          </p:val>
                                        </p:tav>
                                        <p:tav tm="100000">
                                          <p:val>
                                            <p:fltVal val="0"/>
                                          </p:val>
                                        </p:tav>
                                      </p:tavLst>
                                    </p:anim>
                                    <p:anim calcmode="lin" valueType="num">
                                      <p:cBhvr>
                                        <p:cTn id="13" dur="500"/>
                                        <p:tgtEl>
                                          <p:spTgt spid="31"/>
                                        </p:tgtEl>
                                        <p:attrNameLst>
                                          <p:attrName>ppt_h</p:attrName>
                                        </p:attrNameLst>
                                      </p:cBhvr>
                                      <p:tavLst>
                                        <p:tav tm="0">
                                          <p:val>
                                            <p:strVal val="ppt_h"/>
                                          </p:val>
                                        </p:tav>
                                        <p:tav tm="100000">
                                          <p:val>
                                            <p:fltVal val="0"/>
                                          </p:val>
                                        </p:tav>
                                      </p:tavLst>
                                    </p:anim>
                                    <p:animEffect transition="out" filter="fade">
                                      <p:cBhvr>
                                        <p:cTn id="14" dur="500"/>
                                        <p:tgtEl>
                                          <p:spTgt spid="31"/>
                                        </p:tgtEl>
                                      </p:cBhvr>
                                    </p:animEffect>
                                    <p:set>
                                      <p:cBhvr>
                                        <p:cTn id="15" dur="1" fill="hold">
                                          <p:stCondLst>
                                            <p:cond delay="499"/>
                                          </p:stCondLst>
                                        </p:cTn>
                                        <p:tgtEl>
                                          <p:spTgt spid="3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accel="50000" decel="50000" fill="hold" grpId="1" nodeType="click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ppt_x"/>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xit" presetSubtype="0" fill="hold" grpId="0" nodeType="clickEffect">
                                  <p:stCondLst>
                                    <p:cond delay="0"/>
                                  </p:stCondLst>
                                  <p:childTnLst>
                                    <p:anim calcmode="lin" valueType="num">
                                      <p:cBhvr>
                                        <p:cTn id="25" dur="500"/>
                                        <p:tgtEl>
                                          <p:spTgt spid="33"/>
                                        </p:tgtEl>
                                        <p:attrNameLst>
                                          <p:attrName>ppt_w</p:attrName>
                                        </p:attrNameLst>
                                      </p:cBhvr>
                                      <p:tavLst>
                                        <p:tav tm="0">
                                          <p:val>
                                            <p:strVal val="ppt_w"/>
                                          </p:val>
                                        </p:tav>
                                        <p:tav tm="100000">
                                          <p:val>
                                            <p:fltVal val="0"/>
                                          </p:val>
                                        </p:tav>
                                      </p:tavLst>
                                    </p:anim>
                                    <p:anim calcmode="lin" valueType="num">
                                      <p:cBhvr>
                                        <p:cTn id="26" dur="500"/>
                                        <p:tgtEl>
                                          <p:spTgt spid="33"/>
                                        </p:tgtEl>
                                        <p:attrNameLst>
                                          <p:attrName>ppt_h</p:attrName>
                                        </p:attrNameLst>
                                      </p:cBhvr>
                                      <p:tavLst>
                                        <p:tav tm="0">
                                          <p:val>
                                            <p:strVal val="ppt_h"/>
                                          </p:val>
                                        </p:tav>
                                        <p:tav tm="100000">
                                          <p:val>
                                            <p:fltVal val="0"/>
                                          </p:val>
                                        </p:tav>
                                      </p:tavLst>
                                    </p:anim>
                                    <p:animEffect transition="out" filter="fade">
                                      <p:cBhvr>
                                        <p:cTn id="27" dur="500"/>
                                        <p:tgtEl>
                                          <p:spTgt spid="33"/>
                                        </p:tgtEl>
                                      </p:cBhvr>
                                    </p:animEffect>
                                    <p:set>
                                      <p:cBhvr>
                                        <p:cTn id="28" dur="1" fill="hold">
                                          <p:stCondLst>
                                            <p:cond delay="499"/>
                                          </p:stCondLst>
                                        </p:cTn>
                                        <p:tgtEl>
                                          <p:spTgt spid="3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4" accel="50000" decel="50000" fill="hold" grpId="1" nodeType="click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ppt_x"/>
                                          </p:val>
                                        </p:tav>
                                        <p:tav tm="100000">
                                          <p:val>
                                            <p:strVal val="#ppt_x"/>
                                          </p:val>
                                        </p:tav>
                                      </p:tavLst>
                                    </p:anim>
                                    <p:anim calcmode="lin" valueType="num">
                                      <p:cBhvr additive="base">
                                        <p:cTn id="3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xit" presetSubtype="0" fill="hold" grpId="0" nodeType="clickEffect">
                                  <p:stCondLst>
                                    <p:cond delay="0"/>
                                  </p:stCondLst>
                                  <p:childTnLst>
                                    <p:anim calcmode="lin" valueType="num">
                                      <p:cBhvr>
                                        <p:cTn id="38" dur="500"/>
                                        <p:tgtEl>
                                          <p:spTgt spid="34"/>
                                        </p:tgtEl>
                                        <p:attrNameLst>
                                          <p:attrName>ppt_w</p:attrName>
                                        </p:attrNameLst>
                                      </p:cBhvr>
                                      <p:tavLst>
                                        <p:tav tm="0">
                                          <p:val>
                                            <p:strVal val="ppt_w"/>
                                          </p:val>
                                        </p:tav>
                                        <p:tav tm="100000">
                                          <p:val>
                                            <p:fltVal val="0"/>
                                          </p:val>
                                        </p:tav>
                                      </p:tavLst>
                                    </p:anim>
                                    <p:anim calcmode="lin" valueType="num">
                                      <p:cBhvr>
                                        <p:cTn id="39" dur="500"/>
                                        <p:tgtEl>
                                          <p:spTgt spid="34"/>
                                        </p:tgtEl>
                                        <p:attrNameLst>
                                          <p:attrName>ppt_h</p:attrName>
                                        </p:attrNameLst>
                                      </p:cBhvr>
                                      <p:tavLst>
                                        <p:tav tm="0">
                                          <p:val>
                                            <p:strVal val="ppt_h"/>
                                          </p:val>
                                        </p:tav>
                                        <p:tav tm="100000">
                                          <p:val>
                                            <p:fltVal val="0"/>
                                          </p:val>
                                        </p:tav>
                                      </p:tavLst>
                                    </p:anim>
                                    <p:animEffect transition="out" filter="fade">
                                      <p:cBhvr>
                                        <p:cTn id="40" dur="500"/>
                                        <p:tgtEl>
                                          <p:spTgt spid="34"/>
                                        </p:tgtEl>
                                      </p:cBhvr>
                                    </p:animEffect>
                                    <p:set>
                                      <p:cBhvr>
                                        <p:cTn id="41" dur="1" fill="hold">
                                          <p:stCondLst>
                                            <p:cond delay="499"/>
                                          </p:stCondLst>
                                        </p:cTn>
                                        <p:tgtEl>
                                          <p:spTgt spid="34"/>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 presetClass="entr" presetSubtype="4" accel="50000" decel="50000" fill="hold" grpId="1" nodeType="click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53" presetClass="exit" presetSubtype="0" fill="hold" grpId="0" nodeType="clickEffect">
                                  <p:stCondLst>
                                    <p:cond delay="0"/>
                                  </p:stCondLst>
                                  <p:childTnLst>
                                    <p:anim calcmode="lin" valueType="num">
                                      <p:cBhvr>
                                        <p:cTn id="51" dur="500"/>
                                        <p:tgtEl>
                                          <p:spTgt spid="35"/>
                                        </p:tgtEl>
                                        <p:attrNameLst>
                                          <p:attrName>ppt_w</p:attrName>
                                        </p:attrNameLst>
                                      </p:cBhvr>
                                      <p:tavLst>
                                        <p:tav tm="0">
                                          <p:val>
                                            <p:strVal val="ppt_w"/>
                                          </p:val>
                                        </p:tav>
                                        <p:tav tm="100000">
                                          <p:val>
                                            <p:fltVal val="0"/>
                                          </p:val>
                                        </p:tav>
                                      </p:tavLst>
                                    </p:anim>
                                    <p:anim calcmode="lin" valueType="num">
                                      <p:cBhvr>
                                        <p:cTn id="52" dur="500"/>
                                        <p:tgtEl>
                                          <p:spTgt spid="35"/>
                                        </p:tgtEl>
                                        <p:attrNameLst>
                                          <p:attrName>ppt_h</p:attrName>
                                        </p:attrNameLst>
                                      </p:cBhvr>
                                      <p:tavLst>
                                        <p:tav tm="0">
                                          <p:val>
                                            <p:strVal val="ppt_h"/>
                                          </p:val>
                                        </p:tav>
                                        <p:tav tm="100000">
                                          <p:val>
                                            <p:fltVal val="0"/>
                                          </p:val>
                                        </p:tav>
                                      </p:tavLst>
                                    </p:anim>
                                    <p:animEffect transition="out" filter="fade">
                                      <p:cBhvr>
                                        <p:cTn id="53" dur="500"/>
                                        <p:tgtEl>
                                          <p:spTgt spid="35"/>
                                        </p:tgtEl>
                                      </p:cBhvr>
                                    </p:animEffect>
                                    <p:set>
                                      <p:cBhvr>
                                        <p:cTn id="54" dur="1" fill="hold">
                                          <p:stCondLst>
                                            <p:cond delay="499"/>
                                          </p:stCondLst>
                                        </p:cTn>
                                        <p:tgtEl>
                                          <p:spTgt spid="35"/>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6" presetClass="emph" presetSubtype="0" accel="50000" decel="50000" fill="hold" grpId="0" nodeType="clickEffect">
                                  <p:stCondLst>
                                    <p:cond delay="0"/>
                                  </p:stCondLst>
                                  <p:childTnLst>
                                    <p:animScale>
                                      <p:cBhvr>
                                        <p:cTn id="58" dur="2000" fill="hold"/>
                                        <p:tgtEl>
                                          <p:spTgt spid="24"/>
                                        </p:tgtEl>
                                      </p:cBhvr>
                                      <p:by x="150000" y="150000"/>
                                    </p:animScale>
                                  </p:childTnLst>
                                </p:cTn>
                              </p:par>
                            </p:childTnLst>
                          </p:cTn>
                        </p:par>
                      </p:childTnLst>
                    </p:cTn>
                  </p:par>
                  <p:par>
                    <p:cTn id="59" fill="hold">
                      <p:stCondLst>
                        <p:cond delay="indefinite"/>
                      </p:stCondLst>
                      <p:childTnLst>
                        <p:par>
                          <p:cTn id="60" fill="hold">
                            <p:stCondLst>
                              <p:cond delay="0"/>
                            </p:stCondLst>
                            <p:childTnLst>
                              <p:par>
                                <p:cTn id="61" presetID="6" presetClass="emph" presetSubtype="0" repeatCount="5000" accel="50000" decel="50000" fill="hold" grpId="0" nodeType="clickEffect">
                                  <p:stCondLst>
                                    <p:cond delay="0"/>
                                  </p:stCondLst>
                                  <p:childTnLst>
                                    <p:animScale>
                                      <p:cBhvr>
                                        <p:cTn id="62" dur="2000" fill="hold"/>
                                        <p:tgtEl>
                                          <p:spTgt spid="2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31" grpId="0" animBg="1"/>
      <p:bldP spid="31" grpId="1" animBg="1"/>
      <p:bldP spid="33" grpId="0" animBg="1"/>
      <p:bldP spid="33" grpId="1" animBg="1"/>
      <p:bldP spid="34" grpId="0" animBg="1"/>
      <p:bldP spid="34" grpId="1" animBg="1"/>
      <p:bldP spid="35" grpId="0" animBg="1"/>
      <p:bldP spid="35" grpId="1" animBg="1"/>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32A7BE8C-FCEE-4177-BDCE-8EEF6E62BA1B}" type="slidenum">
              <a:rPr lang="it-IT" smtClean="0"/>
              <a:pPr/>
              <a:t>16</a:t>
            </a:fld>
            <a:endParaRPr lang="it-IT"/>
          </a:p>
        </p:txBody>
      </p:sp>
      <p:pic>
        <p:nvPicPr>
          <p:cNvPr id="3" name="Immagine 2"/>
          <p:cNvPicPr>
            <a:picLocks noChangeAspect="1"/>
          </p:cNvPicPr>
          <p:nvPr/>
        </p:nvPicPr>
        <p:blipFill>
          <a:blip r:embed="rId2"/>
          <a:stretch>
            <a:fillRect/>
          </a:stretch>
        </p:blipFill>
        <p:spPr>
          <a:xfrm>
            <a:off x="304801" y="1758950"/>
            <a:ext cx="4190999" cy="3956050"/>
          </a:xfrm>
          <a:prstGeom prst="rect">
            <a:avLst/>
          </a:prstGeom>
        </p:spPr>
      </p:pic>
      <p:pic>
        <p:nvPicPr>
          <p:cNvPr id="4" name="Immagine 3"/>
          <p:cNvPicPr>
            <a:picLocks noChangeAspect="1"/>
          </p:cNvPicPr>
          <p:nvPr/>
        </p:nvPicPr>
        <p:blipFill>
          <a:blip r:embed="rId3"/>
          <a:stretch>
            <a:fillRect/>
          </a:stretch>
        </p:blipFill>
        <p:spPr>
          <a:xfrm>
            <a:off x="4724400" y="1752600"/>
            <a:ext cx="4114800" cy="3962400"/>
          </a:xfrm>
          <a:prstGeom prst="rect">
            <a:avLst/>
          </a:prstGeom>
        </p:spPr>
      </p:pic>
      <p:sp>
        <p:nvSpPr>
          <p:cNvPr id="5" name="Rectangle 2"/>
          <p:cNvSpPr txBox="1">
            <a:spLocks noChangeArrowheads="1"/>
          </p:cNvSpPr>
          <p:nvPr/>
        </p:nvSpPr>
        <p:spPr bwMode="auto">
          <a:xfrm>
            <a:off x="428625" y="533400"/>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sz="28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Impatto dell’ambiente sul funzionamento</a:t>
            </a:r>
            <a:endParaRPr kumimoji="0" lang="it-IT" sz="28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428625" y="5334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it-IT" sz="2800" dirty="0"/>
              <a:t>Caratteristiche del funzionamento</a:t>
            </a:r>
          </a:p>
        </p:txBody>
      </p:sp>
      <p:sp>
        <p:nvSpPr>
          <p:cNvPr id="7" name="Ovale 6"/>
          <p:cNvSpPr/>
          <p:nvPr/>
        </p:nvSpPr>
        <p:spPr>
          <a:xfrm>
            <a:off x="2895600" y="1114425"/>
            <a:ext cx="2971800" cy="2895600"/>
          </a:xfrm>
          <a:prstGeom prst="ellipse">
            <a:avLst/>
          </a:prstGeom>
          <a:effectLst>
            <a:outerShdw blurRad="40000" dist="23000" dir="5400000" rotWithShape="0">
              <a:srgbClr val="000000">
                <a:alpha val="35000"/>
              </a:srgbClr>
            </a:outerShdw>
            <a:reflection stA="50000" endPos="75000" dist="12700" dir="5400000" sy="-100000" algn="bl" rotWithShape="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8" name="Ovale 7"/>
          <p:cNvSpPr/>
          <p:nvPr/>
        </p:nvSpPr>
        <p:spPr>
          <a:xfrm>
            <a:off x="3429000" y="1343025"/>
            <a:ext cx="1905000" cy="1905000"/>
          </a:xfrm>
          <a:prstGeom prst="ellipse">
            <a:avLst/>
          </a:prstGeom>
          <a:solidFill>
            <a:schemeClr val="tx2">
              <a:lumMod val="40000"/>
              <a:lumOff val="60000"/>
            </a:schemeClr>
          </a:solidFill>
          <a:effectLst>
            <a:outerShdw blurRad="40000" dist="23000" dir="5400000" rotWithShape="0">
              <a:srgbClr val="000000">
                <a:alpha val="35000"/>
              </a:srgbClr>
            </a:outerShdw>
            <a:reflection stA="50000" endPos="75000" dist="12700" dir="5400000" sy="-100000" algn="bl" rotWithShape="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9" name="Ovale 8"/>
          <p:cNvSpPr/>
          <p:nvPr/>
        </p:nvSpPr>
        <p:spPr>
          <a:xfrm>
            <a:off x="3886200" y="1647825"/>
            <a:ext cx="990600" cy="990600"/>
          </a:xfrm>
          <a:prstGeom prst="ellipse">
            <a:avLst/>
          </a:prstGeom>
          <a:gradFill>
            <a:gsLst>
              <a:gs pos="0">
                <a:schemeClr val="accent1">
                  <a:shade val="51000"/>
                  <a:satMod val="130000"/>
                </a:schemeClr>
              </a:gs>
              <a:gs pos="71000">
                <a:schemeClr val="accent1">
                  <a:shade val="93000"/>
                  <a:satMod val="130000"/>
                  <a:alpha val="85000"/>
                </a:schemeClr>
              </a:gs>
              <a:gs pos="100000">
                <a:schemeClr val="accent1">
                  <a:shade val="94000"/>
                  <a:satMod val="135000"/>
                </a:schemeClr>
              </a:gs>
            </a:gsLst>
            <a:lin ang="14460000" scaled="0"/>
          </a:gradFill>
          <a:effectLst>
            <a:outerShdw blurRad="40000" dist="23000" dir="5400000" rotWithShape="0">
              <a:srgbClr val="000000">
                <a:alpha val="35000"/>
              </a:srgbClr>
            </a:outerShdw>
            <a:reflection stA="50000" endPos="75000" dist="12700" dir="5400000" sy="-100000" algn="bl" rotWithShape="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32774" name="CasellaDiTesto 9"/>
          <p:cNvSpPr txBox="1">
            <a:spLocks noChangeArrowheads="1"/>
          </p:cNvSpPr>
          <p:nvPr/>
        </p:nvSpPr>
        <p:spPr bwMode="auto">
          <a:xfrm>
            <a:off x="3733800" y="1952625"/>
            <a:ext cx="1295400" cy="381000"/>
          </a:xfrm>
          <a:prstGeom prst="rect">
            <a:avLst/>
          </a:prstGeom>
          <a:noFill/>
          <a:ln w="9525">
            <a:noFill/>
            <a:miter lim="800000"/>
            <a:headEnd/>
            <a:tailEnd/>
          </a:ln>
        </p:spPr>
        <p:txBody>
          <a:bodyPr>
            <a:prstTxWarp prst="textNoShape">
              <a:avLst/>
            </a:prstTxWarp>
            <a:spAutoFit/>
          </a:bodyPr>
          <a:lstStyle/>
          <a:p>
            <a:pPr algn="ctr"/>
            <a:r>
              <a:rPr lang="it-IT"/>
              <a:t>Individuo</a:t>
            </a:r>
          </a:p>
        </p:txBody>
      </p:sp>
      <p:sp>
        <p:nvSpPr>
          <p:cNvPr id="32775" name="CasellaDiTesto 10"/>
          <p:cNvSpPr txBox="1">
            <a:spLocks noChangeArrowheads="1"/>
          </p:cNvSpPr>
          <p:nvPr/>
        </p:nvSpPr>
        <p:spPr bwMode="auto">
          <a:xfrm>
            <a:off x="3733800" y="2714625"/>
            <a:ext cx="1295400" cy="381000"/>
          </a:xfrm>
          <a:prstGeom prst="rect">
            <a:avLst/>
          </a:prstGeom>
          <a:noFill/>
          <a:ln w="9525">
            <a:noFill/>
            <a:miter lim="800000"/>
            <a:headEnd/>
            <a:tailEnd/>
          </a:ln>
        </p:spPr>
        <p:txBody>
          <a:bodyPr>
            <a:prstTxWarp prst="textNoShape">
              <a:avLst/>
            </a:prstTxWarp>
            <a:spAutoFit/>
          </a:bodyPr>
          <a:lstStyle/>
          <a:p>
            <a:pPr algn="ctr"/>
            <a:r>
              <a:rPr lang="it-IT"/>
              <a:t>Famiglia</a:t>
            </a:r>
          </a:p>
        </p:txBody>
      </p:sp>
      <p:sp>
        <p:nvSpPr>
          <p:cNvPr id="32776" name="CasellaDiTesto 11"/>
          <p:cNvSpPr txBox="1">
            <a:spLocks noChangeArrowheads="1"/>
          </p:cNvSpPr>
          <p:nvPr/>
        </p:nvSpPr>
        <p:spPr bwMode="auto">
          <a:xfrm>
            <a:off x="3733800" y="3400425"/>
            <a:ext cx="1295400" cy="381000"/>
          </a:xfrm>
          <a:prstGeom prst="rect">
            <a:avLst/>
          </a:prstGeom>
          <a:noFill/>
          <a:ln w="9525">
            <a:noFill/>
            <a:miter lim="800000"/>
            <a:headEnd/>
            <a:tailEnd/>
          </a:ln>
        </p:spPr>
        <p:txBody>
          <a:bodyPr>
            <a:prstTxWarp prst="textNoShape">
              <a:avLst/>
            </a:prstTxWarp>
            <a:spAutoFit/>
          </a:bodyPr>
          <a:lstStyle/>
          <a:p>
            <a:pPr algn="ctr"/>
            <a:r>
              <a:rPr lang="it-IT"/>
              <a:t>Società</a:t>
            </a:r>
          </a:p>
        </p:txBody>
      </p:sp>
      <p:sp>
        <p:nvSpPr>
          <p:cNvPr id="32777" name="CasellaDiTesto 12"/>
          <p:cNvSpPr txBox="1">
            <a:spLocks noChangeArrowheads="1"/>
          </p:cNvSpPr>
          <p:nvPr/>
        </p:nvSpPr>
        <p:spPr bwMode="auto">
          <a:xfrm>
            <a:off x="3733800" y="4543425"/>
            <a:ext cx="1295400" cy="381000"/>
          </a:xfrm>
          <a:prstGeom prst="rect">
            <a:avLst/>
          </a:prstGeom>
          <a:noFill/>
          <a:ln w="9525">
            <a:noFill/>
            <a:miter lim="800000"/>
            <a:headEnd/>
            <a:tailEnd/>
          </a:ln>
        </p:spPr>
        <p:txBody>
          <a:bodyPr>
            <a:prstTxWarp prst="textNoShape">
              <a:avLst/>
            </a:prstTxWarp>
            <a:spAutoFit/>
          </a:bodyPr>
          <a:lstStyle/>
          <a:p>
            <a:pPr algn="ctr"/>
            <a:r>
              <a:rPr lang="it-IT"/>
              <a:t>Ambiente</a:t>
            </a:r>
          </a:p>
        </p:txBody>
      </p:sp>
      <p:sp>
        <p:nvSpPr>
          <p:cNvPr id="14" name="Freccia circolare a sinistra 13"/>
          <p:cNvSpPr/>
          <p:nvPr/>
        </p:nvSpPr>
        <p:spPr>
          <a:xfrm>
            <a:off x="6096000" y="1495425"/>
            <a:ext cx="1600200" cy="3505200"/>
          </a:xfrm>
          <a:prstGeom prst="curvedLeftArrow">
            <a:avLst/>
          </a:prstGeom>
          <a:solidFill>
            <a:schemeClr val="tx2">
              <a:lumMod val="40000"/>
              <a:lumOff val="60000"/>
            </a:schemeClr>
          </a:solidFill>
          <a:scene3d>
            <a:camera prst="orthographicFront">
              <a:rot lat="300000" lon="600000" rev="300000"/>
            </a:camera>
            <a:lightRig rig="threePt" dir="t"/>
          </a:scene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solidFill>
                <a:schemeClr val="tx1"/>
              </a:solidFill>
            </a:endParaRPr>
          </a:p>
        </p:txBody>
      </p:sp>
      <p:sp>
        <p:nvSpPr>
          <p:cNvPr id="15" name="Freccia circolare a sinistra 14"/>
          <p:cNvSpPr/>
          <p:nvPr/>
        </p:nvSpPr>
        <p:spPr>
          <a:xfrm rot="10800000">
            <a:off x="914400" y="1524000"/>
            <a:ext cx="1600200" cy="3505200"/>
          </a:xfrm>
          <a:prstGeom prst="curvedLeftArrow">
            <a:avLst/>
          </a:prstGeom>
          <a:solidFill>
            <a:schemeClr val="tx2">
              <a:lumMod val="40000"/>
              <a:lumOff val="60000"/>
            </a:schemeClr>
          </a:solidFill>
          <a:scene3d>
            <a:camera prst="orthographicFront">
              <a:rot lat="300000" lon="600000" rev="300000"/>
            </a:camera>
            <a:lightRig rig="threePt" dir="t"/>
          </a:scene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solidFill>
                <a:schemeClr val="tx1"/>
              </a:solidFill>
            </a:endParaRPr>
          </a:p>
        </p:txBody>
      </p:sp>
      <p:sp>
        <p:nvSpPr>
          <p:cNvPr id="16" name="CasellaDiTesto 15"/>
          <p:cNvSpPr txBox="1"/>
          <p:nvPr/>
        </p:nvSpPr>
        <p:spPr>
          <a:xfrm>
            <a:off x="1219200" y="2687638"/>
            <a:ext cx="6477000" cy="969962"/>
          </a:xfrm>
          <a:prstGeom prst="rect">
            <a:avLst/>
          </a:prstGeom>
          <a:noFill/>
        </p:spPr>
        <p:txBody>
          <a:bodyPr>
            <a:spAutoFit/>
          </a:bodyPr>
          <a:lstStyle/>
          <a:p>
            <a:pPr algn="ctr">
              <a:defRPr/>
            </a:pPr>
            <a:r>
              <a:rPr lang="it-IT" sz="5700" dirty="0">
                <a:solidFill>
                  <a:srgbClr val="FF0000"/>
                </a:solidFill>
              </a:rPr>
              <a:t>Interdipendenza</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10"/>
          <p:cNvSpPr>
            <a:spLocks noChangeArrowheads="1"/>
          </p:cNvSpPr>
          <p:nvPr/>
        </p:nvSpPr>
        <p:spPr bwMode="auto">
          <a:xfrm>
            <a:off x="1143000" y="609600"/>
            <a:ext cx="7315200" cy="533400"/>
          </a:xfrm>
          <a:prstGeom prst="rect">
            <a:avLst/>
          </a:prstGeom>
          <a:noFill/>
          <a:ln w="9525">
            <a:noFill/>
            <a:miter lim="800000"/>
            <a:headEnd/>
            <a:tailEnd/>
          </a:ln>
        </p:spPr>
        <p:txBody>
          <a:bodyPr anchor="ctr">
            <a:prstTxWarp prst="textNoShape">
              <a:avLst/>
            </a:prstTxWarp>
          </a:bodyPr>
          <a:lstStyle/>
          <a:p>
            <a:endParaRPr lang="it-IT" sz="2400" dirty="0">
              <a:solidFill>
                <a:schemeClr val="tx2"/>
              </a:solidFill>
              <a:ea typeface="Times New Roman" charset="0"/>
              <a:cs typeface="Times New Roman" charset="0"/>
            </a:endParaRPr>
          </a:p>
        </p:txBody>
      </p:sp>
      <p:sp>
        <p:nvSpPr>
          <p:cNvPr id="300043" name="Oval 11"/>
          <p:cNvSpPr>
            <a:spLocks noChangeArrowheads="1"/>
          </p:cNvSpPr>
          <p:nvPr/>
        </p:nvSpPr>
        <p:spPr bwMode="auto">
          <a:xfrm>
            <a:off x="762000" y="2286000"/>
            <a:ext cx="2438400" cy="3200400"/>
          </a:xfrm>
          <a:prstGeom prst="ellipse">
            <a:avLst/>
          </a:prstGeom>
          <a:solidFill>
            <a:schemeClr val="accent1"/>
          </a:solidFill>
          <a:ln w="38100">
            <a:solidFill>
              <a:schemeClr val="tx1"/>
            </a:solidFill>
            <a:round/>
            <a:headEnd/>
            <a:tailEnd/>
          </a:ln>
          <a:effectLst/>
        </p:spPr>
        <p:txBody>
          <a:bodyPr wrap="none" anchor="ctr">
            <a:prstTxWarp prst="textNoShape">
              <a:avLst/>
            </a:prstTxWarp>
          </a:bodyPr>
          <a:lstStyle/>
          <a:p>
            <a:pPr eaLnBrk="0" hangingPunct="0">
              <a:defRPr/>
            </a:pPr>
            <a:r>
              <a:rPr lang="it-IT" sz="3600" b="1">
                <a:latin typeface="Times New Roman" charset="0"/>
              </a:rPr>
              <a:t>Persona</a:t>
            </a:r>
          </a:p>
        </p:txBody>
      </p:sp>
      <p:sp>
        <p:nvSpPr>
          <p:cNvPr id="300044" name="Oval 12"/>
          <p:cNvSpPr>
            <a:spLocks noChangeArrowheads="1"/>
          </p:cNvSpPr>
          <p:nvPr/>
        </p:nvSpPr>
        <p:spPr bwMode="auto">
          <a:xfrm>
            <a:off x="5562600" y="2362200"/>
            <a:ext cx="2438400" cy="3200400"/>
          </a:xfrm>
          <a:prstGeom prst="ellipse">
            <a:avLst/>
          </a:prstGeom>
          <a:solidFill>
            <a:schemeClr val="accent1"/>
          </a:solidFill>
          <a:ln w="38100">
            <a:solidFill>
              <a:schemeClr val="tx1"/>
            </a:solidFill>
            <a:round/>
            <a:headEnd/>
            <a:tailEnd/>
          </a:ln>
          <a:effectLst/>
        </p:spPr>
        <p:txBody>
          <a:bodyPr wrap="none" anchor="ctr">
            <a:prstTxWarp prst="textNoShape">
              <a:avLst/>
            </a:prstTxWarp>
          </a:bodyPr>
          <a:lstStyle/>
          <a:p>
            <a:pPr eaLnBrk="0" hangingPunct="0">
              <a:defRPr/>
            </a:pPr>
            <a:r>
              <a:rPr lang="it-IT" sz="3600" b="1">
                <a:latin typeface="Times New Roman" charset="0"/>
              </a:rPr>
              <a:t>Contesto</a:t>
            </a:r>
          </a:p>
        </p:txBody>
      </p:sp>
      <p:sp>
        <p:nvSpPr>
          <p:cNvPr id="300045" name="AutoShape 13"/>
          <p:cNvSpPr>
            <a:spLocks noChangeArrowheads="1"/>
          </p:cNvSpPr>
          <p:nvPr/>
        </p:nvSpPr>
        <p:spPr bwMode="auto">
          <a:xfrm>
            <a:off x="2895600" y="3276600"/>
            <a:ext cx="2971800" cy="1447800"/>
          </a:xfrm>
          <a:prstGeom prst="leftRightArrow">
            <a:avLst>
              <a:gd name="adj1" fmla="val 50000"/>
              <a:gd name="adj2" fmla="val 41053"/>
            </a:avLst>
          </a:prstGeom>
          <a:solidFill>
            <a:schemeClr val="accent1"/>
          </a:solidFill>
          <a:ln w="9525">
            <a:solidFill>
              <a:schemeClr val="tx1"/>
            </a:solidFill>
            <a:miter lim="800000"/>
            <a:headEnd/>
            <a:tailEnd/>
          </a:ln>
          <a:effectLst/>
        </p:spPr>
        <p:txBody>
          <a:bodyPr wrap="none" anchor="ctr">
            <a:prstTxWarp prst="textNoShape">
              <a:avLst/>
            </a:prstTxWarp>
          </a:bodyPr>
          <a:lstStyle/>
          <a:p>
            <a:pPr>
              <a:defRPr/>
            </a:pPr>
            <a:r>
              <a:rPr lang="it-IT" sz="2400" dirty="0" smtClean="0">
                <a:latin typeface="Times New Roman" charset="0"/>
              </a:rPr>
              <a:t>  funzionamento</a:t>
            </a:r>
            <a:endParaRPr lang="it-IT" sz="2400" dirty="0">
              <a:latin typeface="Times New Roman" charset="0"/>
            </a:endParaRPr>
          </a:p>
        </p:txBody>
      </p:sp>
      <p:sp>
        <p:nvSpPr>
          <p:cNvPr id="300046" name="AutoShape 14"/>
          <p:cNvSpPr>
            <a:spLocks noChangeArrowheads="1"/>
          </p:cNvSpPr>
          <p:nvPr/>
        </p:nvSpPr>
        <p:spPr bwMode="auto">
          <a:xfrm>
            <a:off x="1371600" y="1828800"/>
            <a:ext cx="6705600" cy="762000"/>
          </a:xfrm>
          <a:prstGeom prst="curvedDownArrow">
            <a:avLst>
              <a:gd name="adj1" fmla="val 176000"/>
              <a:gd name="adj2" fmla="val 352000"/>
              <a:gd name="adj3" fmla="val 33333"/>
            </a:avLst>
          </a:prstGeom>
          <a:solidFill>
            <a:schemeClr val="accent1"/>
          </a:solidFill>
          <a:ln w="3175">
            <a:solidFill>
              <a:schemeClr val="tx1"/>
            </a:solidFill>
            <a:miter lim="800000"/>
            <a:headEnd/>
            <a:tailEnd/>
          </a:ln>
          <a:effectLst/>
        </p:spPr>
        <p:txBody>
          <a:bodyPr wrap="none" anchor="ctr">
            <a:prstTxWarp prst="textNoShape">
              <a:avLst/>
            </a:prstTxWarp>
          </a:bodyPr>
          <a:lstStyle/>
          <a:p>
            <a:pPr>
              <a:defRPr/>
            </a:pPr>
            <a:endParaRPr lang="it-IT" sz="2400">
              <a:solidFill>
                <a:schemeClr val="hlink"/>
              </a:solidFill>
              <a:latin typeface="Times New Roman" charset="0"/>
            </a:endParaRPr>
          </a:p>
        </p:txBody>
      </p:sp>
      <p:sp>
        <p:nvSpPr>
          <p:cNvPr id="300047" name="AutoShape 15"/>
          <p:cNvSpPr>
            <a:spLocks noChangeArrowheads="1"/>
          </p:cNvSpPr>
          <p:nvPr/>
        </p:nvSpPr>
        <p:spPr bwMode="auto">
          <a:xfrm rot="-10800000">
            <a:off x="685800" y="5257800"/>
            <a:ext cx="6781800" cy="914400"/>
          </a:xfrm>
          <a:prstGeom prst="curvedDownArrow">
            <a:avLst>
              <a:gd name="adj1" fmla="val 148333"/>
              <a:gd name="adj2" fmla="val 296667"/>
              <a:gd name="adj3" fmla="val 33333"/>
            </a:avLst>
          </a:prstGeom>
          <a:solidFill>
            <a:schemeClr val="accent1"/>
          </a:solidFill>
          <a:ln w="3175">
            <a:solidFill>
              <a:schemeClr val="tx1"/>
            </a:solidFill>
            <a:miter lim="800000"/>
            <a:headEnd/>
            <a:tailEnd/>
          </a:ln>
          <a:effectLst/>
        </p:spPr>
        <p:txBody>
          <a:bodyPr rot="10800000" wrap="none" anchor="ctr">
            <a:prstTxWarp prst="textNoShape">
              <a:avLst/>
            </a:prstTxWarp>
          </a:bodyPr>
          <a:lstStyle/>
          <a:p>
            <a:pPr>
              <a:defRPr/>
            </a:pPr>
            <a:endParaRPr lang="it-IT" sz="2400">
              <a:solidFill>
                <a:schemeClr val="hlink"/>
              </a:solidFill>
              <a:latin typeface="Times New Roman" charset="0"/>
            </a:endParaRPr>
          </a:p>
        </p:txBody>
      </p:sp>
      <p:sp>
        <p:nvSpPr>
          <p:cNvPr id="28680" name="Text Box 16"/>
          <p:cNvSpPr txBox="1">
            <a:spLocks noChangeArrowheads="1"/>
          </p:cNvSpPr>
          <p:nvPr/>
        </p:nvSpPr>
        <p:spPr bwMode="auto">
          <a:xfrm>
            <a:off x="3200400" y="5029200"/>
            <a:ext cx="2286000" cy="4616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it-IT" sz="2400" b="1" dirty="0">
                <a:latin typeface="Times New Roman" charset="0"/>
              </a:rPr>
              <a:t>sostegni</a:t>
            </a:r>
          </a:p>
        </p:txBody>
      </p:sp>
      <p:sp>
        <p:nvSpPr>
          <p:cNvPr id="28681" name="Rectangle 17"/>
          <p:cNvSpPr>
            <a:spLocks noChangeArrowheads="1"/>
          </p:cNvSpPr>
          <p:nvPr/>
        </p:nvSpPr>
        <p:spPr bwMode="auto">
          <a:xfrm>
            <a:off x="3352800" y="2438400"/>
            <a:ext cx="1927225" cy="457200"/>
          </a:xfrm>
          <a:prstGeom prst="rect">
            <a:avLst/>
          </a:prstGeom>
          <a:noFill/>
          <a:ln w="9525">
            <a:noFill/>
            <a:miter lim="800000"/>
            <a:headEnd/>
            <a:tailEnd/>
          </a:ln>
        </p:spPr>
        <p:txBody>
          <a:bodyPr wrap="none">
            <a:prstTxWarp prst="textNoShape">
              <a:avLst/>
            </a:prstTxWarp>
            <a:spAutoFit/>
          </a:bodyPr>
          <a:lstStyle/>
          <a:p>
            <a:r>
              <a:rPr lang="it-IT" sz="2400" b="1">
                <a:latin typeface="Times New Roman" charset="0"/>
              </a:rPr>
              <a:t>menomazioni</a:t>
            </a:r>
          </a:p>
        </p:txBody>
      </p:sp>
      <p:sp>
        <p:nvSpPr>
          <p:cNvPr id="28682" name="Rectangle 18"/>
          <p:cNvSpPr>
            <a:spLocks noChangeArrowheads="1"/>
          </p:cNvSpPr>
          <p:nvPr/>
        </p:nvSpPr>
        <p:spPr bwMode="auto">
          <a:xfrm rot="3525123">
            <a:off x="7772400" y="2514600"/>
            <a:ext cx="1200150" cy="457200"/>
          </a:xfrm>
          <a:prstGeom prst="rect">
            <a:avLst/>
          </a:prstGeom>
          <a:noFill/>
          <a:ln w="9525">
            <a:noFill/>
            <a:miter lim="800000"/>
            <a:headEnd/>
            <a:tailEnd/>
          </a:ln>
        </p:spPr>
        <p:txBody>
          <a:bodyPr wrap="none">
            <a:prstTxWarp prst="textNoShape">
              <a:avLst/>
            </a:prstTxWarp>
            <a:spAutoFit/>
          </a:bodyPr>
          <a:lstStyle/>
          <a:p>
            <a:r>
              <a:rPr lang="it-IT" sz="2400" b="1">
                <a:latin typeface="Times New Roman" charset="0"/>
              </a:rPr>
              <a:t>persone</a:t>
            </a:r>
          </a:p>
        </p:txBody>
      </p:sp>
      <p:sp>
        <p:nvSpPr>
          <p:cNvPr id="28683" name="Rectangle 19"/>
          <p:cNvSpPr>
            <a:spLocks noChangeArrowheads="1"/>
          </p:cNvSpPr>
          <p:nvPr/>
        </p:nvSpPr>
        <p:spPr bwMode="auto">
          <a:xfrm>
            <a:off x="7924800" y="3733800"/>
            <a:ext cx="1371600" cy="457200"/>
          </a:xfrm>
          <a:prstGeom prst="rect">
            <a:avLst/>
          </a:prstGeom>
          <a:noFill/>
          <a:ln w="9525">
            <a:noFill/>
            <a:miter lim="800000"/>
            <a:headEnd/>
            <a:tailEnd/>
          </a:ln>
        </p:spPr>
        <p:txBody>
          <a:bodyPr>
            <a:prstTxWarp prst="textNoShape">
              <a:avLst/>
            </a:prstTxWarp>
            <a:spAutoFit/>
          </a:bodyPr>
          <a:lstStyle/>
          <a:p>
            <a:r>
              <a:rPr lang="it-IT" sz="2400" b="1">
                <a:latin typeface="Times New Roman" charset="0"/>
              </a:rPr>
              <a:t>prodotti</a:t>
            </a:r>
          </a:p>
        </p:txBody>
      </p:sp>
      <p:sp>
        <p:nvSpPr>
          <p:cNvPr id="28684" name="Rectangle 20"/>
          <p:cNvSpPr>
            <a:spLocks noChangeArrowheads="1"/>
          </p:cNvSpPr>
          <p:nvPr/>
        </p:nvSpPr>
        <p:spPr bwMode="auto">
          <a:xfrm rot="-2864621">
            <a:off x="7773193" y="4952207"/>
            <a:ext cx="1300163" cy="457200"/>
          </a:xfrm>
          <a:prstGeom prst="rect">
            <a:avLst/>
          </a:prstGeom>
          <a:noFill/>
          <a:ln w="9525">
            <a:noFill/>
            <a:miter lim="800000"/>
            <a:headEnd/>
            <a:tailEnd/>
          </a:ln>
        </p:spPr>
        <p:txBody>
          <a:bodyPr wrap="none">
            <a:prstTxWarp prst="textNoShape">
              <a:avLst/>
            </a:prstTxWarp>
            <a:spAutoFit/>
          </a:bodyPr>
          <a:lstStyle/>
          <a:p>
            <a:r>
              <a:rPr lang="it-IT" sz="2400" b="1">
                <a:latin typeface="Times New Roman" charset="0"/>
              </a:rPr>
              <a:t>politiche</a:t>
            </a:r>
          </a:p>
        </p:txBody>
      </p:sp>
      <p:sp>
        <p:nvSpPr>
          <p:cNvPr id="28685" name="Rectangle 21"/>
          <p:cNvSpPr>
            <a:spLocks noChangeArrowheads="1"/>
          </p:cNvSpPr>
          <p:nvPr/>
        </p:nvSpPr>
        <p:spPr bwMode="auto">
          <a:xfrm rot="-5435550">
            <a:off x="-836613" y="3732213"/>
            <a:ext cx="2740025" cy="457200"/>
          </a:xfrm>
          <a:prstGeom prst="rect">
            <a:avLst/>
          </a:prstGeom>
          <a:noFill/>
          <a:ln w="9525">
            <a:noFill/>
            <a:miter lim="800000"/>
            <a:headEnd/>
            <a:tailEnd/>
          </a:ln>
        </p:spPr>
        <p:txBody>
          <a:bodyPr wrap="none">
            <a:prstTxWarp prst="textNoShape">
              <a:avLst/>
            </a:prstTxWarp>
            <a:spAutoFit/>
          </a:bodyPr>
          <a:lstStyle/>
          <a:p>
            <a:r>
              <a:rPr lang="it-IT" sz="2400" b="1">
                <a:latin typeface="Times New Roman" charset="0"/>
              </a:rPr>
              <a:t>condizione di salute</a:t>
            </a:r>
          </a:p>
        </p:txBody>
      </p:sp>
      <p:sp>
        <p:nvSpPr>
          <p:cNvPr id="28686" name="Rectangle 22"/>
          <p:cNvSpPr>
            <a:spLocks noChangeArrowheads="1"/>
          </p:cNvSpPr>
          <p:nvPr/>
        </p:nvSpPr>
        <p:spPr bwMode="auto">
          <a:xfrm>
            <a:off x="3962400" y="3124200"/>
            <a:ext cx="844550" cy="457200"/>
          </a:xfrm>
          <a:prstGeom prst="rect">
            <a:avLst/>
          </a:prstGeom>
          <a:noFill/>
          <a:ln w="9525">
            <a:noFill/>
            <a:miter lim="800000"/>
            <a:headEnd/>
            <a:tailEnd/>
          </a:ln>
        </p:spPr>
        <p:txBody>
          <a:bodyPr wrap="none">
            <a:prstTxWarp prst="textNoShape">
              <a:avLst/>
            </a:prstTxWarp>
            <a:spAutoFit/>
          </a:bodyPr>
          <a:lstStyle/>
          <a:p>
            <a:r>
              <a:rPr lang="it-IT" sz="2400" b="1">
                <a:latin typeface="Times New Roman" charset="0"/>
              </a:rPr>
              <a:t>A&amp;P</a:t>
            </a:r>
          </a:p>
        </p:txBody>
      </p:sp>
      <p:sp>
        <p:nvSpPr>
          <p:cNvPr id="28687" name="Rectangle 23"/>
          <p:cNvSpPr>
            <a:spLocks noChangeArrowheads="1"/>
          </p:cNvSpPr>
          <p:nvPr/>
        </p:nvSpPr>
        <p:spPr bwMode="auto">
          <a:xfrm>
            <a:off x="4038600" y="4419600"/>
            <a:ext cx="609600" cy="457200"/>
          </a:xfrm>
          <a:prstGeom prst="rect">
            <a:avLst/>
          </a:prstGeom>
          <a:noFill/>
          <a:ln w="9525">
            <a:noFill/>
            <a:miter lim="800000"/>
            <a:headEnd/>
            <a:tailEnd/>
          </a:ln>
        </p:spPr>
        <p:txBody>
          <a:bodyPr>
            <a:prstTxWarp prst="textNoShape">
              <a:avLst/>
            </a:prstTxWarp>
            <a:spAutoFit/>
          </a:bodyPr>
          <a:lstStyle/>
          <a:p>
            <a:r>
              <a:rPr lang="it-IT" sz="2400" b="1">
                <a:latin typeface="Times New Roman" charset="0"/>
              </a:rPr>
              <a:t>FA</a:t>
            </a:r>
          </a:p>
        </p:txBody>
      </p:sp>
      <p:sp>
        <p:nvSpPr>
          <p:cNvPr id="17" name="Rectangle 2"/>
          <p:cNvSpPr txBox="1">
            <a:spLocks noChangeArrowheads="1"/>
          </p:cNvSpPr>
          <p:nvPr/>
        </p:nvSpPr>
        <p:spPr bwMode="auto">
          <a:xfrm>
            <a:off x="428625" y="533400"/>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sz="2800" b="1" i="0" u="none" strike="noStrike" kern="1200" cap="none" spc="0" normalizeH="0" baseline="0" noProof="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Caratteristiche del funzionamento</a:t>
            </a:r>
            <a:endParaRPr kumimoji="0" lang="it-IT" sz="28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bwMode="auto">
          <a:xfrm>
            <a:off x="457200" y="3810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it-IT" sz="2800"/>
              <a:t>Funzionamento</a:t>
            </a:r>
            <a:r>
              <a:rPr lang="it-IT">
                <a:latin typeface="Arial" charset="0"/>
              </a:rPr>
              <a:t> </a:t>
            </a:r>
            <a:r>
              <a:rPr lang="it-IT" sz="2800"/>
              <a:t>e Disabilità</a:t>
            </a:r>
          </a:p>
        </p:txBody>
      </p:sp>
      <p:sp>
        <p:nvSpPr>
          <p:cNvPr id="12" name="Ovale 11"/>
          <p:cNvSpPr/>
          <p:nvPr/>
        </p:nvSpPr>
        <p:spPr>
          <a:xfrm>
            <a:off x="2971800" y="1371600"/>
            <a:ext cx="3200400" cy="838200"/>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3" name="CasellaDiTesto 12"/>
          <p:cNvSpPr txBox="1"/>
          <p:nvPr/>
        </p:nvSpPr>
        <p:spPr>
          <a:xfrm>
            <a:off x="3048000" y="1524000"/>
            <a:ext cx="3048000" cy="492443"/>
          </a:xfrm>
          <a:prstGeom prst="rect">
            <a:avLst/>
          </a:prstGeom>
          <a:noFill/>
        </p:spPr>
        <p:txBody>
          <a:bodyPr wrap="square">
            <a:spAutoFit/>
          </a:bodyPr>
          <a:lstStyle/>
          <a:p>
            <a:pPr algn="ctr">
              <a:defRPr/>
            </a:pPr>
            <a:r>
              <a:rPr lang="it-IT" sz="2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Funzionamento </a:t>
            </a:r>
            <a:endParaRPr lang="it-IT" sz="2600" dirty="0"/>
          </a:p>
        </p:txBody>
      </p:sp>
      <p:sp>
        <p:nvSpPr>
          <p:cNvPr id="14" name="Ovale 13"/>
          <p:cNvSpPr/>
          <p:nvPr/>
        </p:nvSpPr>
        <p:spPr>
          <a:xfrm>
            <a:off x="3048000" y="5715000"/>
            <a:ext cx="2819400" cy="8382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5" name="CasellaDiTesto 14"/>
          <p:cNvSpPr txBox="1"/>
          <p:nvPr/>
        </p:nvSpPr>
        <p:spPr>
          <a:xfrm>
            <a:off x="3048000" y="5867400"/>
            <a:ext cx="2819400" cy="492443"/>
          </a:xfrm>
          <a:prstGeom prst="rect">
            <a:avLst/>
          </a:prstGeom>
          <a:noFill/>
        </p:spPr>
        <p:txBody>
          <a:bodyPr>
            <a:spAutoFit/>
          </a:bodyPr>
          <a:lstStyle/>
          <a:p>
            <a:pPr algn="ctr">
              <a:defRPr/>
            </a:pPr>
            <a:r>
              <a:rPr lang="it-IT" sz="2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Disabilità</a:t>
            </a:r>
            <a:r>
              <a:rPr lang="it-IT" sz="2600" dirty="0"/>
              <a:t> </a:t>
            </a:r>
          </a:p>
        </p:txBody>
      </p:sp>
      <p:sp>
        <p:nvSpPr>
          <p:cNvPr id="16" name="CasellaDiTesto 15"/>
          <p:cNvSpPr txBox="1"/>
          <p:nvPr/>
        </p:nvSpPr>
        <p:spPr>
          <a:xfrm>
            <a:off x="304800" y="2936557"/>
            <a:ext cx="2819400" cy="492443"/>
          </a:xfrm>
          <a:prstGeom prst="rect">
            <a:avLst/>
          </a:prstGeom>
          <a:noFill/>
        </p:spPr>
        <p:txBody>
          <a:bodyPr>
            <a:spAutoFit/>
          </a:bodyPr>
          <a:lstStyle/>
          <a:p>
            <a:pPr algn="ctr">
              <a:defRPr/>
            </a:pPr>
            <a:r>
              <a:rPr lang="it-IT"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Corpo</a:t>
            </a:r>
            <a:r>
              <a:rPr lang="it-IT"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it-IT" sz="2600" dirty="0"/>
          </a:p>
        </p:txBody>
      </p:sp>
      <p:sp>
        <p:nvSpPr>
          <p:cNvPr id="17" name="CasellaDiTesto 16"/>
          <p:cNvSpPr txBox="1"/>
          <p:nvPr/>
        </p:nvSpPr>
        <p:spPr>
          <a:xfrm>
            <a:off x="2971800" y="2936557"/>
            <a:ext cx="2819400" cy="461665"/>
          </a:xfrm>
          <a:prstGeom prst="rect">
            <a:avLst/>
          </a:prstGeom>
          <a:noFill/>
        </p:spPr>
        <p:txBody>
          <a:bodyPr>
            <a:spAutoFit/>
          </a:bodyPr>
          <a:lstStyle/>
          <a:p>
            <a:pPr algn="ctr">
              <a:defRPr/>
            </a:pPr>
            <a:r>
              <a:rPr lang="it-IT"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Attività</a:t>
            </a:r>
            <a:endParaRPr lang="it-IT" sz="2400" dirty="0"/>
          </a:p>
        </p:txBody>
      </p:sp>
      <p:sp>
        <p:nvSpPr>
          <p:cNvPr id="18" name="CasellaDiTesto 17"/>
          <p:cNvSpPr txBox="1"/>
          <p:nvPr/>
        </p:nvSpPr>
        <p:spPr>
          <a:xfrm>
            <a:off x="5410200" y="2936557"/>
            <a:ext cx="3581400" cy="461665"/>
          </a:xfrm>
          <a:prstGeom prst="rect">
            <a:avLst/>
          </a:prstGeom>
          <a:noFill/>
        </p:spPr>
        <p:txBody>
          <a:bodyPr wrap="square">
            <a:spAutoFit/>
          </a:bodyPr>
          <a:lstStyle/>
          <a:p>
            <a:pPr algn="ctr">
              <a:defRPr/>
            </a:pPr>
            <a:r>
              <a:rPr lang="it-IT"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partecipazione</a:t>
            </a:r>
            <a:endParaRPr lang="it-IT" sz="2400" dirty="0"/>
          </a:p>
        </p:txBody>
      </p:sp>
      <p:sp>
        <p:nvSpPr>
          <p:cNvPr id="19" name="CasellaDiTesto 18"/>
          <p:cNvSpPr txBox="1"/>
          <p:nvPr/>
        </p:nvSpPr>
        <p:spPr>
          <a:xfrm>
            <a:off x="228600" y="4343400"/>
            <a:ext cx="3048000" cy="461665"/>
          </a:xfrm>
          <a:prstGeom prst="rect">
            <a:avLst/>
          </a:prstGeom>
          <a:noFill/>
        </p:spPr>
        <p:txBody>
          <a:bodyPr wrap="square">
            <a:spAutoFit/>
          </a:bodyPr>
          <a:lstStyle/>
          <a:p>
            <a:pPr algn="ctr">
              <a:defRPr/>
            </a:pPr>
            <a:r>
              <a:rPr lang="it-IT"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menomazione</a:t>
            </a:r>
            <a:endParaRPr lang="it-IT" sz="2400" dirty="0"/>
          </a:p>
        </p:txBody>
      </p:sp>
      <p:sp>
        <p:nvSpPr>
          <p:cNvPr id="20" name="CasellaDiTesto 19"/>
          <p:cNvSpPr txBox="1"/>
          <p:nvPr/>
        </p:nvSpPr>
        <p:spPr>
          <a:xfrm>
            <a:off x="3048000" y="3962400"/>
            <a:ext cx="2819400" cy="830997"/>
          </a:xfrm>
          <a:prstGeom prst="rect">
            <a:avLst/>
          </a:prstGeom>
          <a:noFill/>
        </p:spPr>
        <p:txBody>
          <a:bodyPr>
            <a:spAutoFit/>
          </a:bodyPr>
          <a:lstStyle/>
          <a:p>
            <a:pPr algn="ctr">
              <a:defRPr/>
            </a:pPr>
            <a:r>
              <a:rPr lang="it-IT"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Limitazione dell’attività</a:t>
            </a:r>
            <a:endParaRPr lang="it-IT" sz="2400" dirty="0"/>
          </a:p>
        </p:txBody>
      </p:sp>
      <p:sp>
        <p:nvSpPr>
          <p:cNvPr id="21" name="CasellaDiTesto 20"/>
          <p:cNvSpPr txBox="1"/>
          <p:nvPr/>
        </p:nvSpPr>
        <p:spPr>
          <a:xfrm>
            <a:off x="5638800" y="3810000"/>
            <a:ext cx="3429000" cy="830997"/>
          </a:xfrm>
          <a:prstGeom prst="rect">
            <a:avLst/>
          </a:prstGeom>
          <a:noFill/>
        </p:spPr>
        <p:txBody>
          <a:bodyPr>
            <a:spAutoFit/>
          </a:bodyPr>
          <a:lstStyle/>
          <a:p>
            <a:pPr algn="ctr">
              <a:defRPr/>
            </a:pPr>
            <a:r>
              <a:rPr lang="it-IT"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Restrizione della partecipazione</a:t>
            </a:r>
            <a:endParaRPr lang="it-IT" sz="2400" dirty="0"/>
          </a:p>
        </p:txBody>
      </p:sp>
      <p:sp>
        <p:nvSpPr>
          <p:cNvPr id="23" name="Freccia destra rientrata 22"/>
          <p:cNvSpPr/>
          <p:nvPr/>
        </p:nvSpPr>
        <p:spPr>
          <a:xfrm rot="8593079">
            <a:off x="1555750" y="2230438"/>
            <a:ext cx="1585913" cy="379412"/>
          </a:xfrm>
          <a:prstGeom prst="notchedRightArrow">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24" name="Freccia destra rientrata 23"/>
          <p:cNvSpPr/>
          <p:nvPr/>
        </p:nvSpPr>
        <p:spPr>
          <a:xfrm rot="2013334">
            <a:off x="5992813" y="2159000"/>
            <a:ext cx="1584325" cy="379413"/>
          </a:xfrm>
          <a:prstGeom prst="notchedRightArrow">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25" name="Freccia destra rientrata 24"/>
          <p:cNvSpPr/>
          <p:nvPr/>
        </p:nvSpPr>
        <p:spPr>
          <a:xfrm rot="5400000">
            <a:off x="4191000" y="2362200"/>
            <a:ext cx="533400" cy="533400"/>
          </a:xfrm>
          <a:prstGeom prst="notchedRightArrow">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26" name="Freccia destra rientrata 25"/>
          <p:cNvSpPr/>
          <p:nvPr/>
        </p:nvSpPr>
        <p:spPr>
          <a:xfrm rot="12909982">
            <a:off x="1708150" y="5294313"/>
            <a:ext cx="1585913" cy="379412"/>
          </a:xfrm>
          <a:prstGeom prst="notchedRightArrow">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27" name="Freccia destra rientrata 26"/>
          <p:cNvSpPr/>
          <p:nvPr/>
        </p:nvSpPr>
        <p:spPr>
          <a:xfrm rot="19416412">
            <a:off x="5673725" y="5287963"/>
            <a:ext cx="1584325" cy="379412"/>
          </a:xfrm>
          <a:prstGeom prst="notchedRightArrow">
            <a:avLst/>
          </a:prstGeom>
          <a:solidFill>
            <a:schemeClr val="bg1">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28" name="Freccia destra rientrata 27"/>
          <p:cNvSpPr/>
          <p:nvPr/>
        </p:nvSpPr>
        <p:spPr>
          <a:xfrm rot="5400000">
            <a:off x="4191000" y="5029200"/>
            <a:ext cx="533400" cy="533400"/>
          </a:xfrm>
          <a:prstGeom prst="notchedRightArrow">
            <a:avLst/>
          </a:prstGeom>
          <a:solidFill>
            <a:schemeClr val="bg1">
              <a:lumMod val="50000"/>
            </a:schemeClr>
          </a:solidFill>
          <a:scene3d>
            <a:camera prst="orthographicFront">
              <a:rot lat="0" lon="0" rev="10800000"/>
            </a:camera>
            <a:lightRig rig="threePt" dir="t"/>
          </a:scene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CasellaDiTesto 13"/>
          <p:cNvSpPr txBox="1"/>
          <p:nvPr/>
        </p:nvSpPr>
        <p:spPr>
          <a:xfrm>
            <a:off x="428596" y="357166"/>
            <a:ext cx="8286808" cy="1077218"/>
          </a:xfrm>
          <a:prstGeom prst="rect">
            <a:avLst/>
          </a:prstGeom>
          <a:noFill/>
        </p:spPr>
        <p:txBody>
          <a:bodyPr wrap="square" rtlCol="0">
            <a:spAutoFit/>
          </a:bodyPr>
          <a:lstStyle/>
          <a:p>
            <a:pPr algn="ctr"/>
            <a:r>
              <a:rPr lang="it-IT" sz="3200" b="1" dirty="0" smtClean="0">
                <a:solidFill>
                  <a:srgbClr val="FF9900"/>
                </a:solidFill>
              </a:rPr>
              <a:t>Condizione delle persone con disabilità nel mondo</a:t>
            </a:r>
            <a:endParaRPr lang="it-IT" sz="3200" b="1" dirty="0">
              <a:solidFill>
                <a:srgbClr val="FF9900"/>
              </a:solidFill>
            </a:endParaRPr>
          </a:p>
        </p:txBody>
      </p:sp>
      <p:sp>
        <p:nvSpPr>
          <p:cNvPr id="15" name="Rettangolo arrotondato 14"/>
          <p:cNvSpPr/>
          <p:nvPr/>
        </p:nvSpPr>
        <p:spPr>
          <a:xfrm>
            <a:off x="990600" y="2286000"/>
            <a:ext cx="5791200" cy="3124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t" anchorCtr="1"/>
          <a:lstStyle/>
          <a:p>
            <a:r>
              <a:rPr lang="it-IT" sz="4800" dirty="0" smtClean="0"/>
              <a:t>650 milioni di persone con disabilità</a:t>
            </a:r>
            <a:endParaRPr lang="it-IT" sz="4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bwMode="auto">
          <a:xfrm>
            <a:off x="457200" y="3810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it-IT" sz="2800"/>
              <a:t>Funzionamento</a:t>
            </a:r>
            <a:r>
              <a:rPr lang="it-IT">
                <a:latin typeface="Arial" charset="0"/>
              </a:rPr>
              <a:t> </a:t>
            </a:r>
            <a:r>
              <a:rPr lang="it-IT" sz="2800"/>
              <a:t>e Disabilità</a:t>
            </a:r>
          </a:p>
        </p:txBody>
      </p:sp>
      <p:sp>
        <p:nvSpPr>
          <p:cNvPr id="12" name="Ovale 11"/>
          <p:cNvSpPr/>
          <p:nvPr/>
        </p:nvSpPr>
        <p:spPr>
          <a:xfrm>
            <a:off x="2895600" y="1371600"/>
            <a:ext cx="3048000" cy="838200"/>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3" name="CasellaDiTesto 12"/>
          <p:cNvSpPr txBox="1"/>
          <p:nvPr/>
        </p:nvSpPr>
        <p:spPr>
          <a:xfrm>
            <a:off x="2819400" y="1524000"/>
            <a:ext cx="3200400" cy="492443"/>
          </a:xfrm>
          <a:prstGeom prst="rect">
            <a:avLst/>
          </a:prstGeom>
          <a:noFill/>
        </p:spPr>
        <p:txBody>
          <a:bodyPr wrap="square">
            <a:spAutoFit/>
          </a:bodyPr>
          <a:lstStyle/>
          <a:p>
            <a:pPr algn="ctr">
              <a:defRPr/>
            </a:pPr>
            <a:r>
              <a:rPr lang="it-IT" sz="2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Funzionamento </a:t>
            </a:r>
            <a:endParaRPr lang="it-IT" sz="2600" dirty="0"/>
          </a:p>
        </p:txBody>
      </p:sp>
      <p:sp>
        <p:nvSpPr>
          <p:cNvPr id="14" name="Ovale 13"/>
          <p:cNvSpPr/>
          <p:nvPr/>
        </p:nvSpPr>
        <p:spPr>
          <a:xfrm>
            <a:off x="3048000" y="5715000"/>
            <a:ext cx="2819400" cy="8382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5" name="CasellaDiTesto 14"/>
          <p:cNvSpPr txBox="1"/>
          <p:nvPr/>
        </p:nvSpPr>
        <p:spPr>
          <a:xfrm>
            <a:off x="3048000" y="5867400"/>
            <a:ext cx="2819400" cy="492443"/>
          </a:xfrm>
          <a:prstGeom prst="rect">
            <a:avLst/>
          </a:prstGeom>
          <a:noFill/>
        </p:spPr>
        <p:txBody>
          <a:bodyPr>
            <a:spAutoFit/>
          </a:bodyPr>
          <a:lstStyle/>
          <a:p>
            <a:pPr algn="ctr">
              <a:defRPr/>
            </a:pPr>
            <a:r>
              <a:rPr lang="it-IT" sz="2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Disabilità</a:t>
            </a:r>
            <a:r>
              <a:rPr lang="it-IT" sz="2600" dirty="0"/>
              <a:t> </a:t>
            </a:r>
          </a:p>
        </p:txBody>
      </p:sp>
      <p:pic>
        <p:nvPicPr>
          <p:cNvPr id="22" name="Immagine 21"/>
          <p:cNvPicPr>
            <a:picLocks noChangeAspect="1"/>
          </p:cNvPicPr>
          <p:nvPr/>
        </p:nvPicPr>
        <p:blipFill>
          <a:blip r:embed="rId3"/>
          <a:stretch>
            <a:fillRect/>
          </a:stretch>
        </p:blipFill>
        <p:spPr>
          <a:xfrm>
            <a:off x="5334000" y="2331404"/>
            <a:ext cx="3352800" cy="3307396"/>
          </a:xfrm>
          <a:prstGeom prst="rect">
            <a:avLst/>
          </a:prstGeom>
        </p:spPr>
      </p:pic>
      <p:pic>
        <p:nvPicPr>
          <p:cNvPr id="29" name="Immagine 28"/>
          <p:cNvPicPr>
            <a:picLocks noChangeAspect="1"/>
          </p:cNvPicPr>
          <p:nvPr/>
        </p:nvPicPr>
        <p:blipFill>
          <a:blip r:embed="rId4"/>
          <a:stretch>
            <a:fillRect/>
          </a:stretch>
        </p:blipFill>
        <p:spPr>
          <a:xfrm>
            <a:off x="304800" y="2331404"/>
            <a:ext cx="3352800" cy="3307396"/>
          </a:xfrm>
          <a:prstGeom prst="rect">
            <a:avLst/>
          </a:prstGeo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p:spPr>
        <p:txBody>
          <a:bodyPr/>
          <a:lstStyle/>
          <a:p>
            <a:r>
              <a:rPr lang="it-IT"/>
              <a:t>Amartya Sen</a:t>
            </a:r>
            <a:br>
              <a:rPr lang="it-IT"/>
            </a:br>
            <a:r>
              <a:rPr lang="it-IT" sz="2400"/>
              <a:t>Premio Nobel per economia 1998</a:t>
            </a:r>
            <a:endParaRPr lang="it-IT"/>
          </a:p>
        </p:txBody>
      </p:sp>
      <p:sp>
        <p:nvSpPr>
          <p:cNvPr id="8195" name="Rectangle 3"/>
          <p:cNvSpPr>
            <a:spLocks noGrp="1" noChangeArrowheads="1"/>
          </p:cNvSpPr>
          <p:nvPr>
            <p:ph type="body" sz="half" idx="1"/>
          </p:nvPr>
        </p:nvSpPr>
        <p:spPr>
          <a:xfrm>
            <a:off x="685800" y="1981200"/>
            <a:ext cx="3581400" cy="3886200"/>
          </a:xfrm>
          <a:noFill/>
          <a:ln/>
        </p:spPr>
        <p:txBody>
          <a:bodyPr>
            <a:normAutofit fontScale="92500" lnSpcReduction="20000"/>
          </a:bodyPr>
          <a:lstStyle/>
          <a:p>
            <a:pPr>
              <a:lnSpc>
                <a:spcPct val="90000"/>
              </a:lnSpc>
            </a:pPr>
            <a:r>
              <a:rPr lang="it-IT" sz="2800">
                <a:ea typeface="Times New Roman" charset="0"/>
                <a:cs typeface="Times New Roman" charset="0"/>
              </a:rPr>
              <a:t>Con la teoria delle capabilities, Amartya Sen ha rivoluzionato la concezione del rapporto tra benessere e utilità che costituiva il fondamento del pensiero economico.</a:t>
            </a:r>
            <a:r>
              <a:rPr lang="it-IT" sz="2400">
                <a:ea typeface="Times New Roman" charset="0"/>
                <a:cs typeface="Times New Roman" charset="0"/>
              </a:rPr>
              <a:t> </a:t>
            </a:r>
            <a:endParaRPr lang="it-IT" sz="2400"/>
          </a:p>
        </p:txBody>
      </p:sp>
      <p:pic>
        <p:nvPicPr>
          <p:cNvPr id="8196" name="Picture 4" descr="G:\capabilities\Amartya_Sen_NIH[1].jpeg"/>
          <p:cNvPicPr>
            <a:picLocks noGrp="1" noChangeAspect="1" noChangeArrowheads="1"/>
          </p:cNvPicPr>
          <p:nvPr>
            <p:ph type="clipArt" sz="half" idx="2"/>
          </p:nvPr>
        </p:nvPicPr>
        <p:blipFill>
          <a:blip r:embed="rId2"/>
          <a:srcRect/>
          <a:stretch>
            <a:fillRect/>
          </a:stretch>
        </p:blipFill>
        <p:spPr>
          <a:xfrm>
            <a:off x="5267325" y="1981200"/>
            <a:ext cx="2571750" cy="4114800"/>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Rettangolo arrotondato 2"/>
          <p:cNvSpPr/>
          <p:nvPr/>
        </p:nvSpPr>
        <p:spPr>
          <a:xfrm>
            <a:off x="357158" y="357166"/>
            <a:ext cx="8429684" cy="357190"/>
          </a:xfrm>
          <a:prstGeom prst="roundRect">
            <a:avLst/>
          </a:prstGeom>
          <a:solidFill>
            <a:schemeClr val="tx2">
              <a:lumMod val="25000"/>
              <a:lumOff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p:cNvSpPr txBox="1"/>
          <p:nvPr/>
        </p:nvSpPr>
        <p:spPr>
          <a:xfrm>
            <a:off x="428596" y="357166"/>
            <a:ext cx="8286808" cy="369332"/>
          </a:xfrm>
          <a:prstGeom prst="rect">
            <a:avLst/>
          </a:prstGeom>
          <a:noFill/>
        </p:spPr>
        <p:txBody>
          <a:bodyPr wrap="square" rtlCol="0">
            <a:spAutoFit/>
          </a:bodyPr>
          <a:lstStyle/>
          <a:p>
            <a:pPr algn="ctr"/>
            <a:r>
              <a:rPr lang="it-IT" b="1" dirty="0" smtClean="0">
                <a:solidFill>
                  <a:srgbClr val="FF9900"/>
                </a:solidFill>
              </a:rPr>
              <a:t>Un nuovo modello di valutazione per una scuola più inclusiva</a:t>
            </a:r>
            <a:endParaRPr lang="it-IT" b="1" dirty="0">
              <a:solidFill>
                <a:srgbClr val="FF9900"/>
              </a:solidFill>
            </a:endParaRPr>
          </a:p>
        </p:txBody>
      </p:sp>
      <p:sp>
        <p:nvSpPr>
          <p:cNvPr id="5" name="CasellaDiTesto 4"/>
          <p:cNvSpPr txBox="1"/>
          <p:nvPr/>
        </p:nvSpPr>
        <p:spPr>
          <a:xfrm>
            <a:off x="500034" y="928670"/>
            <a:ext cx="8143932" cy="584775"/>
          </a:xfrm>
          <a:prstGeom prst="rect">
            <a:avLst/>
          </a:prstGeom>
          <a:noFill/>
        </p:spPr>
        <p:txBody>
          <a:bodyPr wrap="square" rtlCol="0">
            <a:spAutoFit/>
          </a:bodyPr>
          <a:lstStyle/>
          <a:p>
            <a:pPr algn="ctr"/>
            <a:r>
              <a:rPr lang="it-IT" sz="3200" dirty="0" smtClean="0"/>
              <a:t>CAPABILITY</a:t>
            </a:r>
            <a:endParaRPr lang="it-IT" sz="3200" dirty="0"/>
          </a:p>
        </p:txBody>
      </p:sp>
      <p:sp>
        <p:nvSpPr>
          <p:cNvPr id="6" name="CasellaDiTesto 5"/>
          <p:cNvSpPr txBox="1"/>
          <p:nvPr/>
        </p:nvSpPr>
        <p:spPr>
          <a:xfrm>
            <a:off x="428596" y="1500174"/>
            <a:ext cx="8286808" cy="4893647"/>
          </a:xfrm>
          <a:prstGeom prst="rect">
            <a:avLst/>
          </a:prstGeom>
          <a:noFill/>
        </p:spPr>
        <p:txBody>
          <a:bodyPr wrap="square" rtlCol="0">
            <a:spAutoFit/>
          </a:bodyPr>
          <a:lstStyle/>
          <a:p>
            <a:r>
              <a:rPr lang="it-IT" sz="2400" dirty="0" err="1" smtClean="0">
                <a:ea typeface="Times New Roman" charset="0"/>
                <a:cs typeface="Times New Roman" charset="0"/>
              </a:rPr>
              <a:t>Capability</a:t>
            </a:r>
            <a:r>
              <a:rPr lang="it-IT" sz="2400" dirty="0" smtClean="0">
                <a:ea typeface="Times New Roman" charset="0"/>
                <a:cs typeface="Times New Roman" charset="0"/>
              </a:rPr>
              <a:t> è la somma di Competenza con Capacità.</a:t>
            </a:r>
          </a:p>
          <a:p>
            <a:r>
              <a:rPr lang="it-IT" sz="2400" dirty="0" smtClean="0">
                <a:solidFill>
                  <a:schemeClr val="accent1"/>
                </a:solidFill>
                <a:ea typeface="Times New Roman" charset="0"/>
                <a:cs typeface="Times New Roman" charset="0"/>
              </a:rPr>
              <a:t>Le possibilità di funzionamento devono essere congiunte con la possibilità di funzionare, altrimenti la disponibilità di risorse non è sufficiente a rendere possibile l’attività.</a:t>
            </a:r>
          </a:p>
          <a:p>
            <a:r>
              <a:rPr lang="it-IT" sz="2400" dirty="0" smtClean="0">
                <a:ea typeface="Times New Roman" charset="0"/>
                <a:cs typeface="Times New Roman" charset="0"/>
              </a:rPr>
              <a:t>Strettamente legato al concetto di funzionamento è quello di capacità di funzionare. Ciò rappresenta varie combinazioni di funzionamento e riflette la libertà dell’individuo di condurre un certo stile di vita</a:t>
            </a:r>
          </a:p>
          <a:p>
            <a:r>
              <a:rPr lang="it-IT" sz="2400" dirty="0" err="1" smtClean="0">
                <a:solidFill>
                  <a:srgbClr val="F07F09"/>
                </a:solidFill>
                <a:ea typeface="Times New Roman" charset="0"/>
                <a:cs typeface="Times New Roman" charset="0"/>
              </a:rPr>
              <a:t>Capacitazioni</a:t>
            </a:r>
            <a:r>
              <a:rPr lang="it-IT" sz="2400" dirty="0" smtClean="0">
                <a:solidFill>
                  <a:srgbClr val="F07F09"/>
                </a:solidFill>
                <a:ea typeface="Times New Roman" charset="0"/>
                <a:cs typeface="Times New Roman" charset="0"/>
              </a:rPr>
              <a:t> è l’insieme delle risorse relazionali di cui dispone la persona, congiunto con le sue capacità di fruirne e quindi disporne in senso operativo, sintesi della relazione persona contesto </a:t>
            </a:r>
            <a:endParaRPr lang="it-IT" sz="2400" dirty="0">
              <a:solidFill>
                <a:srgbClr val="F07F09"/>
              </a:solidFill>
            </a:endParaRPr>
          </a:p>
        </p:txBody>
      </p:sp>
      <p:sp>
        <p:nvSpPr>
          <p:cNvPr id="7" name="Segnaposto numero diapositiva 6"/>
          <p:cNvSpPr>
            <a:spLocks noGrp="1"/>
          </p:cNvSpPr>
          <p:nvPr>
            <p:ph type="sldNum" sz="quarter" idx="12"/>
          </p:nvPr>
        </p:nvSpPr>
        <p:spPr/>
        <p:txBody>
          <a:bodyPr/>
          <a:lstStyle/>
          <a:p>
            <a:fld id="{32A7BE8C-FCEE-4177-BDCE-8EEF6E62BA1B}" type="slidenum">
              <a:rPr lang="it-IT" smtClean="0"/>
              <a:pPr/>
              <a:t>22</a:t>
            </a:fld>
            <a:endParaRPr lang="it-IT"/>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609600" y="914400"/>
            <a:ext cx="8229600" cy="85725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it-IT" sz="2800" smtClean="0"/>
              <a:t>Functioning e capability</a:t>
            </a:r>
          </a:p>
        </p:txBody>
      </p:sp>
      <p:sp>
        <p:nvSpPr>
          <p:cNvPr id="9" name="Ovale 8"/>
          <p:cNvSpPr/>
          <p:nvPr/>
        </p:nvSpPr>
        <p:spPr>
          <a:xfrm>
            <a:off x="3581400" y="2743200"/>
            <a:ext cx="1981200" cy="1981200"/>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1" name="Ovale 10"/>
          <p:cNvSpPr/>
          <p:nvPr/>
        </p:nvSpPr>
        <p:spPr>
          <a:xfrm>
            <a:off x="3733800" y="3048000"/>
            <a:ext cx="762000" cy="7620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2" name="Ovale 11"/>
          <p:cNvSpPr/>
          <p:nvPr/>
        </p:nvSpPr>
        <p:spPr>
          <a:xfrm>
            <a:off x="4191000" y="3810000"/>
            <a:ext cx="762000" cy="7620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3" name="Ovale 12"/>
          <p:cNvSpPr/>
          <p:nvPr/>
        </p:nvSpPr>
        <p:spPr>
          <a:xfrm>
            <a:off x="4648200" y="3048000"/>
            <a:ext cx="762000" cy="7620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34828" name="CasellaDiTesto 13"/>
          <p:cNvSpPr txBox="1">
            <a:spLocks noChangeArrowheads="1"/>
          </p:cNvSpPr>
          <p:nvPr/>
        </p:nvSpPr>
        <p:spPr bwMode="auto">
          <a:xfrm>
            <a:off x="4572000" y="3124200"/>
            <a:ext cx="990600" cy="646113"/>
          </a:xfrm>
          <a:prstGeom prst="rect">
            <a:avLst/>
          </a:prstGeom>
          <a:noFill/>
          <a:ln w="9525">
            <a:noFill/>
            <a:miter lim="800000"/>
            <a:headEnd/>
            <a:tailEnd/>
          </a:ln>
        </p:spPr>
        <p:txBody>
          <a:bodyPr>
            <a:prstTxWarp prst="textNoShape">
              <a:avLst/>
            </a:prstTxWarp>
            <a:spAutoFit/>
          </a:bodyPr>
          <a:lstStyle/>
          <a:p>
            <a:pPr algn="ctr"/>
            <a:r>
              <a:rPr lang="it-IT"/>
              <a:t>Punti </a:t>
            </a:r>
          </a:p>
          <a:p>
            <a:pPr algn="ctr"/>
            <a:r>
              <a:rPr lang="it-IT"/>
              <a:t>di vista</a:t>
            </a:r>
          </a:p>
        </p:txBody>
      </p:sp>
      <p:sp>
        <p:nvSpPr>
          <p:cNvPr id="34829" name="CasellaDiTesto 14"/>
          <p:cNvSpPr txBox="1">
            <a:spLocks noChangeArrowheads="1"/>
          </p:cNvSpPr>
          <p:nvPr/>
        </p:nvSpPr>
        <p:spPr bwMode="auto">
          <a:xfrm>
            <a:off x="3505200" y="3087688"/>
            <a:ext cx="1219200" cy="646112"/>
          </a:xfrm>
          <a:prstGeom prst="rect">
            <a:avLst/>
          </a:prstGeom>
          <a:noFill/>
          <a:ln w="9525">
            <a:noFill/>
            <a:miter lim="800000"/>
            <a:headEnd/>
            <a:tailEnd/>
          </a:ln>
        </p:spPr>
        <p:txBody>
          <a:bodyPr>
            <a:prstTxWarp prst="textNoShape">
              <a:avLst/>
            </a:prstTxWarp>
            <a:spAutoFit/>
          </a:bodyPr>
          <a:lstStyle/>
          <a:p>
            <a:pPr algn="ctr"/>
            <a:r>
              <a:rPr lang="it-IT"/>
              <a:t>Capacità di fare </a:t>
            </a:r>
          </a:p>
        </p:txBody>
      </p:sp>
      <p:sp>
        <p:nvSpPr>
          <p:cNvPr id="34830" name="CasellaDiTesto 15"/>
          <p:cNvSpPr txBox="1">
            <a:spLocks noChangeArrowheads="1"/>
          </p:cNvSpPr>
          <p:nvPr/>
        </p:nvSpPr>
        <p:spPr bwMode="auto">
          <a:xfrm>
            <a:off x="3962400" y="3773488"/>
            <a:ext cx="1219200" cy="646112"/>
          </a:xfrm>
          <a:prstGeom prst="rect">
            <a:avLst/>
          </a:prstGeom>
          <a:noFill/>
          <a:ln w="9525">
            <a:noFill/>
            <a:miter lim="800000"/>
            <a:headEnd/>
            <a:tailEnd/>
          </a:ln>
        </p:spPr>
        <p:txBody>
          <a:bodyPr>
            <a:prstTxWarp prst="textNoShape">
              <a:avLst/>
            </a:prstTxWarp>
            <a:spAutoFit/>
          </a:bodyPr>
          <a:lstStyle/>
          <a:p>
            <a:pPr algn="ctr"/>
            <a:r>
              <a:rPr lang="it-IT"/>
              <a:t>Capacità di essere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609600" y="914400"/>
            <a:ext cx="8229600" cy="85725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it-IT" sz="2800" smtClean="0"/>
              <a:t>Functioning e capability</a:t>
            </a:r>
          </a:p>
        </p:txBody>
      </p:sp>
      <p:sp>
        <p:nvSpPr>
          <p:cNvPr id="4" name="Ovale 3"/>
          <p:cNvSpPr/>
          <p:nvPr/>
        </p:nvSpPr>
        <p:spPr>
          <a:xfrm flipH="1">
            <a:off x="3733800" y="1752600"/>
            <a:ext cx="1752600" cy="26670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5" name="Ovale 4"/>
          <p:cNvSpPr/>
          <p:nvPr/>
        </p:nvSpPr>
        <p:spPr>
          <a:xfrm rot="3550082" flipH="1">
            <a:off x="4387850" y="2106613"/>
            <a:ext cx="1752600" cy="2667000"/>
          </a:xfrm>
          <a:prstGeom prst="ellipse">
            <a:avLst/>
          </a:prstGeom>
          <a:solidFill>
            <a:schemeClr val="bg1">
              <a:lumMod val="65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6" name="Ovale 5"/>
          <p:cNvSpPr/>
          <p:nvPr/>
        </p:nvSpPr>
        <p:spPr>
          <a:xfrm rot="8304173" flipH="1">
            <a:off x="4246563" y="3154363"/>
            <a:ext cx="1752600" cy="2667000"/>
          </a:xfrm>
          <a:prstGeom prst="ellipse">
            <a:avLst/>
          </a:prstGeom>
          <a:solidFill>
            <a:srgbClr val="008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7" name="Ovale 6"/>
          <p:cNvSpPr/>
          <p:nvPr/>
        </p:nvSpPr>
        <p:spPr>
          <a:xfrm rot="13015783" flipH="1">
            <a:off x="3073400" y="3090863"/>
            <a:ext cx="1752600" cy="2667000"/>
          </a:xfrm>
          <a:prstGeom prst="ellipse">
            <a:avLst/>
          </a:prstGeom>
          <a:solidFill>
            <a:srgbClr val="66FFFF"/>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8" name="Ovale 7"/>
          <p:cNvSpPr/>
          <p:nvPr/>
        </p:nvSpPr>
        <p:spPr>
          <a:xfrm rot="18897499" flipH="1">
            <a:off x="3048000" y="2209800"/>
            <a:ext cx="1752600" cy="2667000"/>
          </a:xfrm>
          <a:prstGeom prst="ellipse">
            <a:avLst/>
          </a:prstGeom>
          <a:solidFill>
            <a:srgbClr val="FF00FF"/>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9" name="Ovale 8"/>
          <p:cNvSpPr/>
          <p:nvPr/>
        </p:nvSpPr>
        <p:spPr>
          <a:xfrm>
            <a:off x="3581400" y="2743200"/>
            <a:ext cx="1981200" cy="1981200"/>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1" name="Ovale 10"/>
          <p:cNvSpPr/>
          <p:nvPr/>
        </p:nvSpPr>
        <p:spPr>
          <a:xfrm>
            <a:off x="3733800" y="3048000"/>
            <a:ext cx="762000" cy="7620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2" name="Ovale 11"/>
          <p:cNvSpPr/>
          <p:nvPr/>
        </p:nvSpPr>
        <p:spPr>
          <a:xfrm>
            <a:off x="4191000" y="3810000"/>
            <a:ext cx="762000" cy="7620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3" name="Ovale 12"/>
          <p:cNvSpPr/>
          <p:nvPr/>
        </p:nvSpPr>
        <p:spPr>
          <a:xfrm>
            <a:off x="4648200" y="3048000"/>
            <a:ext cx="762000" cy="7620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34828" name="CasellaDiTesto 13"/>
          <p:cNvSpPr txBox="1">
            <a:spLocks noChangeArrowheads="1"/>
          </p:cNvSpPr>
          <p:nvPr/>
        </p:nvSpPr>
        <p:spPr bwMode="auto">
          <a:xfrm>
            <a:off x="4572000" y="3124200"/>
            <a:ext cx="990600" cy="646113"/>
          </a:xfrm>
          <a:prstGeom prst="rect">
            <a:avLst/>
          </a:prstGeom>
          <a:noFill/>
          <a:ln w="9525">
            <a:noFill/>
            <a:miter lim="800000"/>
            <a:headEnd/>
            <a:tailEnd/>
          </a:ln>
        </p:spPr>
        <p:txBody>
          <a:bodyPr>
            <a:prstTxWarp prst="textNoShape">
              <a:avLst/>
            </a:prstTxWarp>
            <a:spAutoFit/>
          </a:bodyPr>
          <a:lstStyle/>
          <a:p>
            <a:pPr algn="ctr"/>
            <a:r>
              <a:rPr lang="it-IT"/>
              <a:t>Punti </a:t>
            </a:r>
          </a:p>
          <a:p>
            <a:pPr algn="ctr"/>
            <a:r>
              <a:rPr lang="it-IT"/>
              <a:t>di vista</a:t>
            </a:r>
          </a:p>
        </p:txBody>
      </p:sp>
      <p:sp>
        <p:nvSpPr>
          <p:cNvPr id="34829" name="CasellaDiTesto 14"/>
          <p:cNvSpPr txBox="1">
            <a:spLocks noChangeArrowheads="1"/>
          </p:cNvSpPr>
          <p:nvPr/>
        </p:nvSpPr>
        <p:spPr bwMode="auto">
          <a:xfrm>
            <a:off x="3505200" y="3087688"/>
            <a:ext cx="1219200" cy="646112"/>
          </a:xfrm>
          <a:prstGeom prst="rect">
            <a:avLst/>
          </a:prstGeom>
          <a:noFill/>
          <a:ln w="9525">
            <a:noFill/>
            <a:miter lim="800000"/>
            <a:headEnd/>
            <a:tailEnd/>
          </a:ln>
        </p:spPr>
        <p:txBody>
          <a:bodyPr>
            <a:prstTxWarp prst="textNoShape">
              <a:avLst/>
            </a:prstTxWarp>
            <a:spAutoFit/>
          </a:bodyPr>
          <a:lstStyle/>
          <a:p>
            <a:pPr algn="ctr"/>
            <a:r>
              <a:rPr lang="it-IT"/>
              <a:t>Capacità di fare </a:t>
            </a:r>
          </a:p>
        </p:txBody>
      </p:sp>
      <p:sp>
        <p:nvSpPr>
          <p:cNvPr id="34830" name="CasellaDiTesto 15"/>
          <p:cNvSpPr txBox="1">
            <a:spLocks noChangeArrowheads="1"/>
          </p:cNvSpPr>
          <p:nvPr/>
        </p:nvSpPr>
        <p:spPr bwMode="auto">
          <a:xfrm>
            <a:off x="3962400" y="3773488"/>
            <a:ext cx="1219200" cy="646112"/>
          </a:xfrm>
          <a:prstGeom prst="rect">
            <a:avLst/>
          </a:prstGeom>
          <a:noFill/>
          <a:ln w="9525">
            <a:noFill/>
            <a:miter lim="800000"/>
            <a:headEnd/>
            <a:tailEnd/>
          </a:ln>
        </p:spPr>
        <p:txBody>
          <a:bodyPr>
            <a:prstTxWarp prst="textNoShape">
              <a:avLst/>
            </a:prstTxWarp>
            <a:spAutoFit/>
          </a:bodyPr>
          <a:lstStyle/>
          <a:p>
            <a:pPr algn="ctr"/>
            <a:r>
              <a:rPr lang="it-IT"/>
              <a:t>Capacità di essere</a:t>
            </a:r>
          </a:p>
        </p:txBody>
      </p:sp>
      <p:sp>
        <p:nvSpPr>
          <p:cNvPr id="34831" name="CasellaDiTesto 16"/>
          <p:cNvSpPr txBox="1">
            <a:spLocks noChangeArrowheads="1"/>
          </p:cNvSpPr>
          <p:nvPr/>
        </p:nvSpPr>
        <p:spPr bwMode="auto">
          <a:xfrm>
            <a:off x="3581400" y="1828800"/>
            <a:ext cx="2057400" cy="646113"/>
          </a:xfrm>
          <a:prstGeom prst="rect">
            <a:avLst/>
          </a:prstGeom>
          <a:noFill/>
          <a:ln w="9525">
            <a:noFill/>
            <a:miter lim="800000"/>
            <a:headEnd/>
            <a:tailEnd/>
          </a:ln>
        </p:spPr>
        <p:txBody>
          <a:bodyPr>
            <a:prstTxWarp prst="textNoShape">
              <a:avLst/>
            </a:prstTxWarp>
            <a:spAutoFit/>
          </a:bodyPr>
          <a:lstStyle/>
          <a:p>
            <a:pPr algn="ctr"/>
            <a:r>
              <a:rPr lang="it-IT"/>
              <a:t>Combinazioni di functioning</a:t>
            </a:r>
          </a:p>
        </p:txBody>
      </p:sp>
      <p:sp>
        <p:nvSpPr>
          <p:cNvPr id="34832" name="CasellaDiTesto 17"/>
          <p:cNvSpPr txBox="1">
            <a:spLocks noChangeArrowheads="1"/>
          </p:cNvSpPr>
          <p:nvPr/>
        </p:nvSpPr>
        <p:spPr bwMode="auto">
          <a:xfrm>
            <a:off x="2057400" y="2667000"/>
            <a:ext cx="2057400" cy="923925"/>
          </a:xfrm>
          <a:prstGeom prst="rect">
            <a:avLst/>
          </a:prstGeom>
          <a:noFill/>
          <a:ln w="9525">
            <a:noFill/>
            <a:miter lim="800000"/>
            <a:headEnd/>
            <a:tailEnd/>
          </a:ln>
        </p:spPr>
        <p:txBody>
          <a:bodyPr>
            <a:prstTxWarp prst="textNoShape">
              <a:avLst/>
            </a:prstTxWarp>
            <a:spAutoFit/>
          </a:bodyPr>
          <a:lstStyle/>
          <a:p>
            <a:pPr algn="ctr"/>
            <a:r>
              <a:rPr lang="it-IT"/>
              <a:t>Set di </a:t>
            </a:r>
          </a:p>
          <a:p>
            <a:pPr algn="ctr"/>
            <a:r>
              <a:rPr lang="it-IT"/>
              <a:t>vettori di functioning</a:t>
            </a:r>
          </a:p>
        </p:txBody>
      </p:sp>
      <p:sp>
        <p:nvSpPr>
          <p:cNvPr id="34833" name="CasellaDiTesto 18"/>
          <p:cNvSpPr txBox="1">
            <a:spLocks noChangeArrowheads="1"/>
          </p:cNvSpPr>
          <p:nvPr/>
        </p:nvSpPr>
        <p:spPr bwMode="auto">
          <a:xfrm>
            <a:off x="2438400" y="4724400"/>
            <a:ext cx="2057400" cy="369888"/>
          </a:xfrm>
          <a:prstGeom prst="rect">
            <a:avLst/>
          </a:prstGeom>
          <a:noFill/>
          <a:ln w="9525">
            <a:noFill/>
            <a:miter lim="800000"/>
            <a:headEnd/>
            <a:tailEnd/>
          </a:ln>
        </p:spPr>
        <p:txBody>
          <a:bodyPr>
            <a:prstTxWarp prst="textNoShape">
              <a:avLst/>
            </a:prstTxWarp>
            <a:spAutoFit/>
          </a:bodyPr>
          <a:lstStyle/>
          <a:p>
            <a:pPr algn="ctr"/>
            <a:r>
              <a:rPr lang="it-IT"/>
              <a:t>Stili di vita</a:t>
            </a:r>
          </a:p>
        </p:txBody>
      </p:sp>
      <p:sp>
        <p:nvSpPr>
          <p:cNvPr id="34834" name="CasellaDiTesto 19"/>
          <p:cNvSpPr txBox="1">
            <a:spLocks noChangeArrowheads="1"/>
          </p:cNvSpPr>
          <p:nvPr/>
        </p:nvSpPr>
        <p:spPr bwMode="auto">
          <a:xfrm>
            <a:off x="4800600" y="4724400"/>
            <a:ext cx="2057400" cy="369888"/>
          </a:xfrm>
          <a:prstGeom prst="rect">
            <a:avLst/>
          </a:prstGeom>
          <a:noFill/>
          <a:ln w="9525">
            <a:noFill/>
            <a:miter lim="800000"/>
            <a:headEnd/>
            <a:tailEnd/>
          </a:ln>
        </p:spPr>
        <p:txBody>
          <a:bodyPr>
            <a:prstTxWarp prst="textNoShape">
              <a:avLst/>
            </a:prstTxWarp>
            <a:spAutoFit/>
          </a:bodyPr>
          <a:lstStyle/>
          <a:p>
            <a:pPr algn="ctr"/>
            <a:r>
              <a:rPr lang="it-IT"/>
              <a:t>Opportunità reali</a:t>
            </a:r>
          </a:p>
        </p:txBody>
      </p:sp>
      <p:sp>
        <p:nvSpPr>
          <p:cNvPr id="34835" name="CasellaDiTesto 20"/>
          <p:cNvSpPr txBox="1">
            <a:spLocks noChangeArrowheads="1"/>
          </p:cNvSpPr>
          <p:nvPr/>
        </p:nvSpPr>
        <p:spPr bwMode="auto">
          <a:xfrm>
            <a:off x="4953000" y="2706688"/>
            <a:ext cx="2057400" cy="646112"/>
          </a:xfrm>
          <a:prstGeom prst="rect">
            <a:avLst/>
          </a:prstGeom>
          <a:noFill/>
          <a:ln w="9525">
            <a:noFill/>
            <a:miter lim="800000"/>
            <a:headEnd/>
            <a:tailEnd/>
          </a:ln>
        </p:spPr>
        <p:txBody>
          <a:bodyPr>
            <a:prstTxWarp prst="textNoShape">
              <a:avLst/>
            </a:prstTxWarp>
            <a:spAutoFit/>
          </a:bodyPr>
          <a:lstStyle/>
          <a:p>
            <a:pPr algn="ctr"/>
            <a:r>
              <a:rPr lang="it-IT"/>
              <a:t>Stati di</a:t>
            </a:r>
          </a:p>
          <a:p>
            <a:pPr algn="ctr"/>
            <a:r>
              <a:rPr lang="it-IT"/>
              <a:t> esistenza</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609600" y="914400"/>
            <a:ext cx="8229600" cy="85725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it-IT" sz="2800" smtClean="0"/>
              <a:t>Functioning e capability</a:t>
            </a:r>
          </a:p>
        </p:txBody>
      </p:sp>
      <p:sp>
        <p:nvSpPr>
          <p:cNvPr id="4" name="Ovale 3"/>
          <p:cNvSpPr/>
          <p:nvPr/>
        </p:nvSpPr>
        <p:spPr>
          <a:xfrm flipH="1">
            <a:off x="3733800" y="1752600"/>
            <a:ext cx="1752600" cy="26670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5" name="Ovale 4"/>
          <p:cNvSpPr/>
          <p:nvPr/>
        </p:nvSpPr>
        <p:spPr>
          <a:xfrm rot="3550082" flipH="1">
            <a:off x="4387850" y="2106613"/>
            <a:ext cx="1752600" cy="2667000"/>
          </a:xfrm>
          <a:prstGeom prst="ellipse">
            <a:avLst/>
          </a:prstGeom>
          <a:solidFill>
            <a:schemeClr val="bg1">
              <a:lumMod val="65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6" name="Ovale 5"/>
          <p:cNvSpPr/>
          <p:nvPr/>
        </p:nvSpPr>
        <p:spPr>
          <a:xfrm rot="8304173" flipH="1">
            <a:off x="4246563" y="3154363"/>
            <a:ext cx="1752600" cy="2667000"/>
          </a:xfrm>
          <a:prstGeom prst="ellipse">
            <a:avLst/>
          </a:prstGeom>
          <a:solidFill>
            <a:srgbClr val="008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7" name="Ovale 6"/>
          <p:cNvSpPr/>
          <p:nvPr/>
        </p:nvSpPr>
        <p:spPr>
          <a:xfrm rot="13015783" flipH="1">
            <a:off x="3073400" y="3090863"/>
            <a:ext cx="1752600" cy="2667000"/>
          </a:xfrm>
          <a:prstGeom prst="ellipse">
            <a:avLst/>
          </a:prstGeom>
          <a:solidFill>
            <a:srgbClr val="66FFFF"/>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8" name="Ovale 7"/>
          <p:cNvSpPr/>
          <p:nvPr/>
        </p:nvSpPr>
        <p:spPr>
          <a:xfrm rot="18897499" flipH="1">
            <a:off x="3048000" y="2209800"/>
            <a:ext cx="1752600" cy="2667000"/>
          </a:xfrm>
          <a:prstGeom prst="ellipse">
            <a:avLst/>
          </a:prstGeom>
          <a:solidFill>
            <a:srgbClr val="FF00FF"/>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9" name="Ovale 8"/>
          <p:cNvSpPr/>
          <p:nvPr/>
        </p:nvSpPr>
        <p:spPr>
          <a:xfrm>
            <a:off x="3581400" y="2743200"/>
            <a:ext cx="1981200" cy="1981200"/>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1" name="Ovale 10"/>
          <p:cNvSpPr/>
          <p:nvPr/>
        </p:nvSpPr>
        <p:spPr>
          <a:xfrm>
            <a:off x="3733800" y="3048000"/>
            <a:ext cx="762000" cy="7620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2" name="Ovale 11"/>
          <p:cNvSpPr/>
          <p:nvPr/>
        </p:nvSpPr>
        <p:spPr>
          <a:xfrm>
            <a:off x="4191000" y="3810000"/>
            <a:ext cx="762000" cy="7620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3" name="Ovale 12"/>
          <p:cNvSpPr/>
          <p:nvPr/>
        </p:nvSpPr>
        <p:spPr>
          <a:xfrm>
            <a:off x="4648200" y="3048000"/>
            <a:ext cx="762000" cy="7620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34828" name="CasellaDiTesto 13"/>
          <p:cNvSpPr txBox="1">
            <a:spLocks noChangeArrowheads="1"/>
          </p:cNvSpPr>
          <p:nvPr/>
        </p:nvSpPr>
        <p:spPr bwMode="auto">
          <a:xfrm>
            <a:off x="4572000" y="3124200"/>
            <a:ext cx="990600" cy="646113"/>
          </a:xfrm>
          <a:prstGeom prst="rect">
            <a:avLst/>
          </a:prstGeom>
          <a:noFill/>
          <a:ln w="9525">
            <a:noFill/>
            <a:miter lim="800000"/>
            <a:headEnd/>
            <a:tailEnd/>
          </a:ln>
        </p:spPr>
        <p:txBody>
          <a:bodyPr>
            <a:prstTxWarp prst="textNoShape">
              <a:avLst/>
            </a:prstTxWarp>
            <a:spAutoFit/>
          </a:bodyPr>
          <a:lstStyle/>
          <a:p>
            <a:pPr algn="ctr"/>
            <a:r>
              <a:rPr lang="it-IT"/>
              <a:t>Punti </a:t>
            </a:r>
          </a:p>
          <a:p>
            <a:pPr algn="ctr"/>
            <a:r>
              <a:rPr lang="it-IT"/>
              <a:t>di vista</a:t>
            </a:r>
          </a:p>
        </p:txBody>
      </p:sp>
      <p:sp>
        <p:nvSpPr>
          <p:cNvPr id="34829" name="CasellaDiTesto 14"/>
          <p:cNvSpPr txBox="1">
            <a:spLocks noChangeArrowheads="1"/>
          </p:cNvSpPr>
          <p:nvPr/>
        </p:nvSpPr>
        <p:spPr bwMode="auto">
          <a:xfrm>
            <a:off x="3505200" y="3087688"/>
            <a:ext cx="1219200" cy="646112"/>
          </a:xfrm>
          <a:prstGeom prst="rect">
            <a:avLst/>
          </a:prstGeom>
          <a:noFill/>
          <a:ln w="9525">
            <a:noFill/>
            <a:miter lim="800000"/>
            <a:headEnd/>
            <a:tailEnd/>
          </a:ln>
        </p:spPr>
        <p:txBody>
          <a:bodyPr>
            <a:prstTxWarp prst="textNoShape">
              <a:avLst/>
            </a:prstTxWarp>
            <a:spAutoFit/>
          </a:bodyPr>
          <a:lstStyle/>
          <a:p>
            <a:pPr algn="ctr"/>
            <a:r>
              <a:rPr lang="it-IT"/>
              <a:t>Capacità di fare </a:t>
            </a:r>
          </a:p>
        </p:txBody>
      </p:sp>
      <p:sp>
        <p:nvSpPr>
          <p:cNvPr id="34830" name="CasellaDiTesto 15"/>
          <p:cNvSpPr txBox="1">
            <a:spLocks noChangeArrowheads="1"/>
          </p:cNvSpPr>
          <p:nvPr/>
        </p:nvSpPr>
        <p:spPr bwMode="auto">
          <a:xfrm>
            <a:off x="3962400" y="3773488"/>
            <a:ext cx="1219200" cy="646112"/>
          </a:xfrm>
          <a:prstGeom prst="rect">
            <a:avLst/>
          </a:prstGeom>
          <a:noFill/>
          <a:ln w="9525">
            <a:noFill/>
            <a:miter lim="800000"/>
            <a:headEnd/>
            <a:tailEnd/>
          </a:ln>
        </p:spPr>
        <p:txBody>
          <a:bodyPr>
            <a:prstTxWarp prst="textNoShape">
              <a:avLst/>
            </a:prstTxWarp>
            <a:spAutoFit/>
          </a:bodyPr>
          <a:lstStyle/>
          <a:p>
            <a:pPr algn="ctr"/>
            <a:r>
              <a:rPr lang="it-IT"/>
              <a:t>Capacità di essere</a:t>
            </a:r>
          </a:p>
        </p:txBody>
      </p:sp>
      <p:sp>
        <p:nvSpPr>
          <p:cNvPr id="34831" name="CasellaDiTesto 16"/>
          <p:cNvSpPr txBox="1">
            <a:spLocks noChangeArrowheads="1"/>
          </p:cNvSpPr>
          <p:nvPr/>
        </p:nvSpPr>
        <p:spPr bwMode="auto">
          <a:xfrm>
            <a:off x="3581400" y="1828800"/>
            <a:ext cx="2057400" cy="646113"/>
          </a:xfrm>
          <a:prstGeom prst="rect">
            <a:avLst/>
          </a:prstGeom>
          <a:noFill/>
          <a:ln w="9525">
            <a:noFill/>
            <a:miter lim="800000"/>
            <a:headEnd/>
            <a:tailEnd/>
          </a:ln>
        </p:spPr>
        <p:txBody>
          <a:bodyPr>
            <a:prstTxWarp prst="textNoShape">
              <a:avLst/>
            </a:prstTxWarp>
            <a:spAutoFit/>
          </a:bodyPr>
          <a:lstStyle/>
          <a:p>
            <a:pPr algn="ctr"/>
            <a:r>
              <a:rPr lang="it-IT"/>
              <a:t>Combinazioni di functioning</a:t>
            </a:r>
          </a:p>
        </p:txBody>
      </p:sp>
      <p:sp>
        <p:nvSpPr>
          <p:cNvPr id="34832" name="CasellaDiTesto 17"/>
          <p:cNvSpPr txBox="1">
            <a:spLocks noChangeArrowheads="1"/>
          </p:cNvSpPr>
          <p:nvPr/>
        </p:nvSpPr>
        <p:spPr bwMode="auto">
          <a:xfrm>
            <a:off x="2057400" y="2667000"/>
            <a:ext cx="2057400" cy="923925"/>
          </a:xfrm>
          <a:prstGeom prst="rect">
            <a:avLst/>
          </a:prstGeom>
          <a:noFill/>
          <a:ln w="9525">
            <a:noFill/>
            <a:miter lim="800000"/>
            <a:headEnd/>
            <a:tailEnd/>
          </a:ln>
        </p:spPr>
        <p:txBody>
          <a:bodyPr>
            <a:prstTxWarp prst="textNoShape">
              <a:avLst/>
            </a:prstTxWarp>
            <a:spAutoFit/>
          </a:bodyPr>
          <a:lstStyle/>
          <a:p>
            <a:pPr algn="ctr"/>
            <a:r>
              <a:rPr lang="it-IT"/>
              <a:t>Set di </a:t>
            </a:r>
          </a:p>
          <a:p>
            <a:pPr algn="ctr"/>
            <a:r>
              <a:rPr lang="it-IT"/>
              <a:t>vettori di functioning</a:t>
            </a:r>
          </a:p>
        </p:txBody>
      </p:sp>
      <p:sp>
        <p:nvSpPr>
          <p:cNvPr id="34833" name="CasellaDiTesto 18"/>
          <p:cNvSpPr txBox="1">
            <a:spLocks noChangeArrowheads="1"/>
          </p:cNvSpPr>
          <p:nvPr/>
        </p:nvSpPr>
        <p:spPr bwMode="auto">
          <a:xfrm>
            <a:off x="2438400" y="4724400"/>
            <a:ext cx="2057400" cy="369888"/>
          </a:xfrm>
          <a:prstGeom prst="rect">
            <a:avLst/>
          </a:prstGeom>
          <a:noFill/>
          <a:ln w="9525">
            <a:noFill/>
            <a:miter lim="800000"/>
            <a:headEnd/>
            <a:tailEnd/>
          </a:ln>
        </p:spPr>
        <p:txBody>
          <a:bodyPr>
            <a:prstTxWarp prst="textNoShape">
              <a:avLst/>
            </a:prstTxWarp>
            <a:spAutoFit/>
          </a:bodyPr>
          <a:lstStyle/>
          <a:p>
            <a:pPr algn="ctr"/>
            <a:r>
              <a:rPr lang="it-IT"/>
              <a:t>Stili di vita</a:t>
            </a:r>
          </a:p>
        </p:txBody>
      </p:sp>
      <p:sp>
        <p:nvSpPr>
          <p:cNvPr id="34834" name="CasellaDiTesto 19"/>
          <p:cNvSpPr txBox="1">
            <a:spLocks noChangeArrowheads="1"/>
          </p:cNvSpPr>
          <p:nvPr/>
        </p:nvSpPr>
        <p:spPr bwMode="auto">
          <a:xfrm>
            <a:off x="4800600" y="4724400"/>
            <a:ext cx="2057400" cy="369888"/>
          </a:xfrm>
          <a:prstGeom prst="rect">
            <a:avLst/>
          </a:prstGeom>
          <a:noFill/>
          <a:ln w="9525">
            <a:noFill/>
            <a:miter lim="800000"/>
            <a:headEnd/>
            <a:tailEnd/>
          </a:ln>
        </p:spPr>
        <p:txBody>
          <a:bodyPr>
            <a:prstTxWarp prst="textNoShape">
              <a:avLst/>
            </a:prstTxWarp>
            <a:spAutoFit/>
          </a:bodyPr>
          <a:lstStyle/>
          <a:p>
            <a:pPr algn="ctr"/>
            <a:r>
              <a:rPr lang="it-IT"/>
              <a:t>Opportunità reali</a:t>
            </a:r>
          </a:p>
        </p:txBody>
      </p:sp>
      <p:sp>
        <p:nvSpPr>
          <p:cNvPr id="34835" name="CasellaDiTesto 20"/>
          <p:cNvSpPr txBox="1">
            <a:spLocks noChangeArrowheads="1"/>
          </p:cNvSpPr>
          <p:nvPr/>
        </p:nvSpPr>
        <p:spPr bwMode="auto">
          <a:xfrm>
            <a:off x="4953000" y="2706688"/>
            <a:ext cx="2057400" cy="646112"/>
          </a:xfrm>
          <a:prstGeom prst="rect">
            <a:avLst/>
          </a:prstGeom>
          <a:noFill/>
          <a:ln w="9525">
            <a:noFill/>
            <a:miter lim="800000"/>
            <a:headEnd/>
            <a:tailEnd/>
          </a:ln>
        </p:spPr>
        <p:txBody>
          <a:bodyPr>
            <a:prstTxWarp prst="textNoShape">
              <a:avLst/>
            </a:prstTxWarp>
            <a:spAutoFit/>
          </a:bodyPr>
          <a:lstStyle/>
          <a:p>
            <a:pPr algn="ctr"/>
            <a:r>
              <a:rPr lang="it-IT"/>
              <a:t>Stati di</a:t>
            </a:r>
          </a:p>
          <a:p>
            <a:pPr algn="ctr"/>
            <a:r>
              <a:rPr lang="it-IT"/>
              <a:t> esistenza</a:t>
            </a:r>
          </a:p>
        </p:txBody>
      </p:sp>
      <p:graphicFrame>
        <p:nvGraphicFramePr>
          <p:cNvPr id="22" name="Diagramma 21"/>
          <p:cNvGraphicFramePr/>
          <p:nvPr/>
        </p:nvGraphicFramePr>
        <p:xfrm>
          <a:off x="228600" y="1524000"/>
          <a:ext cx="2286000" cy="40386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graphicFrame>
        <p:nvGraphicFramePr>
          <p:cNvPr id="27" name="Diagramma 26"/>
          <p:cNvGraphicFramePr/>
          <p:nvPr/>
        </p:nvGraphicFramePr>
        <p:xfrm>
          <a:off x="6705600" y="1600200"/>
          <a:ext cx="2362200" cy="4114800"/>
        </p:xfrm>
        <a:graphic>
          <a:graphicData uri="http://schemas.openxmlformats.org/drawingml/2006/diagram">
            <a: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5" name="Oval 3"/>
          <p:cNvSpPr>
            <a:spLocks noChangeArrowheads="1"/>
          </p:cNvSpPr>
          <p:nvPr/>
        </p:nvSpPr>
        <p:spPr bwMode="auto">
          <a:xfrm>
            <a:off x="914400" y="1524000"/>
            <a:ext cx="4572000" cy="4114800"/>
          </a:xfrm>
          <a:prstGeom prst="ellipse">
            <a:avLst/>
          </a:prstGeom>
          <a:noFill/>
          <a:ln w="76200">
            <a:solidFill>
              <a:srgbClr val="FF0000"/>
            </a:solidFill>
            <a:round/>
            <a:headEnd/>
            <a:tailEnd/>
          </a:ln>
        </p:spPr>
        <p:txBody>
          <a:bodyPr wrap="none" anchor="ctr">
            <a:prstTxWarp prst="textNoShape">
              <a:avLst/>
            </a:prstTxWarp>
          </a:bodyPr>
          <a:lstStyle/>
          <a:p>
            <a:endParaRPr lang="it-IT"/>
          </a:p>
        </p:txBody>
      </p:sp>
      <p:sp>
        <p:nvSpPr>
          <p:cNvPr id="28676" name="Freeform 4"/>
          <p:cNvSpPr>
            <a:spLocks/>
          </p:cNvSpPr>
          <p:nvPr/>
        </p:nvSpPr>
        <p:spPr bwMode="auto">
          <a:xfrm>
            <a:off x="6643688" y="2747963"/>
            <a:ext cx="2500312" cy="1439862"/>
          </a:xfrm>
          <a:custGeom>
            <a:avLst/>
            <a:gdLst>
              <a:gd name="T0" fmla="*/ 2147483647 w 1425"/>
              <a:gd name="T1" fmla="*/ 2147483647 h 907"/>
              <a:gd name="T2" fmla="*/ 2147483647 w 1425"/>
              <a:gd name="T3" fmla="*/ 2147483647 h 907"/>
              <a:gd name="T4" fmla="*/ 2147483647 w 1425"/>
              <a:gd name="T5" fmla="*/ 2147483647 h 907"/>
              <a:gd name="T6" fmla="*/ 2147483647 w 1425"/>
              <a:gd name="T7" fmla="*/ 2147483647 h 907"/>
              <a:gd name="T8" fmla="*/ 2147483647 w 1425"/>
              <a:gd name="T9" fmla="*/ 2147483647 h 907"/>
              <a:gd name="T10" fmla="*/ 2147483647 w 1425"/>
              <a:gd name="T11" fmla="*/ 2147483647 h 907"/>
              <a:gd name="T12" fmla="*/ 2147483647 w 1425"/>
              <a:gd name="T13" fmla="*/ 2147483647 h 907"/>
              <a:gd name="T14" fmla="*/ 2147483647 w 1425"/>
              <a:gd name="T15" fmla="*/ 2147483647 h 907"/>
              <a:gd name="T16" fmla="*/ 2147483647 w 1425"/>
              <a:gd name="T17" fmla="*/ 2147483647 h 907"/>
              <a:gd name="T18" fmla="*/ 2147483647 w 1425"/>
              <a:gd name="T19" fmla="*/ 2147483647 h 907"/>
              <a:gd name="T20" fmla="*/ 2147483647 w 1425"/>
              <a:gd name="T21" fmla="*/ 2147483647 h 907"/>
              <a:gd name="T22" fmla="*/ 2147483647 w 1425"/>
              <a:gd name="T23" fmla="*/ 2147483647 h 907"/>
              <a:gd name="T24" fmla="*/ 2147483647 w 1425"/>
              <a:gd name="T25" fmla="*/ 2147483647 h 907"/>
              <a:gd name="T26" fmla="*/ 2147483647 w 1425"/>
              <a:gd name="T27" fmla="*/ 0 h 907"/>
              <a:gd name="T28" fmla="*/ 2147483647 w 1425"/>
              <a:gd name="T29" fmla="*/ 2147483647 h 907"/>
              <a:gd name="T30" fmla="*/ 2147483647 w 1425"/>
              <a:gd name="T31" fmla="*/ 2147483647 h 907"/>
              <a:gd name="T32" fmla="*/ 2147483647 w 1425"/>
              <a:gd name="T33" fmla="*/ 2147483647 h 907"/>
              <a:gd name="T34" fmla="*/ 2147483647 w 1425"/>
              <a:gd name="T35" fmla="*/ 2147483647 h 907"/>
              <a:gd name="T36" fmla="*/ 0 w 1425"/>
              <a:gd name="T37" fmla="*/ 2147483647 h 907"/>
              <a:gd name="T38" fmla="*/ 2147483647 w 1425"/>
              <a:gd name="T39" fmla="*/ 2147483647 h 907"/>
              <a:gd name="T40" fmla="*/ 2147483647 w 1425"/>
              <a:gd name="T41" fmla="*/ 2147483647 h 907"/>
              <a:gd name="T42" fmla="*/ 2147483647 w 1425"/>
              <a:gd name="T43" fmla="*/ 2147483647 h 907"/>
              <a:gd name="T44" fmla="*/ 2147483647 w 1425"/>
              <a:gd name="T45" fmla="*/ 2147483647 h 907"/>
              <a:gd name="T46" fmla="*/ 2147483647 w 1425"/>
              <a:gd name="T47" fmla="*/ 2147483647 h 907"/>
              <a:gd name="T48" fmla="*/ 2147483647 w 1425"/>
              <a:gd name="T49" fmla="*/ 2147483647 h 907"/>
              <a:gd name="T50" fmla="*/ 2147483647 w 1425"/>
              <a:gd name="T51" fmla="*/ 2147483647 h 907"/>
              <a:gd name="T52" fmla="*/ 2147483647 w 1425"/>
              <a:gd name="T53" fmla="*/ 2147483647 h 907"/>
              <a:gd name="T54" fmla="*/ 2147483647 w 1425"/>
              <a:gd name="T55" fmla="*/ 2147483647 h 907"/>
              <a:gd name="T56" fmla="*/ 2147483647 w 1425"/>
              <a:gd name="T57" fmla="*/ 2147483647 h 907"/>
              <a:gd name="T58" fmla="*/ 2147483647 w 1425"/>
              <a:gd name="T59" fmla="*/ 2147483647 h 907"/>
              <a:gd name="T60" fmla="*/ 2147483647 w 1425"/>
              <a:gd name="T61" fmla="*/ 2147483647 h 907"/>
              <a:gd name="T62" fmla="*/ 2147483647 w 1425"/>
              <a:gd name="T63" fmla="*/ 2147483647 h 907"/>
              <a:gd name="T64" fmla="*/ 2147483647 w 1425"/>
              <a:gd name="T65" fmla="*/ 2147483647 h 907"/>
              <a:gd name="T66" fmla="*/ 2147483647 w 1425"/>
              <a:gd name="T67" fmla="*/ 2147483647 h 907"/>
              <a:gd name="T68" fmla="*/ 2147483647 w 1425"/>
              <a:gd name="T69" fmla="*/ 2147483647 h 907"/>
              <a:gd name="T70" fmla="*/ 2147483647 w 1425"/>
              <a:gd name="T71" fmla="*/ 2147483647 h 907"/>
              <a:gd name="T72" fmla="*/ 2147483647 w 1425"/>
              <a:gd name="T73" fmla="*/ 2147483647 h 9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425"/>
              <a:gd name="T112" fmla="*/ 0 h 907"/>
              <a:gd name="T113" fmla="*/ 1425 w 1425"/>
              <a:gd name="T114" fmla="*/ 907 h 9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425" h="907">
                <a:moveTo>
                  <a:pt x="1425" y="119"/>
                </a:moveTo>
                <a:lnTo>
                  <a:pt x="1398" y="146"/>
                </a:lnTo>
                <a:lnTo>
                  <a:pt x="1372" y="166"/>
                </a:lnTo>
                <a:lnTo>
                  <a:pt x="1341" y="185"/>
                </a:lnTo>
                <a:lnTo>
                  <a:pt x="1306" y="204"/>
                </a:lnTo>
                <a:lnTo>
                  <a:pt x="1275" y="216"/>
                </a:lnTo>
                <a:lnTo>
                  <a:pt x="1241" y="227"/>
                </a:lnTo>
                <a:lnTo>
                  <a:pt x="1206" y="235"/>
                </a:lnTo>
                <a:lnTo>
                  <a:pt x="1168" y="239"/>
                </a:lnTo>
                <a:lnTo>
                  <a:pt x="1133" y="242"/>
                </a:lnTo>
                <a:lnTo>
                  <a:pt x="1087" y="239"/>
                </a:lnTo>
                <a:lnTo>
                  <a:pt x="1037" y="235"/>
                </a:lnTo>
                <a:lnTo>
                  <a:pt x="987" y="227"/>
                </a:lnTo>
                <a:lnTo>
                  <a:pt x="941" y="216"/>
                </a:lnTo>
                <a:lnTo>
                  <a:pt x="895" y="204"/>
                </a:lnTo>
                <a:lnTo>
                  <a:pt x="849" y="189"/>
                </a:lnTo>
                <a:lnTo>
                  <a:pt x="803" y="169"/>
                </a:lnTo>
                <a:lnTo>
                  <a:pt x="757" y="146"/>
                </a:lnTo>
                <a:lnTo>
                  <a:pt x="715" y="119"/>
                </a:lnTo>
                <a:lnTo>
                  <a:pt x="672" y="96"/>
                </a:lnTo>
                <a:lnTo>
                  <a:pt x="626" y="73"/>
                </a:lnTo>
                <a:lnTo>
                  <a:pt x="580" y="54"/>
                </a:lnTo>
                <a:lnTo>
                  <a:pt x="534" y="39"/>
                </a:lnTo>
                <a:lnTo>
                  <a:pt x="488" y="23"/>
                </a:lnTo>
                <a:lnTo>
                  <a:pt x="438" y="16"/>
                </a:lnTo>
                <a:lnTo>
                  <a:pt x="392" y="8"/>
                </a:lnTo>
                <a:lnTo>
                  <a:pt x="342" y="0"/>
                </a:lnTo>
                <a:lnTo>
                  <a:pt x="296" y="0"/>
                </a:lnTo>
                <a:lnTo>
                  <a:pt x="257" y="0"/>
                </a:lnTo>
                <a:lnTo>
                  <a:pt x="223" y="8"/>
                </a:lnTo>
                <a:lnTo>
                  <a:pt x="188" y="16"/>
                </a:lnTo>
                <a:lnTo>
                  <a:pt x="154" y="23"/>
                </a:lnTo>
                <a:lnTo>
                  <a:pt x="119" y="39"/>
                </a:lnTo>
                <a:lnTo>
                  <a:pt x="88" y="54"/>
                </a:lnTo>
                <a:lnTo>
                  <a:pt x="57" y="73"/>
                </a:lnTo>
                <a:lnTo>
                  <a:pt x="31" y="96"/>
                </a:lnTo>
                <a:lnTo>
                  <a:pt x="0" y="119"/>
                </a:lnTo>
                <a:lnTo>
                  <a:pt x="0" y="788"/>
                </a:lnTo>
                <a:lnTo>
                  <a:pt x="31" y="765"/>
                </a:lnTo>
                <a:lnTo>
                  <a:pt x="57" y="742"/>
                </a:lnTo>
                <a:lnTo>
                  <a:pt x="88" y="723"/>
                </a:lnTo>
                <a:lnTo>
                  <a:pt x="119" y="708"/>
                </a:lnTo>
                <a:lnTo>
                  <a:pt x="154" y="692"/>
                </a:lnTo>
                <a:lnTo>
                  <a:pt x="188" y="681"/>
                </a:lnTo>
                <a:lnTo>
                  <a:pt x="223" y="673"/>
                </a:lnTo>
                <a:lnTo>
                  <a:pt x="257" y="669"/>
                </a:lnTo>
                <a:lnTo>
                  <a:pt x="296" y="669"/>
                </a:lnTo>
                <a:lnTo>
                  <a:pt x="342" y="669"/>
                </a:lnTo>
                <a:lnTo>
                  <a:pt x="392" y="673"/>
                </a:lnTo>
                <a:lnTo>
                  <a:pt x="438" y="681"/>
                </a:lnTo>
                <a:lnTo>
                  <a:pt x="488" y="692"/>
                </a:lnTo>
                <a:lnTo>
                  <a:pt x="534" y="708"/>
                </a:lnTo>
                <a:lnTo>
                  <a:pt x="580" y="723"/>
                </a:lnTo>
                <a:lnTo>
                  <a:pt x="626" y="742"/>
                </a:lnTo>
                <a:lnTo>
                  <a:pt x="672" y="765"/>
                </a:lnTo>
                <a:lnTo>
                  <a:pt x="715" y="788"/>
                </a:lnTo>
                <a:lnTo>
                  <a:pt x="757" y="811"/>
                </a:lnTo>
                <a:lnTo>
                  <a:pt x="803" y="834"/>
                </a:lnTo>
                <a:lnTo>
                  <a:pt x="849" y="854"/>
                </a:lnTo>
                <a:lnTo>
                  <a:pt x="895" y="869"/>
                </a:lnTo>
                <a:lnTo>
                  <a:pt x="941" y="884"/>
                </a:lnTo>
                <a:lnTo>
                  <a:pt x="987" y="896"/>
                </a:lnTo>
                <a:lnTo>
                  <a:pt x="1037" y="904"/>
                </a:lnTo>
                <a:lnTo>
                  <a:pt x="1087" y="907"/>
                </a:lnTo>
                <a:lnTo>
                  <a:pt x="1133" y="907"/>
                </a:lnTo>
                <a:lnTo>
                  <a:pt x="1168" y="907"/>
                </a:lnTo>
                <a:lnTo>
                  <a:pt x="1206" y="904"/>
                </a:lnTo>
                <a:lnTo>
                  <a:pt x="1241" y="896"/>
                </a:lnTo>
                <a:lnTo>
                  <a:pt x="1275" y="884"/>
                </a:lnTo>
                <a:lnTo>
                  <a:pt x="1306" y="869"/>
                </a:lnTo>
                <a:lnTo>
                  <a:pt x="1341" y="854"/>
                </a:lnTo>
                <a:lnTo>
                  <a:pt x="1372" y="834"/>
                </a:lnTo>
                <a:lnTo>
                  <a:pt x="1398" y="811"/>
                </a:lnTo>
                <a:lnTo>
                  <a:pt x="1425" y="788"/>
                </a:lnTo>
                <a:lnTo>
                  <a:pt x="1425" y="119"/>
                </a:lnTo>
                <a:close/>
              </a:path>
            </a:pathLst>
          </a:custGeom>
          <a:solidFill>
            <a:srgbClr val="CCFFCC"/>
          </a:solidFill>
          <a:ln w="12700">
            <a:solidFill>
              <a:srgbClr val="000000"/>
            </a:solidFill>
            <a:round/>
            <a:headEnd/>
            <a:tailEnd/>
          </a:ln>
        </p:spPr>
        <p:txBody>
          <a:bodyPr>
            <a:prstTxWarp prst="textNoShape">
              <a:avLst/>
            </a:prstTxWarp>
          </a:bodyPr>
          <a:lstStyle/>
          <a:p>
            <a:endParaRPr lang="it-IT"/>
          </a:p>
        </p:txBody>
      </p:sp>
      <p:sp>
        <p:nvSpPr>
          <p:cNvPr id="28677" name="Rectangle 5"/>
          <p:cNvSpPr>
            <a:spLocks noChangeArrowheads="1"/>
          </p:cNvSpPr>
          <p:nvPr/>
        </p:nvSpPr>
        <p:spPr bwMode="auto">
          <a:xfrm>
            <a:off x="381000" y="3200400"/>
            <a:ext cx="1524000" cy="615553"/>
          </a:xfrm>
          <a:prstGeom prst="rect">
            <a:avLst/>
          </a:prstGeom>
          <a:solidFill>
            <a:srgbClr val="808080"/>
          </a:solidFill>
          <a:ln w="9525">
            <a:noFill/>
            <a:miter lim="800000"/>
            <a:headEnd/>
            <a:tailEnd/>
          </a:ln>
        </p:spPr>
        <p:txBody>
          <a:bodyPr wrap="square" lIns="0" tIns="0" rIns="0" bIns="0">
            <a:prstTxWarp prst="textNoShape">
              <a:avLst/>
            </a:prstTxWarp>
            <a:spAutoFit/>
          </a:bodyPr>
          <a:lstStyle/>
          <a:p>
            <a:pPr algn="ctr"/>
            <a:r>
              <a:rPr lang="it-IT" sz="2000" b="1" i="1" dirty="0">
                <a:solidFill>
                  <a:schemeClr val="bg1"/>
                </a:solidFill>
              </a:rPr>
              <a:t>SERVIZI</a:t>
            </a:r>
          </a:p>
          <a:p>
            <a:pPr algn="ctr"/>
            <a:r>
              <a:rPr lang="it-IT" sz="2000" b="1" i="1" dirty="0">
                <a:solidFill>
                  <a:schemeClr val="bg1"/>
                </a:solidFill>
              </a:rPr>
              <a:t>SANITARI</a:t>
            </a:r>
            <a:endParaRPr lang="it-IT" dirty="0"/>
          </a:p>
        </p:txBody>
      </p:sp>
      <p:sp>
        <p:nvSpPr>
          <p:cNvPr id="28678" name="Rectangle 6"/>
          <p:cNvSpPr>
            <a:spLocks noChangeArrowheads="1"/>
          </p:cNvSpPr>
          <p:nvPr/>
        </p:nvSpPr>
        <p:spPr bwMode="auto">
          <a:xfrm>
            <a:off x="4191000" y="1524000"/>
            <a:ext cx="1752600" cy="549275"/>
          </a:xfrm>
          <a:prstGeom prst="rect">
            <a:avLst/>
          </a:prstGeom>
          <a:solidFill>
            <a:srgbClr val="FF99FF"/>
          </a:solidFill>
          <a:ln w="9525">
            <a:noFill/>
            <a:miter lim="800000"/>
            <a:headEnd/>
            <a:tailEnd/>
          </a:ln>
        </p:spPr>
        <p:txBody>
          <a:bodyPr wrap="square" lIns="0" tIns="0" rIns="0" bIns="0">
            <a:prstTxWarp prst="textNoShape">
              <a:avLst/>
            </a:prstTxWarp>
            <a:spAutoFit/>
          </a:bodyPr>
          <a:lstStyle/>
          <a:p>
            <a:pPr algn="ctr"/>
            <a:r>
              <a:rPr lang="it-IT" b="1" dirty="0"/>
              <a:t>FATTORI</a:t>
            </a:r>
          </a:p>
          <a:p>
            <a:pPr algn="ctr"/>
            <a:r>
              <a:rPr lang="it-IT" b="1" dirty="0"/>
              <a:t>AMBIENTALI</a:t>
            </a:r>
            <a:endParaRPr lang="it-IT" dirty="0"/>
          </a:p>
        </p:txBody>
      </p:sp>
      <p:sp>
        <p:nvSpPr>
          <p:cNvPr id="28679" name="Rectangle 7"/>
          <p:cNvSpPr>
            <a:spLocks noChangeArrowheads="1"/>
          </p:cNvSpPr>
          <p:nvPr/>
        </p:nvSpPr>
        <p:spPr bwMode="auto">
          <a:xfrm>
            <a:off x="1752600" y="5105400"/>
            <a:ext cx="2819400" cy="553998"/>
          </a:xfrm>
          <a:prstGeom prst="rect">
            <a:avLst/>
          </a:prstGeom>
          <a:solidFill>
            <a:srgbClr val="FFFF00"/>
          </a:solidFill>
          <a:ln w="9525">
            <a:noFill/>
            <a:miter lim="800000"/>
            <a:headEnd/>
            <a:tailEnd/>
          </a:ln>
        </p:spPr>
        <p:txBody>
          <a:bodyPr wrap="square" lIns="0" tIns="0" rIns="0" bIns="0">
            <a:prstTxWarp prst="textNoShape">
              <a:avLst/>
            </a:prstTxWarp>
            <a:spAutoFit/>
          </a:bodyPr>
          <a:lstStyle/>
          <a:p>
            <a:pPr algn="ctr"/>
            <a:r>
              <a:rPr lang="it-IT" b="1" dirty="0"/>
              <a:t>FATTORI</a:t>
            </a:r>
          </a:p>
          <a:p>
            <a:pPr algn="ctr"/>
            <a:r>
              <a:rPr lang="it-IT" b="1" dirty="0"/>
              <a:t>COMPORTAMENTALI</a:t>
            </a:r>
            <a:endParaRPr lang="it-IT" dirty="0"/>
          </a:p>
        </p:txBody>
      </p:sp>
      <p:sp>
        <p:nvSpPr>
          <p:cNvPr id="28680" name="Rectangle 8"/>
          <p:cNvSpPr>
            <a:spLocks noChangeArrowheads="1"/>
          </p:cNvSpPr>
          <p:nvPr/>
        </p:nvSpPr>
        <p:spPr bwMode="auto">
          <a:xfrm>
            <a:off x="2819400" y="1219200"/>
            <a:ext cx="1066800" cy="549275"/>
          </a:xfrm>
          <a:prstGeom prst="rect">
            <a:avLst/>
          </a:prstGeom>
          <a:solidFill>
            <a:srgbClr val="FFCC00"/>
          </a:solidFill>
          <a:ln w="9525">
            <a:noFill/>
            <a:miter lim="800000"/>
            <a:headEnd/>
            <a:tailEnd/>
          </a:ln>
        </p:spPr>
        <p:txBody>
          <a:bodyPr wrap="square" lIns="0" tIns="0" rIns="0" bIns="0">
            <a:prstTxWarp prst="textNoShape">
              <a:avLst/>
            </a:prstTxWarp>
            <a:spAutoFit/>
          </a:bodyPr>
          <a:lstStyle/>
          <a:p>
            <a:pPr algn="ctr"/>
            <a:r>
              <a:rPr lang="it-IT" b="1" dirty="0"/>
              <a:t>MASS </a:t>
            </a:r>
          </a:p>
          <a:p>
            <a:pPr algn="ctr"/>
            <a:r>
              <a:rPr lang="it-IT" b="1" dirty="0"/>
              <a:t>MEDIA</a:t>
            </a:r>
            <a:endParaRPr lang="it-IT" dirty="0"/>
          </a:p>
        </p:txBody>
      </p:sp>
      <p:sp>
        <p:nvSpPr>
          <p:cNvPr id="28681" name="Rectangle 9"/>
          <p:cNvSpPr>
            <a:spLocks noChangeArrowheads="1"/>
          </p:cNvSpPr>
          <p:nvPr/>
        </p:nvSpPr>
        <p:spPr bwMode="auto">
          <a:xfrm>
            <a:off x="6832600" y="3230563"/>
            <a:ext cx="2130425" cy="488950"/>
          </a:xfrm>
          <a:prstGeom prst="rect">
            <a:avLst/>
          </a:prstGeom>
          <a:solidFill>
            <a:srgbClr val="CCFF99"/>
          </a:solidFill>
          <a:ln w="9525">
            <a:noFill/>
            <a:miter lim="800000"/>
            <a:headEnd/>
            <a:tailEnd/>
          </a:ln>
        </p:spPr>
        <p:txBody>
          <a:bodyPr wrap="none" lIns="0" tIns="0" rIns="0" bIns="0">
            <a:prstTxWarp prst="textNoShape">
              <a:avLst/>
            </a:prstTxWarp>
            <a:spAutoFit/>
          </a:bodyPr>
          <a:lstStyle/>
          <a:p>
            <a:pPr algn="ctr"/>
            <a:r>
              <a:rPr lang="it-IT" sz="1600" b="1">
                <a:solidFill>
                  <a:srgbClr val="000000"/>
                </a:solidFill>
              </a:rPr>
              <a:t>STADIO DI SVILUPPO</a:t>
            </a:r>
          </a:p>
          <a:p>
            <a:pPr algn="ctr"/>
            <a:r>
              <a:rPr lang="it-IT" sz="1600" b="1">
                <a:solidFill>
                  <a:srgbClr val="000000"/>
                </a:solidFill>
              </a:rPr>
              <a:t>SOCIO-ECONOMICO</a:t>
            </a:r>
            <a:endParaRPr lang="it-IT"/>
          </a:p>
        </p:txBody>
      </p:sp>
      <p:sp>
        <p:nvSpPr>
          <p:cNvPr id="28682" name="Rectangle 10"/>
          <p:cNvSpPr>
            <a:spLocks noChangeArrowheads="1"/>
          </p:cNvSpPr>
          <p:nvPr/>
        </p:nvSpPr>
        <p:spPr bwMode="auto">
          <a:xfrm>
            <a:off x="228600" y="2133600"/>
            <a:ext cx="1905000" cy="553998"/>
          </a:xfrm>
          <a:prstGeom prst="rect">
            <a:avLst/>
          </a:prstGeom>
          <a:solidFill>
            <a:srgbClr val="FFCC00"/>
          </a:solidFill>
          <a:ln w="9525">
            <a:noFill/>
            <a:miter lim="800000"/>
            <a:headEnd/>
            <a:tailEnd/>
          </a:ln>
        </p:spPr>
        <p:txBody>
          <a:bodyPr wrap="square" lIns="0" tIns="0" rIns="0" bIns="0">
            <a:prstTxWarp prst="textNoShape">
              <a:avLst/>
            </a:prstTxWarp>
            <a:spAutoFit/>
          </a:bodyPr>
          <a:lstStyle/>
          <a:p>
            <a:pPr algn="ctr"/>
            <a:r>
              <a:rPr lang="it-IT" b="1" dirty="0"/>
              <a:t>FATTORI </a:t>
            </a:r>
          </a:p>
          <a:p>
            <a:pPr algn="ctr"/>
            <a:r>
              <a:rPr lang="it-IT" b="1" dirty="0"/>
              <a:t>DEMOGRAFICI</a:t>
            </a:r>
            <a:endParaRPr lang="it-IT" dirty="0"/>
          </a:p>
        </p:txBody>
      </p:sp>
      <p:sp>
        <p:nvSpPr>
          <p:cNvPr id="28683" name="Rectangle 11"/>
          <p:cNvSpPr>
            <a:spLocks noChangeArrowheads="1"/>
          </p:cNvSpPr>
          <p:nvPr/>
        </p:nvSpPr>
        <p:spPr bwMode="auto">
          <a:xfrm>
            <a:off x="4495800" y="4268788"/>
            <a:ext cx="1600200" cy="553998"/>
          </a:xfrm>
          <a:prstGeom prst="rect">
            <a:avLst/>
          </a:prstGeom>
          <a:solidFill>
            <a:srgbClr val="FFFF00"/>
          </a:solidFill>
          <a:ln w="9525">
            <a:noFill/>
            <a:miter lim="800000"/>
            <a:headEnd/>
            <a:tailEnd/>
          </a:ln>
        </p:spPr>
        <p:txBody>
          <a:bodyPr wrap="square" lIns="0" tIns="0" rIns="0" bIns="0">
            <a:prstTxWarp prst="textNoShape">
              <a:avLst/>
            </a:prstTxWarp>
            <a:spAutoFit/>
          </a:bodyPr>
          <a:lstStyle/>
          <a:p>
            <a:pPr algn="ctr"/>
            <a:r>
              <a:rPr lang="it-IT" b="1" dirty="0"/>
              <a:t>FATTORI</a:t>
            </a:r>
          </a:p>
          <a:p>
            <a:pPr algn="ctr"/>
            <a:r>
              <a:rPr lang="it-IT" b="1" dirty="0"/>
              <a:t>EDUCATIVI</a:t>
            </a:r>
            <a:endParaRPr lang="it-IT" dirty="0"/>
          </a:p>
        </p:txBody>
      </p:sp>
      <p:sp>
        <p:nvSpPr>
          <p:cNvPr id="28684" name="Rectangle 12"/>
          <p:cNvSpPr>
            <a:spLocks noChangeArrowheads="1"/>
          </p:cNvSpPr>
          <p:nvPr/>
        </p:nvSpPr>
        <p:spPr bwMode="auto">
          <a:xfrm>
            <a:off x="4648200" y="3124200"/>
            <a:ext cx="1460500" cy="549275"/>
          </a:xfrm>
          <a:prstGeom prst="rect">
            <a:avLst/>
          </a:prstGeom>
          <a:solidFill>
            <a:srgbClr val="FFFF00"/>
          </a:solidFill>
          <a:ln w="9525">
            <a:noFill/>
            <a:miter lim="800000"/>
            <a:headEnd/>
            <a:tailEnd/>
          </a:ln>
        </p:spPr>
        <p:txBody>
          <a:bodyPr lIns="0" tIns="0" rIns="0" bIns="0">
            <a:prstTxWarp prst="textNoShape">
              <a:avLst/>
            </a:prstTxWarp>
            <a:spAutoFit/>
          </a:bodyPr>
          <a:lstStyle/>
          <a:p>
            <a:pPr algn="ctr"/>
            <a:r>
              <a:rPr lang="it-IT" b="1"/>
              <a:t>FATTORI</a:t>
            </a:r>
          </a:p>
          <a:p>
            <a:pPr algn="ctr"/>
            <a:r>
              <a:rPr lang="it-IT" b="1"/>
              <a:t>CULTURALI</a:t>
            </a:r>
            <a:endParaRPr lang="it-IT"/>
          </a:p>
        </p:txBody>
      </p:sp>
      <p:sp>
        <p:nvSpPr>
          <p:cNvPr id="28686" name="Rectangle 14"/>
          <p:cNvSpPr>
            <a:spLocks noChangeArrowheads="1"/>
          </p:cNvSpPr>
          <p:nvPr/>
        </p:nvSpPr>
        <p:spPr bwMode="auto">
          <a:xfrm>
            <a:off x="457200" y="4343400"/>
            <a:ext cx="1371600" cy="553998"/>
          </a:xfrm>
          <a:prstGeom prst="rect">
            <a:avLst/>
          </a:prstGeom>
          <a:solidFill>
            <a:srgbClr val="FF6600"/>
          </a:solidFill>
          <a:ln w="9525">
            <a:noFill/>
            <a:miter lim="800000"/>
            <a:headEnd/>
            <a:tailEnd/>
          </a:ln>
        </p:spPr>
        <p:txBody>
          <a:bodyPr wrap="square" lIns="0" tIns="0" rIns="0" bIns="0">
            <a:prstTxWarp prst="textNoShape">
              <a:avLst/>
            </a:prstTxWarp>
            <a:spAutoFit/>
          </a:bodyPr>
          <a:lstStyle/>
          <a:p>
            <a:r>
              <a:rPr lang="it-IT" b="1" dirty="0">
                <a:solidFill>
                  <a:srgbClr val="FFFFFF"/>
                </a:solidFill>
              </a:rPr>
              <a:t>FATTORI</a:t>
            </a:r>
          </a:p>
          <a:p>
            <a:r>
              <a:rPr lang="it-IT" b="1" dirty="0">
                <a:solidFill>
                  <a:srgbClr val="FFFFFF"/>
                </a:solidFill>
              </a:rPr>
              <a:t>GENETICI</a:t>
            </a:r>
            <a:endParaRPr lang="it-IT" dirty="0"/>
          </a:p>
        </p:txBody>
      </p:sp>
      <p:sp>
        <p:nvSpPr>
          <p:cNvPr id="28687" name="Freeform 15"/>
          <p:cNvSpPr>
            <a:spLocks/>
          </p:cNvSpPr>
          <p:nvPr/>
        </p:nvSpPr>
        <p:spPr bwMode="auto">
          <a:xfrm>
            <a:off x="2197100" y="2773363"/>
            <a:ext cx="1866900" cy="1579562"/>
          </a:xfrm>
          <a:custGeom>
            <a:avLst/>
            <a:gdLst>
              <a:gd name="T0" fmla="*/ 2147483647 w 1176"/>
              <a:gd name="T1" fmla="*/ 0 h 995"/>
              <a:gd name="T2" fmla="*/ 2147483647 w 1176"/>
              <a:gd name="T3" fmla="*/ 2147483647 h 995"/>
              <a:gd name="T4" fmla="*/ 2147483647 w 1176"/>
              <a:gd name="T5" fmla="*/ 2147483647 h 995"/>
              <a:gd name="T6" fmla="*/ 2147483647 w 1176"/>
              <a:gd name="T7" fmla="*/ 2147483647 h 995"/>
              <a:gd name="T8" fmla="*/ 2147483647 w 1176"/>
              <a:gd name="T9" fmla="*/ 2147483647 h 995"/>
              <a:gd name="T10" fmla="*/ 2147483647 w 1176"/>
              <a:gd name="T11" fmla="*/ 2147483647 h 995"/>
              <a:gd name="T12" fmla="*/ 2147483647 w 1176"/>
              <a:gd name="T13" fmla="*/ 2147483647 h 995"/>
              <a:gd name="T14" fmla="*/ 2147483647 w 1176"/>
              <a:gd name="T15" fmla="*/ 2147483647 h 995"/>
              <a:gd name="T16" fmla="*/ 0 w 1176"/>
              <a:gd name="T17" fmla="*/ 2147483647 h 995"/>
              <a:gd name="T18" fmla="*/ 2147483647 w 1176"/>
              <a:gd name="T19" fmla="*/ 2147483647 h 995"/>
              <a:gd name="T20" fmla="*/ 2147483647 w 1176"/>
              <a:gd name="T21" fmla="*/ 2147483647 h 995"/>
              <a:gd name="T22" fmla="*/ 2147483647 w 1176"/>
              <a:gd name="T23" fmla="*/ 2147483647 h 995"/>
              <a:gd name="T24" fmla="*/ 2147483647 w 1176"/>
              <a:gd name="T25" fmla="*/ 2147483647 h 995"/>
              <a:gd name="T26" fmla="*/ 2147483647 w 1176"/>
              <a:gd name="T27" fmla="*/ 2147483647 h 995"/>
              <a:gd name="T28" fmla="*/ 2147483647 w 1176"/>
              <a:gd name="T29" fmla="*/ 2147483647 h 995"/>
              <a:gd name="T30" fmla="*/ 2147483647 w 1176"/>
              <a:gd name="T31" fmla="*/ 2147483647 h 995"/>
              <a:gd name="T32" fmla="*/ 2147483647 w 1176"/>
              <a:gd name="T33" fmla="*/ 2147483647 h 995"/>
              <a:gd name="T34" fmla="*/ 2147483647 w 1176"/>
              <a:gd name="T35" fmla="*/ 2147483647 h 995"/>
              <a:gd name="T36" fmla="*/ 2147483647 w 1176"/>
              <a:gd name="T37" fmla="*/ 2147483647 h 995"/>
              <a:gd name="T38" fmla="*/ 2147483647 w 1176"/>
              <a:gd name="T39" fmla="*/ 2147483647 h 995"/>
              <a:gd name="T40" fmla="*/ 2147483647 w 1176"/>
              <a:gd name="T41" fmla="*/ 2147483647 h 995"/>
              <a:gd name="T42" fmla="*/ 2147483647 w 1176"/>
              <a:gd name="T43" fmla="*/ 2147483647 h 995"/>
              <a:gd name="T44" fmla="*/ 2147483647 w 1176"/>
              <a:gd name="T45" fmla="*/ 2147483647 h 995"/>
              <a:gd name="T46" fmla="*/ 2147483647 w 1176"/>
              <a:gd name="T47" fmla="*/ 2147483647 h 995"/>
              <a:gd name="T48" fmla="*/ 2147483647 w 1176"/>
              <a:gd name="T49" fmla="*/ 2147483647 h 995"/>
              <a:gd name="T50" fmla="*/ 2147483647 w 1176"/>
              <a:gd name="T51" fmla="*/ 2147483647 h 995"/>
              <a:gd name="T52" fmla="*/ 2147483647 w 1176"/>
              <a:gd name="T53" fmla="*/ 2147483647 h 995"/>
              <a:gd name="T54" fmla="*/ 2147483647 w 1176"/>
              <a:gd name="T55" fmla="*/ 2147483647 h 995"/>
              <a:gd name="T56" fmla="*/ 2147483647 w 1176"/>
              <a:gd name="T57" fmla="*/ 2147483647 h 995"/>
              <a:gd name="T58" fmla="*/ 2147483647 w 1176"/>
              <a:gd name="T59" fmla="*/ 2147483647 h 995"/>
              <a:gd name="T60" fmla="*/ 2147483647 w 1176"/>
              <a:gd name="T61" fmla="*/ 2147483647 h 995"/>
              <a:gd name="T62" fmla="*/ 2147483647 w 1176"/>
              <a:gd name="T63" fmla="*/ 2147483647 h 995"/>
              <a:gd name="T64" fmla="*/ 2147483647 w 1176"/>
              <a:gd name="T65" fmla="*/ 0 h 99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76"/>
              <a:gd name="T100" fmla="*/ 0 h 995"/>
              <a:gd name="T101" fmla="*/ 1176 w 1176"/>
              <a:gd name="T102" fmla="*/ 995 h 99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76" h="995">
                <a:moveTo>
                  <a:pt x="588" y="0"/>
                </a:moveTo>
                <a:lnTo>
                  <a:pt x="503" y="130"/>
                </a:lnTo>
                <a:lnTo>
                  <a:pt x="361" y="38"/>
                </a:lnTo>
                <a:lnTo>
                  <a:pt x="342" y="188"/>
                </a:lnTo>
                <a:lnTo>
                  <a:pt x="173" y="146"/>
                </a:lnTo>
                <a:lnTo>
                  <a:pt x="223" y="292"/>
                </a:lnTo>
                <a:lnTo>
                  <a:pt x="46" y="307"/>
                </a:lnTo>
                <a:lnTo>
                  <a:pt x="154" y="422"/>
                </a:lnTo>
                <a:lnTo>
                  <a:pt x="0" y="496"/>
                </a:lnTo>
                <a:lnTo>
                  <a:pt x="154" y="569"/>
                </a:lnTo>
                <a:lnTo>
                  <a:pt x="46" y="688"/>
                </a:lnTo>
                <a:lnTo>
                  <a:pt x="223" y="703"/>
                </a:lnTo>
                <a:lnTo>
                  <a:pt x="173" y="849"/>
                </a:lnTo>
                <a:lnTo>
                  <a:pt x="342" y="807"/>
                </a:lnTo>
                <a:lnTo>
                  <a:pt x="361" y="957"/>
                </a:lnTo>
                <a:lnTo>
                  <a:pt x="503" y="865"/>
                </a:lnTo>
                <a:lnTo>
                  <a:pt x="588" y="995"/>
                </a:lnTo>
                <a:lnTo>
                  <a:pt x="672" y="865"/>
                </a:lnTo>
                <a:lnTo>
                  <a:pt x="814" y="957"/>
                </a:lnTo>
                <a:lnTo>
                  <a:pt x="834" y="807"/>
                </a:lnTo>
                <a:lnTo>
                  <a:pt x="1003" y="849"/>
                </a:lnTo>
                <a:lnTo>
                  <a:pt x="957" y="703"/>
                </a:lnTo>
                <a:lnTo>
                  <a:pt x="1129" y="688"/>
                </a:lnTo>
                <a:lnTo>
                  <a:pt x="1022" y="569"/>
                </a:lnTo>
                <a:lnTo>
                  <a:pt x="1176" y="496"/>
                </a:lnTo>
                <a:lnTo>
                  <a:pt x="1022" y="422"/>
                </a:lnTo>
                <a:lnTo>
                  <a:pt x="1129" y="307"/>
                </a:lnTo>
                <a:lnTo>
                  <a:pt x="957" y="292"/>
                </a:lnTo>
                <a:lnTo>
                  <a:pt x="1003" y="146"/>
                </a:lnTo>
                <a:lnTo>
                  <a:pt x="834" y="188"/>
                </a:lnTo>
                <a:lnTo>
                  <a:pt x="814" y="38"/>
                </a:lnTo>
                <a:lnTo>
                  <a:pt x="672" y="130"/>
                </a:lnTo>
                <a:lnTo>
                  <a:pt x="588" y="0"/>
                </a:lnTo>
                <a:close/>
              </a:path>
            </a:pathLst>
          </a:custGeom>
          <a:solidFill>
            <a:srgbClr val="CCFFCC"/>
          </a:solidFill>
          <a:ln w="12700">
            <a:solidFill>
              <a:srgbClr val="000000"/>
            </a:solidFill>
            <a:round/>
            <a:headEnd/>
            <a:tailEnd/>
          </a:ln>
        </p:spPr>
        <p:txBody>
          <a:bodyPr>
            <a:prstTxWarp prst="textNoShape">
              <a:avLst/>
            </a:prstTxWarp>
          </a:bodyPr>
          <a:lstStyle/>
          <a:p>
            <a:endParaRPr lang="it-IT"/>
          </a:p>
        </p:txBody>
      </p:sp>
      <p:sp>
        <p:nvSpPr>
          <p:cNvPr id="28688" name="Rectangle 16"/>
          <p:cNvSpPr>
            <a:spLocks noChangeArrowheads="1"/>
          </p:cNvSpPr>
          <p:nvPr/>
        </p:nvSpPr>
        <p:spPr bwMode="auto">
          <a:xfrm>
            <a:off x="2514600" y="3322638"/>
            <a:ext cx="1219200" cy="365125"/>
          </a:xfrm>
          <a:prstGeom prst="rect">
            <a:avLst/>
          </a:prstGeom>
          <a:noFill/>
          <a:ln w="9525">
            <a:noFill/>
            <a:miter lim="800000"/>
            <a:headEnd/>
            <a:tailEnd/>
          </a:ln>
        </p:spPr>
        <p:txBody>
          <a:bodyPr wrap="none" lIns="0" tIns="0" rIns="0" bIns="0">
            <a:prstTxWarp prst="textNoShape">
              <a:avLst/>
            </a:prstTxWarp>
            <a:spAutoFit/>
          </a:bodyPr>
          <a:lstStyle/>
          <a:p>
            <a:r>
              <a:rPr lang="it-IT" b="1">
                <a:solidFill>
                  <a:srgbClr val="000000"/>
                </a:solidFill>
              </a:rPr>
              <a:t>SALUTE</a:t>
            </a:r>
            <a:endParaRPr lang="it-IT"/>
          </a:p>
        </p:txBody>
      </p:sp>
      <p:sp>
        <p:nvSpPr>
          <p:cNvPr id="28689" name="Text Box 17"/>
          <p:cNvSpPr txBox="1">
            <a:spLocks noChangeArrowheads="1"/>
          </p:cNvSpPr>
          <p:nvPr/>
        </p:nvSpPr>
        <p:spPr bwMode="auto">
          <a:xfrm>
            <a:off x="8077200" y="1676400"/>
            <a:ext cx="1066800" cy="457200"/>
          </a:xfrm>
          <a:prstGeom prst="rect">
            <a:avLst/>
          </a:prstGeom>
          <a:noFill/>
          <a:ln w="9525">
            <a:noFill/>
            <a:miter lim="800000"/>
            <a:headEnd/>
            <a:tailEnd/>
          </a:ln>
        </p:spPr>
        <p:txBody>
          <a:bodyPr>
            <a:prstTxWarp prst="textNoShape">
              <a:avLst/>
            </a:prstTxWarp>
            <a:spAutoFit/>
          </a:bodyPr>
          <a:lstStyle/>
          <a:p>
            <a:pPr>
              <a:spcBef>
                <a:spcPct val="50000"/>
              </a:spcBef>
            </a:pPr>
            <a:r>
              <a:rPr lang="it-IT">
                <a:solidFill>
                  <a:srgbClr val="FF0000"/>
                </a:solidFill>
              </a:rPr>
              <a:t>PACE</a:t>
            </a:r>
          </a:p>
        </p:txBody>
      </p:sp>
      <p:sp>
        <p:nvSpPr>
          <p:cNvPr id="28690" name="Rectangle 18"/>
          <p:cNvSpPr>
            <a:spLocks noChangeArrowheads="1"/>
          </p:cNvSpPr>
          <p:nvPr/>
        </p:nvSpPr>
        <p:spPr bwMode="auto">
          <a:xfrm>
            <a:off x="228600" y="960438"/>
            <a:ext cx="5943600" cy="4953000"/>
          </a:xfrm>
          <a:prstGeom prst="rect">
            <a:avLst/>
          </a:prstGeom>
          <a:noFill/>
          <a:ln w="57150">
            <a:solidFill>
              <a:srgbClr val="FF0000"/>
            </a:solidFill>
            <a:miter lim="800000"/>
            <a:headEnd/>
            <a:tailEnd/>
          </a:ln>
        </p:spPr>
        <p:txBody>
          <a:bodyPr wrap="none" anchor="ctr">
            <a:prstTxWarp prst="textNoShape">
              <a:avLst/>
            </a:prstTxWarp>
          </a:bodyPr>
          <a:lstStyle/>
          <a:p>
            <a:endParaRPr lang="it-IT"/>
          </a:p>
        </p:txBody>
      </p:sp>
      <p:sp>
        <p:nvSpPr>
          <p:cNvPr id="28691" name="Line 19"/>
          <p:cNvSpPr>
            <a:spLocks noChangeShapeType="1"/>
          </p:cNvSpPr>
          <p:nvPr/>
        </p:nvSpPr>
        <p:spPr bwMode="auto">
          <a:xfrm flipV="1">
            <a:off x="7391400" y="4084638"/>
            <a:ext cx="0" cy="944562"/>
          </a:xfrm>
          <a:prstGeom prst="line">
            <a:avLst/>
          </a:prstGeom>
          <a:noFill/>
          <a:ln w="38100">
            <a:solidFill>
              <a:srgbClr val="FF0000"/>
            </a:solidFill>
            <a:round/>
            <a:headEnd/>
            <a:tailEnd type="triangle" w="med" len="med"/>
          </a:ln>
        </p:spPr>
        <p:txBody>
          <a:bodyPr wrap="none" anchor="ctr">
            <a:prstTxWarp prst="textNoShape">
              <a:avLst/>
            </a:prstTxWarp>
          </a:bodyPr>
          <a:lstStyle/>
          <a:p>
            <a:endParaRPr lang="it-IT"/>
          </a:p>
        </p:txBody>
      </p:sp>
      <p:sp>
        <p:nvSpPr>
          <p:cNvPr id="28692" name="Line 20"/>
          <p:cNvSpPr>
            <a:spLocks noChangeShapeType="1"/>
          </p:cNvSpPr>
          <p:nvPr/>
        </p:nvSpPr>
        <p:spPr bwMode="auto">
          <a:xfrm flipH="1">
            <a:off x="6172200" y="5029200"/>
            <a:ext cx="1828800" cy="0"/>
          </a:xfrm>
          <a:prstGeom prst="line">
            <a:avLst/>
          </a:prstGeom>
          <a:noFill/>
          <a:ln w="38100">
            <a:solidFill>
              <a:srgbClr val="FF0000"/>
            </a:solidFill>
            <a:round/>
            <a:headEnd type="triangle" w="med" len="med"/>
            <a:tailEnd/>
          </a:ln>
        </p:spPr>
        <p:txBody>
          <a:bodyPr wrap="none" anchor="ctr">
            <a:prstTxWarp prst="textNoShape">
              <a:avLst/>
            </a:prstTxWarp>
          </a:bodyPr>
          <a:lstStyle/>
          <a:p>
            <a:endParaRPr lang="it-IT"/>
          </a:p>
        </p:txBody>
      </p:sp>
      <p:sp>
        <p:nvSpPr>
          <p:cNvPr id="28693" name="Line 21"/>
          <p:cNvSpPr>
            <a:spLocks noChangeShapeType="1"/>
          </p:cNvSpPr>
          <p:nvPr/>
        </p:nvSpPr>
        <p:spPr bwMode="auto">
          <a:xfrm flipV="1">
            <a:off x="7391400" y="1874838"/>
            <a:ext cx="0" cy="838200"/>
          </a:xfrm>
          <a:prstGeom prst="line">
            <a:avLst/>
          </a:prstGeom>
          <a:noFill/>
          <a:ln w="38100">
            <a:solidFill>
              <a:srgbClr val="FF0000"/>
            </a:solidFill>
            <a:round/>
            <a:headEnd type="triangle" w="med" len="med"/>
            <a:tailEnd/>
          </a:ln>
        </p:spPr>
        <p:txBody>
          <a:bodyPr wrap="none" anchor="ctr">
            <a:prstTxWarp prst="textNoShape">
              <a:avLst/>
            </a:prstTxWarp>
          </a:bodyPr>
          <a:lstStyle/>
          <a:p>
            <a:endParaRPr lang="it-IT"/>
          </a:p>
        </p:txBody>
      </p:sp>
      <p:sp>
        <p:nvSpPr>
          <p:cNvPr id="28694" name="Line 22"/>
          <p:cNvSpPr>
            <a:spLocks noChangeShapeType="1"/>
          </p:cNvSpPr>
          <p:nvPr/>
        </p:nvSpPr>
        <p:spPr bwMode="auto">
          <a:xfrm flipH="1">
            <a:off x="6172200" y="1874838"/>
            <a:ext cx="1828800" cy="0"/>
          </a:xfrm>
          <a:prstGeom prst="line">
            <a:avLst/>
          </a:prstGeom>
          <a:noFill/>
          <a:ln w="38100">
            <a:solidFill>
              <a:srgbClr val="FF0000"/>
            </a:solidFill>
            <a:round/>
            <a:headEnd type="triangle" w="med" len="med"/>
            <a:tailEnd/>
          </a:ln>
        </p:spPr>
        <p:txBody>
          <a:bodyPr wrap="none" anchor="ctr">
            <a:prstTxWarp prst="textNoShape">
              <a:avLst/>
            </a:prstTxWarp>
          </a:bodyPr>
          <a:lstStyle/>
          <a:p>
            <a:endParaRPr lang="it-IT"/>
          </a:p>
        </p:txBody>
      </p:sp>
      <p:sp>
        <p:nvSpPr>
          <p:cNvPr id="28695" name="Line 23"/>
          <p:cNvSpPr>
            <a:spLocks noChangeShapeType="1"/>
          </p:cNvSpPr>
          <p:nvPr/>
        </p:nvSpPr>
        <p:spPr bwMode="auto">
          <a:xfrm flipV="1">
            <a:off x="8001000" y="1874838"/>
            <a:ext cx="0" cy="838200"/>
          </a:xfrm>
          <a:prstGeom prst="line">
            <a:avLst/>
          </a:prstGeom>
          <a:noFill/>
          <a:ln w="38100">
            <a:solidFill>
              <a:srgbClr val="FF0000"/>
            </a:solidFill>
            <a:round/>
            <a:headEnd type="triangle" w="med" len="med"/>
            <a:tailEnd/>
          </a:ln>
        </p:spPr>
        <p:txBody>
          <a:bodyPr wrap="none" anchor="ctr">
            <a:prstTxWarp prst="textNoShape">
              <a:avLst/>
            </a:prstTxWarp>
          </a:bodyPr>
          <a:lstStyle/>
          <a:p>
            <a:endParaRPr lang="it-IT"/>
          </a:p>
        </p:txBody>
      </p:sp>
      <p:sp>
        <p:nvSpPr>
          <p:cNvPr id="28696" name="Line 24"/>
          <p:cNvSpPr>
            <a:spLocks noChangeShapeType="1"/>
          </p:cNvSpPr>
          <p:nvPr/>
        </p:nvSpPr>
        <p:spPr bwMode="auto">
          <a:xfrm flipH="1">
            <a:off x="8001000" y="2133600"/>
            <a:ext cx="1143000" cy="0"/>
          </a:xfrm>
          <a:prstGeom prst="line">
            <a:avLst/>
          </a:prstGeom>
          <a:noFill/>
          <a:ln w="38100">
            <a:solidFill>
              <a:srgbClr val="FF0000"/>
            </a:solidFill>
            <a:round/>
            <a:headEnd/>
            <a:tailEnd/>
          </a:ln>
        </p:spPr>
        <p:txBody>
          <a:bodyPr wrap="none" anchor="ctr">
            <a:prstTxWarp prst="textNoShape">
              <a:avLst/>
            </a:prstTxWarp>
          </a:bodyPr>
          <a:lstStyle/>
          <a:p>
            <a:endParaRPr lang="it-IT"/>
          </a:p>
        </p:txBody>
      </p:sp>
      <p:sp>
        <p:nvSpPr>
          <p:cNvPr id="28697" name="Line 25"/>
          <p:cNvSpPr>
            <a:spLocks noChangeShapeType="1"/>
          </p:cNvSpPr>
          <p:nvPr/>
        </p:nvSpPr>
        <p:spPr bwMode="auto">
          <a:xfrm flipV="1">
            <a:off x="8001000" y="4160838"/>
            <a:ext cx="0" cy="838200"/>
          </a:xfrm>
          <a:prstGeom prst="line">
            <a:avLst/>
          </a:prstGeom>
          <a:noFill/>
          <a:ln w="38100">
            <a:solidFill>
              <a:srgbClr val="FF0000"/>
            </a:solidFill>
            <a:round/>
            <a:headEnd/>
            <a:tailEnd type="triangle" w="med" len="med"/>
          </a:ln>
        </p:spPr>
        <p:txBody>
          <a:bodyPr wrap="none" anchor="ctr">
            <a:prstTxWarp prst="textNoShape">
              <a:avLst/>
            </a:prstTxWarp>
          </a:bodyPr>
          <a:lstStyle/>
          <a:p>
            <a:endParaRPr lang="it-IT"/>
          </a:p>
        </p:txBody>
      </p:sp>
      <p:sp>
        <p:nvSpPr>
          <p:cNvPr id="28698" name="Line 26"/>
          <p:cNvSpPr>
            <a:spLocks noChangeShapeType="1"/>
          </p:cNvSpPr>
          <p:nvPr/>
        </p:nvSpPr>
        <p:spPr bwMode="auto">
          <a:xfrm flipH="1">
            <a:off x="8001000" y="4648200"/>
            <a:ext cx="1143000" cy="0"/>
          </a:xfrm>
          <a:prstGeom prst="line">
            <a:avLst/>
          </a:prstGeom>
          <a:noFill/>
          <a:ln w="38100">
            <a:solidFill>
              <a:srgbClr val="FF0000"/>
            </a:solidFill>
            <a:round/>
            <a:headEnd/>
            <a:tailEnd/>
          </a:ln>
        </p:spPr>
        <p:txBody>
          <a:bodyPr wrap="none" anchor="ctr">
            <a:prstTxWarp prst="textNoShape">
              <a:avLst/>
            </a:prstTxWarp>
          </a:bodyPr>
          <a:lstStyle/>
          <a:p>
            <a:endParaRPr lang="it-IT"/>
          </a:p>
        </p:txBody>
      </p:sp>
      <p:sp>
        <p:nvSpPr>
          <p:cNvPr id="28699" name="Line 27"/>
          <p:cNvSpPr>
            <a:spLocks noChangeShapeType="1"/>
          </p:cNvSpPr>
          <p:nvPr/>
        </p:nvSpPr>
        <p:spPr bwMode="auto">
          <a:xfrm>
            <a:off x="6248400" y="3475038"/>
            <a:ext cx="381000" cy="0"/>
          </a:xfrm>
          <a:prstGeom prst="line">
            <a:avLst/>
          </a:prstGeom>
          <a:noFill/>
          <a:ln w="38100">
            <a:solidFill>
              <a:srgbClr val="FF0000"/>
            </a:solidFill>
            <a:round/>
            <a:headEnd type="triangle" w="med" len="med"/>
            <a:tailEnd/>
          </a:ln>
        </p:spPr>
        <p:txBody>
          <a:bodyPr wrap="none" anchor="ctr">
            <a:prstTxWarp prst="textNoShape">
              <a:avLst/>
            </a:prstTxWarp>
          </a:bodyPr>
          <a:lstStyle/>
          <a:p>
            <a:endParaRPr lang="it-IT"/>
          </a:p>
        </p:txBody>
      </p:sp>
      <p:sp>
        <p:nvSpPr>
          <p:cNvPr id="28700" name="Rectangle 28"/>
          <p:cNvSpPr>
            <a:spLocks noChangeArrowheads="1"/>
          </p:cNvSpPr>
          <p:nvPr/>
        </p:nvSpPr>
        <p:spPr bwMode="auto">
          <a:xfrm>
            <a:off x="6477000" y="5867400"/>
            <a:ext cx="2584450" cy="304800"/>
          </a:xfrm>
          <a:prstGeom prst="rect">
            <a:avLst/>
          </a:prstGeom>
          <a:noFill/>
          <a:ln w="9525">
            <a:noFill/>
            <a:miter lim="800000"/>
            <a:headEnd/>
            <a:tailEnd/>
          </a:ln>
        </p:spPr>
        <p:txBody>
          <a:bodyPr lIns="0" tIns="0" rIns="0" bIns="0">
            <a:prstTxWarp prst="textNoShape">
              <a:avLst/>
            </a:prstTxWarp>
            <a:spAutoFit/>
          </a:bodyPr>
          <a:lstStyle/>
          <a:p>
            <a:r>
              <a:rPr lang="it-IT" sz="2000" i="1" dirty="0">
                <a:solidFill>
                  <a:srgbClr val="FF0000"/>
                </a:solidFill>
              </a:rPr>
              <a:t>Pre-requisiti di salute</a:t>
            </a:r>
            <a:endParaRPr lang="it-IT" sz="2000" dirty="0">
              <a:solidFill>
                <a:srgbClr val="FF0000"/>
              </a:solidFill>
            </a:endParaRPr>
          </a:p>
        </p:txBody>
      </p:sp>
      <p:sp>
        <p:nvSpPr>
          <p:cNvPr id="28701" name="Text Box 29"/>
          <p:cNvSpPr txBox="1">
            <a:spLocks noChangeArrowheads="1"/>
          </p:cNvSpPr>
          <p:nvPr/>
        </p:nvSpPr>
        <p:spPr bwMode="auto">
          <a:xfrm>
            <a:off x="304800" y="0"/>
            <a:ext cx="8458200" cy="457200"/>
          </a:xfrm>
          <a:prstGeom prst="rect">
            <a:avLst/>
          </a:prstGeom>
          <a:noFill/>
          <a:ln w="9525">
            <a:noFill/>
            <a:miter lim="800000"/>
            <a:headEnd/>
            <a:tailEnd/>
          </a:ln>
        </p:spPr>
        <p:txBody>
          <a:bodyPr>
            <a:prstTxWarp prst="textNoShape">
              <a:avLst/>
            </a:prstTxWarp>
            <a:spAutoFit/>
          </a:bodyPr>
          <a:lstStyle/>
          <a:p>
            <a:pPr algn="ctr">
              <a:spcBef>
                <a:spcPct val="50000"/>
              </a:spcBef>
            </a:pPr>
            <a:r>
              <a:rPr lang="it-IT" i="1">
                <a:solidFill>
                  <a:srgbClr val="FF0000"/>
                </a:solidFill>
              </a:rPr>
              <a:t>Verso il nuovo Paradigma  della  Salute : </a:t>
            </a:r>
            <a:r>
              <a:rPr lang="it-IT">
                <a:solidFill>
                  <a:srgbClr val="FF0000"/>
                </a:solidFill>
              </a:rPr>
              <a:t>la cornice concettuale</a:t>
            </a:r>
          </a:p>
        </p:txBody>
      </p:sp>
      <p:sp>
        <p:nvSpPr>
          <p:cNvPr id="28702" name="Line 30"/>
          <p:cNvSpPr>
            <a:spLocks noChangeShapeType="1"/>
          </p:cNvSpPr>
          <p:nvPr/>
        </p:nvSpPr>
        <p:spPr bwMode="auto">
          <a:xfrm flipV="1">
            <a:off x="1752600" y="4191000"/>
            <a:ext cx="533400" cy="457200"/>
          </a:xfrm>
          <a:prstGeom prst="line">
            <a:avLst/>
          </a:prstGeom>
          <a:noFill/>
          <a:ln w="57150">
            <a:solidFill>
              <a:srgbClr val="FF0000"/>
            </a:solidFill>
            <a:round/>
            <a:headEnd type="triangle" w="med" len="med"/>
            <a:tailEnd type="triangle" w="med" len="med"/>
          </a:ln>
        </p:spPr>
        <p:txBody>
          <a:bodyPr wrap="none" anchor="ctr">
            <a:prstTxWarp prst="textNoShape">
              <a:avLst/>
            </a:prstTxWarp>
          </a:bodyPr>
          <a:lstStyle/>
          <a:p>
            <a:endParaRPr lang="it-IT"/>
          </a:p>
        </p:txBody>
      </p:sp>
      <p:sp>
        <p:nvSpPr>
          <p:cNvPr id="28703" name="Line 31"/>
          <p:cNvSpPr>
            <a:spLocks noChangeShapeType="1"/>
          </p:cNvSpPr>
          <p:nvPr/>
        </p:nvSpPr>
        <p:spPr bwMode="auto">
          <a:xfrm flipV="1">
            <a:off x="3733800" y="2286000"/>
            <a:ext cx="457200" cy="457200"/>
          </a:xfrm>
          <a:prstGeom prst="line">
            <a:avLst/>
          </a:prstGeom>
          <a:noFill/>
          <a:ln w="57150">
            <a:solidFill>
              <a:srgbClr val="FF0000"/>
            </a:solidFill>
            <a:round/>
            <a:headEnd type="triangle" w="med" len="med"/>
            <a:tailEnd type="triangle" w="med" len="med"/>
          </a:ln>
        </p:spPr>
        <p:txBody>
          <a:bodyPr wrap="none" anchor="ctr">
            <a:prstTxWarp prst="textNoShape">
              <a:avLst/>
            </a:prstTxWarp>
          </a:bodyPr>
          <a:lstStyle/>
          <a:p>
            <a:endParaRPr lang="it-IT"/>
          </a:p>
        </p:txBody>
      </p:sp>
      <p:sp>
        <p:nvSpPr>
          <p:cNvPr id="28704" name="Line 32"/>
          <p:cNvSpPr>
            <a:spLocks noChangeShapeType="1"/>
          </p:cNvSpPr>
          <p:nvPr/>
        </p:nvSpPr>
        <p:spPr bwMode="auto">
          <a:xfrm>
            <a:off x="3962400" y="3962400"/>
            <a:ext cx="533400" cy="457200"/>
          </a:xfrm>
          <a:prstGeom prst="line">
            <a:avLst/>
          </a:prstGeom>
          <a:noFill/>
          <a:ln w="57150">
            <a:solidFill>
              <a:srgbClr val="FF0000"/>
            </a:solidFill>
            <a:round/>
            <a:headEnd type="triangle" w="med" len="med"/>
            <a:tailEnd type="triangle" w="med" len="med"/>
          </a:ln>
        </p:spPr>
        <p:txBody>
          <a:bodyPr wrap="none" anchor="ctr">
            <a:prstTxWarp prst="textNoShape">
              <a:avLst/>
            </a:prstTxWarp>
          </a:bodyPr>
          <a:lstStyle/>
          <a:p>
            <a:endParaRPr lang="it-IT"/>
          </a:p>
        </p:txBody>
      </p:sp>
      <p:sp>
        <p:nvSpPr>
          <p:cNvPr id="28705" name="Line 33"/>
          <p:cNvSpPr>
            <a:spLocks noChangeShapeType="1"/>
          </p:cNvSpPr>
          <p:nvPr/>
        </p:nvSpPr>
        <p:spPr bwMode="auto">
          <a:xfrm>
            <a:off x="2133600" y="2362200"/>
            <a:ext cx="457200" cy="457200"/>
          </a:xfrm>
          <a:prstGeom prst="line">
            <a:avLst/>
          </a:prstGeom>
          <a:noFill/>
          <a:ln w="57150">
            <a:solidFill>
              <a:srgbClr val="FF0000"/>
            </a:solidFill>
            <a:round/>
            <a:headEnd type="triangle" w="med" len="med"/>
            <a:tailEnd type="triangle" w="med" len="med"/>
          </a:ln>
        </p:spPr>
        <p:txBody>
          <a:bodyPr wrap="none" anchor="ctr">
            <a:prstTxWarp prst="textNoShape">
              <a:avLst/>
            </a:prstTxWarp>
          </a:bodyPr>
          <a:lstStyle/>
          <a:p>
            <a:endParaRPr lang="it-IT"/>
          </a:p>
        </p:txBody>
      </p:sp>
      <p:sp>
        <p:nvSpPr>
          <p:cNvPr id="28706" name="Line 34"/>
          <p:cNvSpPr>
            <a:spLocks noChangeShapeType="1"/>
          </p:cNvSpPr>
          <p:nvPr/>
        </p:nvSpPr>
        <p:spPr bwMode="auto">
          <a:xfrm>
            <a:off x="3962400" y="3429000"/>
            <a:ext cx="609600" cy="0"/>
          </a:xfrm>
          <a:prstGeom prst="line">
            <a:avLst/>
          </a:prstGeom>
          <a:noFill/>
          <a:ln w="57150">
            <a:solidFill>
              <a:srgbClr val="FF0000"/>
            </a:solidFill>
            <a:round/>
            <a:headEnd type="triangle" w="med" len="med"/>
            <a:tailEnd type="triangle" w="med" len="med"/>
          </a:ln>
        </p:spPr>
        <p:txBody>
          <a:bodyPr wrap="none" anchor="ctr">
            <a:prstTxWarp prst="textNoShape">
              <a:avLst/>
            </a:prstTxWarp>
          </a:bodyPr>
          <a:lstStyle/>
          <a:p>
            <a:endParaRPr lang="it-IT"/>
          </a:p>
        </p:txBody>
      </p:sp>
      <p:sp>
        <p:nvSpPr>
          <p:cNvPr id="28707" name="Line 35"/>
          <p:cNvSpPr>
            <a:spLocks noChangeShapeType="1"/>
          </p:cNvSpPr>
          <p:nvPr/>
        </p:nvSpPr>
        <p:spPr bwMode="auto">
          <a:xfrm>
            <a:off x="3124200" y="4495800"/>
            <a:ext cx="0" cy="609600"/>
          </a:xfrm>
          <a:prstGeom prst="line">
            <a:avLst/>
          </a:prstGeom>
          <a:noFill/>
          <a:ln w="57150">
            <a:solidFill>
              <a:srgbClr val="FF0000"/>
            </a:solidFill>
            <a:round/>
            <a:headEnd type="triangle" w="med" len="med"/>
            <a:tailEnd type="triangle" w="med" len="med"/>
          </a:ln>
        </p:spPr>
        <p:txBody>
          <a:bodyPr wrap="none" anchor="ctr">
            <a:prstTxWarp prst="textNoShape">
              <a:avLst/>
            </a:prstTxWarp>
          </a:bodyPr>
          <a:lstStyle/>
          <a:p>
            <a:endParaRPr lang="it-IT"/>
          </a:p>
        </p:txBody>
      </p:sp>
      <p:sp>
        <p:nvSpPr>
          <p:cNvPr id="28708" name="Line 36"/>
          <p:cNvSpPr>
            <a:spLocks noChangeShapeType="1"/>
          </p:cNvSpPr>
          <p:nvPr/>
        </p:nvSpPr>
        <p:spPr bwMode="auto">
          <a:xfrm>
            <a:off x="3124200" y="1981200"/>
            <a:ext cx="0" cy="609600"/>
          </a:xfrm>
          <a:prstGeom prst="line">
            <a:avLst/>
          </a:prstGeom>
          <a:noFill/>
          <a:ln w="57150">
            <a:solidFill>
              <a:srgbClr val="FF0000"/>
            </a:solidFill>
            <a:round/>
            <a:headEnd type="triangle" w="med" len="med"/>
            <a:tailEnd type="triangle" w="med" len="med"/>
          </a:ln>
        </p:spPr>
        <p:txBody>
          <a:bodyPr wrap="none" anchor="ctr">
            <a:prstTxWarp prst="textNoShape">
              <a:avLst/>
            </a:prstTxWarp>
          </a:bodyPr>
          <a:lstStyle/>
          <a:p>
            <a:endParaRPr lang="it-IT"/>
          </a:p>
        </p:txBody>
      </p:sp>
      <p:sp>
        <p:nvSpPr>
          <p:cNvPr id="28709" name="Rectangle 37"/>
          <p:cNvSpPr>
            <a:spLocks noChangeArrowheads="1"/>
          </p:cNvSpPr>
          <p:nvPr/>
        </p:nvSpPr>
        <p:spPr bwMode="auto">
          <a:xfrm>
            <a:off x="838200" y="1447800"/>
            <a:ext cx="1549400" cy="549275"/>
          </a:xfrm>
          <a:prstGeom prst="rect">
            <a:avLst/>
          </a:prstGeom>
          <a:solidFill>
            <a:srgbClr val="FFCC00"/>
          </a:solidFill>
          <a:ln w="9525">
            <a:noFill/>
            <a:miter lim="800000"/>
            <a:headEnd/>
            <a:tailEnd/>
          </a:ln>
        </p:spPr>
        <p:txBody>
          <a:bodyPr wrap="square" lIns="0" tIns="0" rIns="0" bIns="0">
            <a:prstTxWarp prst="textNoShape">
              <a:avLst/>
            </a:prstTxWarp>
            <a:spAutoFit/>
          </a:bodyPr>
          <a:lstStyle/>
          <a:p>
            <a:pPr algn="ctr"/>
            <a:r>
              <a:rPr lang="it-IT" b="1" dirty="0"/>
              <a:t>FATTORI</a:t>
            </a:r>
          </a:p>
          <a:p>
            <a:pPr algn="ctr"/>
            <a:r>
              <a:rPr lang="it-IT" b="1" dirty="0"/>
              <a:t>ECONOMICI</a:t>
            </a:r>
            <a:endParaRPr lang="it-IT" dirty="0"/>
          </a:p>
        </p:txBody>
      </p:sp>
      <p:sp>
        <p:nvSpPr>
          <p:cNvPr id="28710" name="Text Box 38"/>
          <p:cNvSpPr txBox="1">
            <a:spLocks noChangeArrowheads="1"/>
          </p:cNvSpPr>
          <p:nvPr/>
        </p:nvSpPr>
        <p:spPr bwMode="auto">
          <a:xfrm>
            <a:off x="7848600" y="5038725"/>
            <a:ext cx="1295400" cy="523875"/>
          </a:xfrm>
          <a:prstGeom prst="rect">
            <a:avLst/>
          </a:prstGeom>
          <a:noFill/>
          <a:ln w="9525">
            <a:noFill/>
            <a:miter lim="800000"/>
            <a:headEnd/>
            <a:tailEnd/>
          </a:ln>
        </p:spPr>
        <p:txBody>
          <a:bodyPr wrap="square">
            <a:prstTxWarp prst="textNoShape">
              <a:avLst/>
            </a:prstTxWarp>
            <a:spAutoFit/>
          </a:bodyPr>
          <a:lstStyle/>
          <a:p>
            <a:r>
              <a:rPr lang="it-IT" sz="1400" dirty="0">
                <a:solidFill>
                  <a:srgbClr val="FF0000"/>
                </a:solidFill>
              </a:rPr>
              <a:t>GIUSTIZIA</a:t>
            </a:r>
          </a:p>
          <a:p>
            <a:r>
              <a:rPr lang="it-IT" sz="1400" dirty="0">
                <a:solidFill>
                  <a:srgbClr val="FF0000"/>
                </a:solidFill>
              </a:rPr>
              <a:t>SOCIALE</a:t>
            </a:r>
          </a:p>
        </p:txBody>
      </p:sp>
      <p:sp>
        <p:nvSpPr>
          <p:cNvPr id="28711" name="Rectangle 39"/>
          <p:cNvSpPr>
            <a:spLocks noChangeArrowheads="1"/>
          </p:cNvSpPr>
          <p:nvPr/>
        </p:nvSpPr>
        <p:spPr bwMode="auto">
          <a:xfrm>
            <a:off x="4419600" y="2286000"/>
            <a:ext cx="1524000" cy="549275"/>
          </a:xfrm>
          <a:prstGeom prst="rect">
            <a:avLst/>
          </a:prstGeom>
          <a:solidFill>
            <a:srgbClr val="FF99FF"/>
          </a:solidFill>
          <a:ln w="9525">
            <a:noFill/>
            <a:miter lim="800000"/>
            <a:headEnd/>
            <a:tailEnd/>
          </a:ln>
        </p:spPr>
        <p:txBody>
          <a:bodyPr wrap="square" lIns="0" tIns="0" rIns="0" bIns="0">
            <a:prstTxWarp prst="textNoShape">
              <a:avLst/>
            </a:prstTxWarp>
            <a:spAutoFit/>
          </a:bodyPr>
          <a:lstStyle/>
          <a:p>
            <a:pPr algn="ctr"/>
            <a:r>
              <a:rPr lang="it-IT" b="1" dirty="0"/>
              <a:t>FATTORI</a:t>
            </a:r>
          </a:p>
          <a:p>
            <a:pPr algn="ctr"/>
            <a:r>
              <a:rPr lang="it-IT" b="1" dirty="0"/>
              <a:t>CLIMATICI</a:t>
            </a:r>
            <a:endParaRPr lang="it-IT" dirty="0"/>
          </a:p>
        </p:txBody>
      </p:sp>
      <p:sp>
        <p:nvSpPr>
          <p:cNvPr id="28712" name="Line 40"/>
          <p:cNvSpPr>
            <a:spLocks noChangeShapeType="1"/>
          </p:cNvSpPr>
          <p:nvPr/>
        </p:nvSpPr>
        <p:spPr bwMode="auto">
          <a:xfrm flipV="1">
            <a:off x="3962400" y="2743200"/>
            <a:ext cx="609600" cy="304800"/>
          </a:xfrm>
          <a:prstGeom prst="line">
            <a:avLst/>
          </a:prstGeom>
          <a:noFill/>
          <a:ln w="57150">
            <a:solidFill>
              <a:srgbClr val="FF0000"/>
            </a:solidFill>
            <a:round/>
            <a:headEnd type="triangle" w="med" len="med"/>
            <a:tailEnd type="triangle" w="med" len="med"/>
          </a:ln>
        </p:spPr>
        <p:txBody>
          <a:bodyPr wrap="none" anchor="ctr">
            <a:prstTxWarp prst="textNoShape">
              <a:avLst/>
            </a:prstTxWarp>
          </a:bodyPr>
          <a:lstStyle/>
          <a:p>
            <a:endParaRPr lang="it-IT"/>
          </a:p>
        </p:txBody>
      </p:sp>
      <p:sp>
        <p:nvSpPr>
          <p:cNvPr id="28713" name="Line 41"/>
          <p:cNvSpPr>
            <a:spLocks noChangeShapeType="1"/>
          </p:cNvSpPr>
          <p:nvPr/>
        </p:nvSpPr>
        <p:spPr bwMode="auto">
          <a:xfrm>
            <a:off x="1600200" y="3505200"/>
            <a:ext cx="609600" cy="0"/>
          </a:xfrm>
          <a:prstGeom prst="line">
            <a:avLst/>
          </a:prstGeom>
          <a:noFill/>
          <a:ln w="57150">
            <a:solidFill>
              <a:srgbClr val="FF0000"/>
            </a:solidFill>
            <a:round/>
            <a:headEnd type="triangle" w="med" len="med"/>
            <a:tailEnd type="triangle" w="med" len="med"/>
          </a:ln>
        </p:spPr>
        <p:txBody>
          <a:bodyPr wrap="none" anchor="ctr">
            <a:prstTxWarp prst="textNoShape">
              <a:avLst/>
            </a:prstTxWarp>
          </a:bodyPr>
          <a:lstStyle/>
          <a:p>
            <a:endParaRPr lang="it-IT"/>
          </a:p>
        </p:txBody>
      </p:sp>
      <p:sp>
        <p:nvSpPr>
          <p:cNvPr id="28722" name="Rectangle 50"/>
          <p:cNvSpPr>
            <a:spLocks noChangeArrowheads="1"/>
          </p:cNvSpPr>
          <p:nvPr/>
        </p:nvSpPr>
        <p:spPr bwMode="auto">
          <a:xfrm>
            <a:off x="1752600" y="6096000"/>
            <a:ext cx="1385888" cy="307975"/>
          </a:xfrm>
          <a:prstGeom prst="rect">
            <a:avLst/>
          </a:prstGeom>
          <a:noFill/>
          <a:ln w="9525">
            <a:noFill/>
            <a:miter lim="800000"/>
            <a:headEnd/>
            <a:tailEnd/>
          </a:ln>
        </p:spPr>
        <p:txBody>
          <a:bodyPr wrap="none" lIns="0" tIns="0" rIns="0" bIns="0">
            <a:prstTxWarp prst="textNoShape">
              <a:avLst/>
            </a:prstTxWarp>
            <a:spAutoFit/>
          </a:bodyPr>
          <a:lstStyle/>
          <a:p>
            <a:r>
              <a:rPr lang="it-IT" sz="2000" i="1">
                <a:solidFill>
                  <a:srgbClr val="FF0000"/>
                </a:solidFill>
              </a:rPr>
              <a:t>Determinanti</a:t>
            </a:r>
            <a:endParaRPr lang="it-IT" sz="2000">
              <a:solidFill>
                <a:srgbClr val="FF0000"/>
              </a:solidFill>
            </a:endParaRPr>
          </a:p>
        </p:txBody>
      </p:sp>
      <p:sp>
        <p:nvSpPr>
          <p:cNvPr id="28723" name="Rectangle 51"/>
          <p:cNvSpPr>
            <a:spLocks noChangeArrowheads="1"/>
          </p:cNvSpPr>
          <p:nvPr/>
        </p:nvSpPr>
        <p:spPr bwMode="auto">
          <a:xfrm>
            <a:off x="304800" y="2819400"/>
            <a:ext cx="3581400" cy="1219200"/>
          </a:xfrm>
          <a:prstGeom prst="rect">
            <a:avLst/>
          </a:prstGeom>
          <a:noFill/>
          <a:ln w="76200">
            <a:solidFill>
              <a:srgbClr val="FF0000"/>
            </a:solidFill>
            <a:miter lim="800000"/>
            <a:headEnd/>
            <a:tailEnd/>
          </a:ln>
        </p:spPr>
        <p:txBody>
          <a:bodyPr wrap="none" anchor="ctr">
            <a:prstTxWarp prst="textNoShape">
              <a:avLst/>
            </a:prstTxWarp>
          </a:bodyPr>
          <a:lstStyle/>
          <a:p>
            <a:pPr algn="ctr"/>
            <a:endParaRPr lang="it-IT">
              <a:solidFill>
                <a:srgbClr val="FF0000"/>
              </a:solidFill>
            </a:endParaRPr>
          </a:p>
        </p:txBody>
      </p:sp>
      <p:sp>
        <p:nvSpPr>
          <p:cNvPr id="28724" name="Rectangle 52"/>
          <p:cNvSpPr>
            <a:spLocks noChangeArrowheads="1"/>
          </p:cNvSpPr>
          <p:nvPr/>
        </p:nvSpPr>
        <p:spPr bwMode="auto">
          <a:xfrm>
            <a:off x="304800" y="1066800"/>
            <a:ext cx="5791200" cy="4800600"/>
          </a:xfrm>
          <a:prstGeom prst="rect">
            <a:avLst/>
          </a:prstGeom>
          <a:noFill/>
          <a:ln w="76200">
            <a:solidFill>
              <a:srgbClr val="FF0000"/>
            </a:solidFill>
            <a:miter lim="800000"/>
            <a:headEnd/>
            <a:tailEnd/>
          </a:ln>
        </p:spPr>
        <p:txBody>
          <a:bodyPr wrap="none" anchor="ctr">
            <a:prstTxWarp prst="textNoShape">
              <a:avLst/>
            </a:prstTxWarp>
          </a:bodyPr>
          <a:lstStyle/>
          <a:p>
            <a:endParaRPr lang="it-IT"/>
          </a:p>
        </p:txBody>
      </p:sp>
      <p:sp>
        <p:nvSpPr>
          <p:cNvPr id="28725" name="Rectangle 53"/>
          <p:cNvSpPr>
            <a:spLocks noChangeArrowheads="1"/>
          </p:cNvSpPr>
          <p:nvPr/>
        </p:nvSpPr>
        <p:spPr bwMode="auto">
          <a:xfrm>
            <a:off x="152400" y="457200"/>
            <a:ext cx="8839200" cy="6172200"/>
          </a:xfrm>
          <a:prstGeom prst="rect">
            <a:avLst/>
          </a:prstGeom>
          <a:noFill/>
          <a:ln w="76200">
            <a:solidFill>
              <a:srgbClr val="FF0000"/>
            </a:solidFill>
            <a:miter lim="800000"/>
            <a:headEnd/>
            <a:tailEnd/>
          </a:ln>
        </p:spPr>
        <p:txBody>
          <a:bodyPr wrap="none" anchor="ctr">
            <a:prstTxWarp prst="textNoShape">
              <a:avLst/>
            </a:prstTxWarp>
          </a:bodyPr>
          <a:lstStyle/>
          <a:p>
            <a:endParaRPr lang="it-IT"/>
          </a:p>
        </p:txBody>
      </p:sp>
      <p:sp>
        <p:nvSpPr>
          <p:cNvPr id="28726" name="Text Box 54"/>
          <p:cNvSpPr txBox="1">
            <a:spLocks noChangeArrowheads="1"/>
          </p:cNvSpPr>
          <p:nvPr/>
        </p:nvSpPr>
        <p:spPr bwMode="auto">
          <a:xfrm>
            <a:off x="0" y="2819400"/>
            <a:ext cx="2362200" cy="338554"/>
          </a:xfrm>
          <a:prstGeom prst="rect">
            <a:avLst/>
          </a:prstGeom>
          <a:solidFill>
            <a:srgbClr val="C0C0C0"/>
          </a:solidFill>
          <a:ln w="9525">
            <a:noFill/>
            <a:miter lim="800000"/>
            <a:headEnd/>
            <a:tailEnd/>
          </a:ln>
        </p:spPr>
        <p:txBody>
          <a:bodyPr wrap="square">
            <a:prstTxWarp prst="textNoShape">
              <a:avLst/>
            </a:prstTxWarp>
            <a:spAutoFit/>
          </a:bodyPr>
          <a:lstStyle/>
          <a:p>
            <a:pPr>
              <a:spcBef>
                <a:spcPct val="50000"/>
              </a:spcBef>
            </a:pPr>
            <a:r>
              <a:rPr lang="it-IT" sz="1600" dirty="0">
                <a:solidFill>
                  <a:schemeClr val="bg1"/>
                </a:solidFill>
              </a:rPr>
              <a:t>Professionisti sanitari</a:t>
            </a:r>
          </a:p>
        </p:txBody>
      </p:sp>
      <p:sp>
        <p:nvSpPr>
          <p:cNvPr id="28727" name="Text Box 55"/>
          <p:cNvSpPr txBox="1">
            <a:spLocks noChangeArrowheads="1"/>
          </p:cNvSpPr>
          <p:nvPr/>
        </p:nvSpPr>
        <p:spPr bwMode="auto">
          <a:xfrm>
            <a:off x="304800" y="1066800"/>
            <a:ext cx="2286000" cy="338554"/>
          </a:xfrm>
          <a:prstGeom prst="rect">
            <a:avLst/>
          </a:prstGeom>
          <a:solidFill>
            <a:srgbClr val="C0C0C0"/>
          </a:solidFill>
          <a:ln w="9525">
            <a:noFill/>
            <a:miter lim="800000"/>
            <a:headEnd/>
            <a:tailEnd/>
          </a:ln>
        </p:spPr>
        <p:txBody>
          <a:bodyPr wrap="square">
            <a:prstTxWarp prst="textNoShape">
              <a:avLst/>
            </a:prstTxWarp>
            <a:spAutoFit/>
          </a:bodyPr>
          <a:lstStyle/>
          <a:p>
            <a:pPr>
              <a:spcBef>
                <a:spcPct val="50000"/>
              </a:spcBef>
            </a:pPr>
            <a:r>
              <a:rPr lang="it-IT" sz="1600">
                <a:solidFill>
                  <a:schemeClr val="bg1"/>
                </a:solidFill>
              </a:rPr>
              <a:t>Promotori di salute</a:t>
            </a:r>
          </a:p>
        </p:txBody>
      </p:sp>
      <p:sp>
        <p:nvSpPr>
          <p:cNvPr id="28728" name="Text Box 56"/>
          <p:cNvSpPr txBox="1">
            <a:spLocks noChangeArrowheads="1"/>
          </p:cNvSpPr>
          <p:nvPr/>
        </p:nvSpPr>
        <p:spPr bwMode="auto">
          <a:xfrm>
            <a:off x="152400" y="457200"/>
            <a:ext cx="2057400" cy="336550"/>
          </a:xfrm>
          <a:prstGeom prst="rect">
            <a:avLst/>
          </a:prstGeom>
          <a:solidFill>
            <a:srgbClr val="C0C0C0"/>
          </a:solidFill>
          <a:ln w="9525">
            <a:noFill/>
            <a:miter lim="800000"/>
            <a:headEnd/>
            <a:tailEnd/>
          </a:ln>
        </p:spPr>
        <p:txBody>
          <a:bodyPr>
            <a:prstTxWarp prst="textNoShape">
              <a:avLst/>
            </a:prstTxWarp>
            <a:spAutoFit/>
          </a:bodyPr>
          <a:lstStyle/>
          <a:p>
            <a:pPr>
              <a:spcBef>
                <a:spcPct val="50000"/>
              </a:spcBef>
            </a:pPr>
            <a:r>
              <a:rPr lang="it-IT" sz="1600">
                <a:solidFill>
                  <a:schemeClr val="bg1"/>
                </a:solidFill>
              </a:rPr>
              <a:t>Costruttori sociali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701"/>
                                        </p:tgtEl>
                                        <p:attrNameLst>
                                          <p:attrName>style.visibility</p:attrName>
                                        </p:attrNameLst>
                                      </p:cBhvr>
                                      <p:to>
                                        <p:strVal val="visible"/>
                                      </p:to>
                                    </p:set>
                                    <p:animEffect transition="in" filter="wipe(left)">
                                      <p:cBhvr>
                                        <p:cTn id="7" dur="500"/>
                                        <p:tgtEl>
                                          <p:spTgt spid="2870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688"/>
                                        </p:tgtEl>
                                        <p:attrNameLst>
                                          <p:attrName>style.visibility</p:attrName>
                                        </p:attrNameLst>
                                      </p:cBhvr>
                                      <p:to>
                                        <p:strVal val="visible"/>
                                      </p:to>
                                    </p:set>
                                    <p:animEffect transition="in" filter="wipe(left)">
                                      <p:cBhvr>
                                        <p:cTn id="11" dur="500"/>
                                        <p:tgtEl>
                                          <p:spTgt spid="28688"/>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28687"/>
                                        </p:tgtEl>
                                        <p:attrNameLst>
                                          <p:attrName>style.visibility</p:attrName>
                                        </p:attrNameLst>
                                      </p:cBhvr>
                                      <p:to>
                                        <p:strVal val="visible"/>
                                      </p:to>
                                    </p:set>
                                    <p:anim calcmode="lin" valueType="num">
                                      <p:cBhvr>
                                        <p:cTn id="15" dur="500" fill="hold"/>
                                        <p:tgtEl>
                                          <p:spTgt spid="28687"/>
                                        </p:tgtEl>
                                        <p:attrNameLst>
                                          <p:attrName>ppt_w</p:attrName>
                                        </p:attrNameLst>
                                      </p:cBhvr>
                                      <p:tavLst>
                                        <p:tav tm="0">
                                          <p:val>
                                            <p:fltVal val="0"/>
                                          </p:val>
                                        </p:tav>
                                        <p:tav tm="100000">
                                          <p:val>
                                            <p:strVal val="#ppt_w"/>
                                          </p:val>
                                        </p:tav>
                                      </p:tavLst>
                                    </p:anim>
                                    <p:anim calcmode="lin" valueType="num">
                                      <p:cBhvr>
                                        <p:cTn id="16" dur="500" fill="hold"/>
                                        <p:tgtEl>
                                          <p:spTgt spid="28687"/>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8677"/>
                                        </p:tgtEl>
                                        <p:attrNameLst>
                                          <p:attrName>style.visibility</p:attrName>
                                        </p:attrNameLst>
                                      </p:cBhvr>
                                      <p:to>
                                        <p:strVal val="visible"/>
                                      </p:to>
                                    </p:set>
                                    <p:animEffect transition="in" filter="wipe(left)">
                                      <p:cBhvr>
                                        <p:cTn id="20" dur="500"/>
                                        <p:tgtEl>
                                          <p:spTgt spid="2867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8680"/>
                                        </p:tgtEl>
                                        <p:attrNameLst>
                                          <p:attrName>style.visibility</p:attrName>
                                        </p:attrNameLst>
                                      </p:cBhvr>
                                      <p:to>
                                        <p:strVal val="visible"/>
                                      </p:to>
                                    </p:set>
                                    <p:animEffect transition="in" filter="wipe(left)">
                                      <p:cBhvr>
                                        <p:cTn id="24" dur="500"/>
                                        <p:tgtEl>
                                          <p:spTgt spid="28680"/>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8682"/>
                                        </p:tgtEl>
                                        <p:attrNameLst>
                                          <p:attrName>style.visibility</p:attrName>
                                        </p:attrNameLst>
                                      </p:cBhvr>
                                      <p:to>
                                        <p:strVal val="visible"/>
                                      </p:to>
                                    </p:set>
                                    <p:animEffect transition="in" filter="wipe(left)">
                                      <p:cBhvr>
                                        <p:cTn id="28" dur="500"/>
                                        <p:tgtEl>
                                          <p:spTgt spid="28682"/>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8709"/>
                                        </p:tgtEl>
                                        <p:attrNameLst>
                                          <p:attrName>style.visibility</p:attrName>
                                        </p:attrNameLst>
                                      </p:cBhvr>
                                      <p:to>
                                        <p:strVal val="visible"/>
                                      </p:to>
                                    </p:set>
                                    <p:animEffect transition="in" filter="wipe(left)">
                                      <p:cBhvr>
                                        <p:cTn id="32" dur="500"/>
                                        <p:tgtEl>
                                          <p:spTgt spid="28709"/>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8678"/>
                                        </p:tgtEl>
                                        <p:attrNameLst>
                                          <p:attrName>style.visibility</p:attrName>
                                        </p:attrNameLst>
                                      </p:cBhvr>
                                      <p:to>
                                        <p:strVal val="visible"/>
                                      </p:to>
                                    </p:set>
                                    <p:animEffect transition="in" filter="wipe(left)">
                                      <p:cBhvr>
                                        <p:cTn id="36" dur="500"/>
                                        <p:tgtEl>
                                          <p:spTgt spid="28678"/>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8711"/>
                                        </p:tgtEl>
                                        <p:attrNameLst>
                                          <p:attrName>style.visibility</p:attrName>
                                        </p:attrNameLst>
                                      </p:cBhvr>
                                      <p:to>
                                        <p:strVal val="visible"/>
                                      </p:to>
                                    </p:set>
                                    <p:animEffect transition="in" filter="wipe(left)">
                                      <p:cBhvr>
                                        <p:cTn id="40" dur="500"/>
                                        <p:tgtEl>
                                          <p:spTgt spid="28711"/>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28684"/>
                                        </p:tgtEl>
                                        <p:attrNameLst>
                                          <p:attrName>style.visibility</p:attrName>
                                        </p:attrNameLst>
                                      </p:cBhvr>
                                      <p:to>
                                        <p:strVal val="visible"/>
                                      </p:to>
                                    </p:set>
                                    <p:animEffect transition="in" filter="wipe(left)">
                                      <p:cBhvr>
                                        <p:cTn id="44" dur="500"/>
                                        <p:tgtEl>
                                          <p:spTgt spid="28684"/>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28683"/>
                                        </p:tgtEl>
                                        <p:attrNameLst>
                                          <p:attrName>style.visibility</p:attrName>
                                        </p:attrNameLst>
                                      </p:cBhvr>
                                      <p:to>
                                        <p:strVal val="visible"/>
                                      </p:to>
                                    </p:set>
                                    <p:animEffect transition="in" filter="wipe(left)">
                                      <p:cBhvr>
                                        <p:cTn id="48" dur="500"/>
                                        <p:tgtEl>
                                          <p:spTgt spid="28683"/>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28679"/>
                                        </p:tgtEl>
                                        <p:attrNameLst>
                                          <p:attrName>style.visibility</p:attrName>
                                        </p:attrNameLst>
                                      </p:cBhvr>
                                      <p:to>
                                        <p:strVal val="visible"/>
                                      </p:to>
                                    </p:set>
                                    <p:animEffect transition="in" filter="wipe(left)">
                                      <p:cBhvr>
                                        <p:cTn id="52" dur="500"/>
                                        <p:tgtEl>
                                          <p:spTgt spid="28679"/>
                                        </p:tgtEl>
                                      </p:cBhvr>
                                    </p:animEffect>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28686"/>
                                        </p:tgtEl>
                                        <p:attrNameLst>
                                          <p:attrName>style.visibility</p:attrName>
                                        </p:attrNameLst>
                                      </p:cBhvr>
                                      <p:to>
                                        <p:strVal val="visible"/>
                                      </p:to>
                                    </p:set>
                                    <p:animEffect transition="in" filter="wipe(left)">
                                      <p:cBhvr>
                                        <p:cTn id="56" dur="500"/>
                                        <p:tgtEl>
                                          <p:spTgt spid="28686"/>
                                        </p:tgtEl>
                                      </p:cBhvr>
                                    </p:animEffect>
                                  </p:childTnLst>
                                </p:cTn>
                              </p:par>
                            </p:childTnLst>
                          </p:cTn>
                        </p:par>
                        <p:par>
                          <p:cTn id="57" fill="hold">
                            <p:stCondLst>
                              <p:cond delay="6500"/>
                            </p:stCondLst>
                            <p:childTnLst>
                              <p:par>
                                <p:cTn id="58" presetID="4" presetClass="entr" presetSubtype="32" fill="hold" grpId="0" nodeType="afterEffect">
                                  <p:stCondLst>
                                    <p:cond delay="0"/>
                                  </p:stCondLst>
                                  <p:childTnLst>
                                    <p:set>
                                      <p:cBhvr>
                                        <p:cTn id="59" dur="1" fill="hold">
                                          <p:stCondLst>
                                            <p:cond delay="0"/>
                                          </p:stCondLst>
                                        </p:cTn>
                                        <p:tgtEl>
                                          <p:spTgt spid="28675"/>
                                        </p:tgtEl>
                                        <p:attrNameLst>
                                          <p:attrName>style.visibility</p:attrName>
                                        </p:attrNameLst>
                                      </p:cBhvr>
                                      <p:to>
                                        <p:strVal val="visible"/>
                                      </p:to>
                                    </p:set>
                                    <p:animEffect transition="in" filter="box(out)">
                                      <p:cBhvr>
                                        <p:cTn id="60" dur="500"/>
                                        <p:tgtEl>
                                          <p:spTgt spid="28675"/>
                                        </p:tgtEl>
                                      </p:cBhvr>
                                    </p:animEffect>
                                  </p:childTnLst>
                                </p:cTn>
                              </p:par>
                            </p:childTnLst>
                          </p:cTn>
                        </p:par>
                        <p:par>
                          <p:cTn id="61" fill="hold">
                            <p:stCondLst>
                              <p:cond delay="7000"/>
                            </p:stCondLst>
                            <p:childTnLst>
                              <p:par>
                                <p:cTn id="62" presetID="4" presetClass="entr" presetSubtype="16" fill="hold" grpId="0" nodeType="afterEffect">
                                  <p:stCondLst>
                                    <p:cond delay="0"/>
                                  </p:stCondLst>
                                  <p:childTnLst>
                                    <p:set>
                                      <p:cBhvr>
                                        <p:cTn id="63" dur="1" fill="hold">
                                          <p:stCondLst>
                                            <p:cond delay="0"/>
                                          </p:stCondLst>
                                        </p:cTn>
                                        <p:tgtEl>
                                          <p:spTgt spid="28713"/>
                                        </p:tgtEl>
                                        <p:attrNameLst>
                                          <p:attrName>style.visibility</p:attrName>
                                        </p:attrNameLst>
                                      </p:cBhvr>
                                      <p:to>
                                        <p:strVal val="visible"/>
                                      </p:to>
                                    </p:set>
                                    <p:animEffect transition="in" filter="box(in)">
                                      <p:cBhvr>
                                        <p:cTn id="64" dur="500"/>
                                        <p:tgtEl>
                                          <p:spTgt spid="28713"/>
                                        </p:tgtEl>
                                      </p:cBhvr>
                                    </p:animEffect>
                                  </p:childTnLst>
                                </p:cTn>
                              </p:par>
                            </p:childTnLst>
                          </p:cTn>
                        </p:par>
                        <p:par>
                          <p:cTn id="65" fill="hold">
                            <p:stCondLst>
                              <p:cond delay="7500"/>
                            </p:stCondLst>
                            <p:childTnLst>
                              <p:par>
                                <p:cTn id="66" presetID="4" presetClass="entr" presetSubtype="16" fill="hold" grpId="0" nodeType="afterEffect">
                                  <p:stCondLst>
                                    <p:cond delay="0"/>
                                  </p:stCondLst>
                                  <p:childTnLst>
                                    <p:set>
                                      <p:cBhvr>
                                        <p:cTn id="67" dur="1" fill="hold">
                                          <p:stCondLst>
                                            <p:cond delay="0"/>
                                          </p:stCondLst>
                                        </p:cTn>
                                        <p:tgtEl>
                                          <p:spTgt spid="28705"/>
                                        </p:tgtEl>
                                        <p:attrNameLst>
                                          <p:attrName>style.visibility</p:attrName>
                                        </p:attrNameLst>
                                      </p:cBhvr>
                                      <p:to>
                                        <p:strVal val="visible"/>
                                      </p:to>
                                    </p:set>
                                    <p:animEffect transition="in" filter="box(in)">
                                      <p:cBhvr>
                                        <p:cTn id="68" dur="500"/>
                                        <p:tgtEl>
                                          <p:spTgt spid="28705"/>
                                        </p:tgtEl>
                                      </p:cBhvr>
                                    </p:animEffect>
                                  </p:childTnLst>
                                </p:cTn>
                              </p:par>
                            </p:childTnLst>
                          </p:cTn>
                        </p:par>
                        <p:par>
                          <p:cTn id="69" fill="hold">
                            <p:stCondLst>
                              <p:cond delay="8000"/>
                            </p:stCondLst>
                            <p:childTnLst>
                              <p:par>
                                <p:cTn id="70" presetID="4" presetClass="entr" presetSubtype="16" fill="hold" grpId="0" nodeType="afterEffect">
                                  <p:stCondLst>
                                    <p:cond delay="0"/>
                                  </p:stCondLst>
                                  <p:childTnLst>
                                    <p:set>
                                      <p:cBhvr>
                                        <p:cTn id="71" dur="1" fill="hold">
                                          <p:stCondLst>
                                            <p:cond delay="0"/>
                                          </p:stCondLst>
                                        </p:cTn>
                                        <p:tgtEl>
                                          <p:spTgt spid="28708"/>
                                        </p:tgtEl>
                                        <p:attrNameLst>
                                          <p:attrName>style.visibility</p:attrName>
                                        </p:attrNameLst>
                                      </p:cBhvr>
                                      <p:to>
                                        <p:strVal val="visible"/>
                                      </p:to>
                                    </p:set>
                                    <p:animEffect transition="in" filter="box(in)">
                                      <p:cBhvr>
                                        <p:cTn id="72" dur="500"/>
                                        <p:tgtEl>
                                          <p:spTgt spid="28708"/>
                                        </p:tgtEl>
                                      </p:cBhvr>
                                    </p:animEffect>
                                  </p:childTnLst>
                                </p:cTn>
                              </p:par>
                            </p:childTnLst>
                          </p:cTn>
                        </p:par>
                        <p:par>
                          <p:cTn id="73" fill="hold">
                            <p:stCondLst>
                              <p:cond delay="8500"/>
                            </p:stCondLst>
                            <p:childTnLst>
                              <p:par>
                                <p:cTn id="74" presetID="4" presetClass="entr" presetSubtype="16" fill="hold" grpId="0" nodeType="afterEffect">
                                  <p:stCondLst>
                                    <p:cond delay="0"/>
                                  </p:stCondLst>
                                  <p:childTnLst>
                                    <p:set>
                                      <p:cBhvr>
                                        <p:cTn id="75" dur="1" fill="hold">
                                          <p:stCondLst>
                                            <p:cond delay="0"/>
                                          </p:stCondLst>
                                        </p:cTn>
                                        <p:tgtEl>
                                          <p:spTgt spid="28703"/>
                                        </p:tgtEl>
                                        <p:attrNameLst>
                                          <p:attrName>style.visibility</p:attrName>
                                        </p:attrNameLst>
                                      </p:cBhvr>
                                      <p:to>
                                        <p:strVal val="visible"/>
                                      </p:to>
                                    </p:set>
                                    <p:animEffect transition="in" filter="box(in)">
                                      <p:cBhvr>
                                        <p:cTn id="76" dur="500"/>
                                        <p:tgtEl>
                                          <p:spTgt spid="28703"/>
                                        </p:tgtEl>
                                      </p:cBhvr>
                                    </p:animEffect>
                                  </p:childTnLst>
                                </p:cTn>
                              </p:par>
                            </p:childTnLst>
                          </p:cTn>
                        </p:par>
                        <p:par>
                          <p:cTn id="77" fill="hold">
                            <p:stCondLst>
                              <p:cond delay="9000"/>
                            </p:stCondLst>
                            <p:childTnLst>
                              <p:par>
                                <p:cTn id="78" presetID="4" presetClass="entr" presetSubtype="16" fill="hold" grpId="0" nodeType="afterEffect">
                                  <p:stCondLst>
                                    <p:cond delay="0"/>
                                  </p:stCondLst>
                                  <p:childTnLst>
                                    <p:set>
                                      <p:cBhvr>
                                        <p:cTn id="79" dur="1" fill="hold">
                                          <p:stCondLst>
                                            <p:cond delay="0"/>
                                          </p:stCondLst>
                                        </p:cTn>
                                        <p:tgtEl>
                                          <p:spTgt spid="28712"/>
                                        </p:tgtEl>
                                        <p:attrNameLst>
                                          <p:attrName>style.visibility</p:attrName>
                                        </p:attrNameLst>
                                      </p:cBhvr>
                                      <p:to>
                                        <p:strVal val="visible"/>
                                      </p:to>
                                    </p:set>
                                    <p:animEffect transition="in" filter="box(in)">
                                      <p:cBhvr>
                                        <p:cTn id="80" dur="500"/>
                                        <p:tgtEl>
                                          <p:spTgt spid="28712"/>
                                        </p:tgtEl>
                                      </p:cBhvr>
                                    </p:animEffect>
                                  </p:childTnLst>
                                </p:cTn>
                              </p:par>
                            </p:childTnLst>
                          </p:cTn>
                        </p:par>
                        <p:par>
                          <p:cTn id="81" fill="hold">
                            <p:stCondLst>
                              <p:cond delay="9500"/>
                            </p:stCondLst>
                            <p:childTnLst>
                              <p:par>
                                <p:cTn id="82" presetID="4" presetClass="entr" presetSubtype="16" fill="hold" grpId="0" nodeType="afterEffect">
                                  <p:stCondLst>
                                    <p:cond delay="0"/>
                                  </p:stCondLst>
                                  <p:childTnLst>
                                    <p:set>
                                      <p:cBhvr>
                                        <p:cTn id="83" dur="1" fill="hold">
                                          <p:stCondLst>
                                            <p:cond delay="0"/>
                                          </p:stCondLst>
                                        </p:cTn>
                                        <p:tgtEl>
                                          <p:spTgt spid="28706"/>
                                        </p:tgtEl>
                                        <p:attrNameLst>
                                          <p:attrName>style.visibility</p:attrName>
                                        </p:attrNameLst>
                                      </p:cBhvr>
                                      <p:to>
                                        <p:strVal val="visible"/>
                                      </p:to>
                                    </p:set>
                                    <p:animEffect transition="in" filter="box(in)">
                                      <p:cBhvr>
                                        <p:cTn id="84" dur="500"/>
                                        <p:tgtEl>
                                          <p:spTgt spid="28706"/>
                                        </p:tgtEl>
                                      </p:cBhvr>
                                    </p:animEffect>
                                  </p:childTnLst>
                                </p:cTn>
                              </p:par>
                            </p:childTnLst>
                          </p:cTn>
                        </p:par>
                        <p:par>
                          <p:cTn id="85" fill="hold">
                            <p:stCondLst>
                              <p:cond delay="10000"/>
                            </p:stCondLst>
                            <p:childTnLst>
                              <p:par>
                                <p:cTn id="86" presetID="4" presetClass="entr" presetSubtype="16" fill="hold" grpId="0" nodeType="afterEffect">
                                  <p:stCondLst>
                                    <p:cond delay="0"/>
                                  </p:stCondLst>
                                  <p:childTnLst>
                                    <p:set>
                                      <p:cBhvr>
                                        <p:cTn id="87" dur="1" fill="hold">
                                          <p:stCondLst>
                                            <p:cond delay="0"/>
                                          </p:stCondLst>
                                        </p:cTn>
                                        <p:tgtEl>
                                          <p:spTgt spid="28704"/>
                                        </p:tgtEl>
                                        <p:attrNameLst>
                                          <p:attrName>style.visibility</p:attrName>
                                        </p:attrNameLst>
                                      </p:cBhvr>
                                      <p:to>
                                        <p:strVal val="visible"/>
                                      </p:to>
                                    </p:set>
                                    <p:animEffect transition="in" filter="box(in)">
                                      <p:cBhvr>
                                        <p:cTn id="88" dur="500"/>
                                        <p:tgtEl>
                                          <p:spTgt spid="28704"/>
                                        </p:tgtEl>
                                      </p:cBhvr>
                                    </p:animEffect>
                                  </p:childTnLst>
                                </p:cTn>
                              </p:par>
                            </p:childTnLst>
                          </p:cTn>
                        </p:par>
                        <p:par>
                          <p:cTn id="89" fill="hold">
                            <p:stCondLst>
                              <p:cond delay="10500"/>
                            </p:stCondLst>
                            <p:childTnLst>
                              <p:par>
                                <p:cTn id="90" presetID="4" presetClass="entr" presetSubtype="16" fill="hold" grpId="0" nodeType="afterEffect">
                                  <p:stCondLst>
                                    <p:cond delay="0"/>
                                  </p:stCondLst>
                                  <p:childTnLst>
                                    <p:set>
                                      <p:cBhvr>
                                        <p:cTn id="91" dur="1" fill="hold">
                                          <p:stCondLst>
                                            <p:cond delay="0"/>
                                          </p:stCondLst>
                                        </p:cTn>
                                        <p:tgtEl>
                                          <p:spTgt spid="28707"/>
                                        </p:tgtEl>
                                        <p:attrNameLst>
                                          <p:attrName>style.visibility</p:attrName>
                                        </p:attrNameLst>
                                      </p:cBhvr>
                                      <p:to>
                                        <p:strVal val="visible"/>
                                      </p:to>
                                    </p:set>
                                    <p:animEffect transition="in" filter="box(in)">
                                      <p:cBhvr>
                                        <p:cTn id="92" dur="500"/>
                                        <p:tgtEl>
                                          <p:spTgt spid="28707"/>
                                        </p:tgtEl>
                                      </p:cBhvr>
                                    </p:animEffect>
                                  </p:childTnLst>
                                </p:cTn>
                              </p:par>
                            </p:childTnLst>
                          </p:cTn>
                        </p:par>
                        <p:par>
                          <p:cTn id="93" fill="hold">
                            <p:stCondLst>
                              <p:cond delay="11000"/>
                            </p:stCondLst>
                            <p:childTnLst>
                              <p:par>
                                <p:cTn id="94" presetID="4" presetClass="entr" presetSubtype="16" fill="hold" grpId="0" nodeType="afterEffect">
                                  <p:stCondLst>
                                    <p:cond delay="0"/>
                                  </p:stCondLst>
                                  <p:childTnLst>
                                    <p:set>
                                      <p:cBhvr>
                                        <p:cTn id="95" dur="1" fill="hold">
                                          <p:stCondLst>
                                            <p:cond delay="0"/>
                                          </p:stCondLst>
                                        </p:cTn>
                                        <p:tgtEl>
                                          <p:spTgt spid="28702"/>
                                        </p:tgtEl>
                                        <p:attrNameLst>
                                          <p:attrName>style.visibility</p:attrName>
                                        </p:attrNameLst>
                                      </p:cBhvr>
                                      <p:to>
                                        <p:strVal val="visible"/>
                                      </p:to>
                                    </p:set>
                                    <p:animEffect transition="in" filter="box(in)">
                                      <p:cBhvr>
                                        <p:cTn id="96" dur="500"/>
                                        <p:tgtEl>
                                          <p:spTgt spid="28702"/>
                                        </p:tgtEl>
                                      </p:cBhvr>
                                    </p:animEffect>
                                  </p:childTnLst>
                                </p:cTn>
                              </p:par>
                            </p:childTnLst>
                          </p:cTn>
                        </p:par>
                        <p:par>
                          <p:cTn id="97" fill="hold">
                            <p:stCondLst>
                              <p:cond delay="11500"/>
                            </p:stCondLst>
                            <p:childTnLst>
                              <p:par>
                                <p:cTn id="98" presetID="4" presetClass="entr" presetSubtype="32" fill="hold" grpId="0" nodeType="afterEffect">
                                  <p:stCondLst>
                                    <p:cond delay="0"/>
                                  </p:stCondLst>
                                  <p:childTnLst>
                                    <p:set>
                                      <p:cBhvr>
                                        <p:cTn id="99" dur="1" fill="hold">
                                          <p:stCondLst>
                                            <p:cond delay="0"/>
                                          </p:stCondLst>
                                        </p:cTn>
                                        <p:tgtEl>
                                          <p:spTgt spid="28690"/>
                                        </p:tgtEl>
                                        <p:attrNameLst>
                                          <p:attrName>style.visibility</p:attrName>
                                        </p:attrNameLst>
                                      </p:cBhvr>
                                      <p:to>
                                        <p:strVal val="visible"/>
                                      </p:to>
                                    </p:set>
                                    <p:animEffect transition="in" filter="box(out)">
                                      <p:cBhvr>
                                        <p:cTn id="100" dur="500"/>
                                        <p:tgtEl>
                                          <p:spTgt spid="28690"/>
                                        </p:tgtEl>
                                      </p:cBhvr>
                                    </p:animEffect>
                                  </p:childTnLst>
                                </p:cTn>
                              </p:par>
                            </p:childTnLst>
                          </p:cTn>
                        </p:par>
                        <p:par>
                          <p:cTn id="101" fill="hold">
                            <p:stCondLst>
                              <p:cond delay="12000"/>
                            </p:stCondLst>
                            <p:childTnLst>
                              <p:par>
                                <p:cTn id="102" presetID="22" presetClass="entr" presetSubtype="8" fill="hold" grpId="0" nodeType="afterEffect">
                                  <p:stCondLst>
                                    <p:cond delay="0"/>
                                  </p:stCondLst>
                                  <p:childTnLst>
                                    <p:set>
                                      <p:cBhvr>
                                        <p:cTn id="103" dur="1" fill="hold">
                                          <p:stCondLst>
                                            <p:cond delay="0"/>
                                          </p:stCondLst>
                                        </p:cTn>
                                        <p:tgtEl>
                                          <p:spTgt spid="28722"/>
                                        </p:tgtEl>
                                        <p:attrNameLst>
                                          <p:attrName>style.visibility</p:attrName>
                                        </p:attrNameLst>
                                      </p:cBhvr>
                                      <p:to>
                                        <p:strVal val="visible"/>
                                      </p:to>
                                    </p:set>
                                    <p:animEffect transition="in" filter="wipe(left)">
                                      <p:cBhvr>
                                        <p:cTn id="104" dur="500"/>
                                        <p:tgtEl>
                                          <p:spTgt spid="28722"/>
                                        </p:tgtEl>
                                      </p:cBhvr>
                                    </p:animEffect>
                                  </p:childTnLst>
                                </p:cTn>
                              </p:par>
                            </p:childTnLst>
                          </p:cTn>
                        </p:par>
                        <p:par>
                          <p:cTn id="105" fill="hold">
                            <p:stCondLst>
                              <p:cond delay="12500"/>
                            </p:stCondLst>
                            <p:childTnLst>
                              <p:par>
                                <p:cTn id="106" presetID="22" presetClass="entr" presetSubtype="8" fill="hold" grpId="0" nodeType="afterEffect">
                                  <p:stCondLst>
                                    <p:cond delay="0"/>
                                  </p:stCondLst>
                                  <p:childTnLst>
                                    <p:set>
                                      <p:cBhvr>
                                        <p:cTn id="107" dur="1" fill="hold">
                                          <p:stCondLst>
                                            <p:cond delay="0"/>
                                          </p:stCondLst>
                                        </p:cTn>
                                        <p:tgtEl>
                                          <p:spTgt spid="28692"/>
                                        </p:tgtEl>
                                        <p:attrNameLst>
                                          <p:attrName>style.visibility</p:attrName>
                                        </p:attrNameLst>
                                      </p:cBhvr>
                                      <p:to>
                                        <p:strVal val="visible"/>
                                      </p:to>
                                    </p:set>
                                    <p:animEffect transition="in" filter="wipe(left)">
                                      <p:cBhvr>
                                        <p:cTn id="108" dur="500"/>
                                        <p:tgtEl>
                                          <p:spTgt spid="28692"/>
                                        </p:tgtEl>
                                      </p:cBhvr>
                                    </p:animEffect>
                                  </p:childTnLst>
                                </p:cTn>
                              </p:par>
                            </p:childTnLst>
                          </p:cTn>
                        </p:par>
                        <p:par>
                          <p:cTn id="109" fill="hold">
                            <p:stCondLst>
                              <p:cond delay="13000"/>
                            </p:stCondLst>
                            <p:childTnLst>
                              <p:par>
                                <p:cTn id="110" presetID="22" presetClass="entr" presetSubtype="4" fill="hold" grpId="0" nodeType="afterEffect">
                                  <p:stCondLst>
                                    <p:cond delay="0"/>
                                  </p:stCondLst>
                                  <p:childTnLst>
                                    <p:set>
                                      <p:cBhvr>
                                        <p:cTn id="111" dur="1" fill="hold">
                                          <p:stCondLst>
                                            <p:cond delay="0"/>
                                          </p:stCondLst>
                                        </p:cTn>
                                        <p:tgtEl>
                                          <p:spTgt spid="28691"/>
                                        </p:tgtEl>
                                        <p:attrNameLst>
                                          <p:attrName>style.visibility</p:attrName>
                                        </p:attrNameLst>
                                      </p:cBhvr>
                                      <p:to>
                                        <p:strVal val="visible"/>
                                      </p:to>
                                    </p:set>
                                    <p:animEffect transition="in" filter="wipe(down)">
                                      <p:cBhvr>
                                        <p:cTn id="112" dur="500"/>
                                        <p:tgtEl>
                                          <p:spTgt spid="28691"/>
                                        </p:tgtEl>
                                      </p:cBhvr>
                                    </p:animEffect>
                                  </p:childTnLst>
                                </p:cTn>
                              </p:par>
                            </p:childTnLst>
                          </p:cTn>
                        </p:par>
                        <p:par>
                          <p:cTn id="113" fill="hold">
                            <p:stCondLst>
                              <p:cond delay="13500"/>
                            </p:stCondLst>
                            <p:childTnLst>
                              <p:par>
                                <p:cTn id="114" presetID="22" presetClass="entr" presetSubtype="8" fill="hold" grpId="0" nodeType="afterEffect">
                                  <p:stCondLst>
                                    <p:cond delay="0"/>
                                  </p:stCondLst>
                                  <p:childTnLst>
                                    <p:set>
                                      <p:cBhvr>
                                        <p:cTn id="115" dur="1" fill="hold">
                                          <p:stCondLst>
                                            <p:cond delay="0"/>
                                          </p:stCondLst>
                                        </p:cTn>
                                        <p:tgtEl>
                                          <p:spTgt spid="28694"/>
                                        </p:tgtEl>
                                        <p:attrNameLst>
                                          <p:attrName>style.visibility</p:attrName>
                                        </p:attrNameLst>
                                      </p:cBhvr>
                                      <p:to>
                                        <p:strVal val="visible"/>
                                      </p:to>
                                    </p:set>
                                    <p:animEffect transition="in" filter="wipe(left)">
                                      <p:cBhvr>
                                        <p:cTn id="116" dur="500"/>
                                        <p:tgtEl>
                                          <p:spTgt spid="28694"/>
                                        </p:tgtEl>
                                      </p:cBhvr>
                                    </p:animEffect>
                                  </p:childTnLst>
                                </p:cTn>
                              </p:par>
                            </p:childTnLst>
                          </p:cTn>
                        </p:par>
                        <p:par>
                          <p:cTn id="117" fill="hold">
                            <p:stCondLst>
                              <p:cond delay="14000"/>
                            </p:stCondLst>
                            <p:childTnLst>
                              <p:par>
                                <p:cTn id="118" presetID="22" presetClass="entr" presetSubtype="1" fill="hold" grpId="0" nodeType="afterEffect">
                                  <p:stCondLst>
                                    <p:cond delay="0"/>
                                  </p:stCondLst>
                                  <p:childTnLst>
                                    <p:set>
                                      <p:cBhvr>
                                        <p:cTn id="119" dur="1" fill="hold">
                                          <p:stCondLst>
                                            <p:cond delay="0"/>
                                          </p:stCondLst>
                                        </p:cTn>
                                        <p:tgtEl>
                                          <p:spTgt spid="28693"/>
                                        </p:tgtEl>
                                        <p:attrNameLst>
                                          <p:attrName>style.visibility</p:attrName>
                                        </p:attrNameLst>
                                      </p:cBhvr>
                                      <p:to>
                                        <p:strVal val="visible"/>
                                      </p:to>
                                    </p:set>
                                    <p:animEffect transition="in" filter="wipe(up)">
                                      <p:cBhvr>
                                        <p:cTn id="120" dur="500"/>
                                        <p:tgtEl>
                                          <p:spTgt spid="28693"/>
                                        </p:tgtEl>
                                      </p:cBhvr>
                                    </p:animEffect>
                                  </p:childTnLst>
                                </p:cTn>
                              </p:par>
                            </p:childTnLst>
                          </p:cTn>
                        </p:par>
                        <p:par>
                          <p:cTn id="121" fill="hold">
                            <p:stCondLst>
                              <p:cond delay="14500"/>
                            </p:stCondLst>
                            <p:childTnLst>
                              <p:par>
                                <p:cTn id="122" presetID="22" presetClass="entr" presetSubtype="8" fill="hold" grpId="0" nodeType="afterEffect">
                                  <p:stCondLst>
                                    <p:cond delay="0"/>
                                  </p:stCondLst>
                                  <p:childTnLst>
                                    <p:set>
                                      <p:cBhvr>
                                        <p:cTn id="123" dur="1" fill="hold">
                                          <p:stCondLst>
                                            <p:cond delay="0"/>
                                          </p:stCondLst>
                                        </p:cTn>
                                        <p:tgtEl>
                                          <p:spTgt spid="28676"/>
                                        </p:tgtEl>
                                        <p:attrNameLst>
                                          <p:attrName>style.visibility</p:attrName>
                                        </p:attrNameLst>
                                      </p:cBhvr>
                                      <p:to>
                                        <p:strVal val="visible"/>
                                      </p:to>
                                    </p:set>
                                    <p:animEffect transition="in" filter="wipe(left)">
                                      <p:cBhvr>
                                        <p:cTn id="124" dur="500"/>
                                        <p:tgtEl>
                                          <p:spTgt spid="28676"/>
                                        </p:tgtEl>
                                      </p:cBhvr>
                                    </p:animEffect>
                                  </p:childTnLst>
                                </p:cTn>
                              </p:par>
                            </p:childTnLst>
                          </p:cTn>
                        </p:par>
                        <p:par>
                          <p:cTn id="125" fill="hold">
                            <p:stCondLst>
                              <p:cond delay="15000"/>
                            </p:stCondLst>
                            <p:childTnLst>
                              <p:par>
                                <p:cTn id="126" presetID="22" presetClass="entr" presetSubtype="8" fill="hold" grpId="0" nodeType="afterEffect">
                                  <p:stCondLst>
                                    <p:cond delay="0"/>
                                  </p:stCondLst>
                                  <p:childTnLst>
                                    <p:set>
                                      <p:cBhvr>
                                        <p:cTn id="127" dur="1" fill="hold">
                                          <p:stCondLst>
                                            <p:cond delay="0"/>
                                          </p:stCondLst>
                                        </p:cTn>
                                        <p:tgtEl>
                                          <p:spTgt spid="28681"/>
                                        </p:tgtEl>
                                        <p:attrNameLst>
                                          <p:attrName>style.visibility</p:attrName>
                                        </p:attrNameLst>
                                      </p:cBhvr>
                                      <p:to>
                                        <p:strVal val="visible"/>
                                      </p:to>
                                    </p:set>
                                    <p:animEffect transition="in" filter="wipe(left)">
                                      <p:cBhvr>
                                        <p:cTn id="128" dur="500"/>
                                        <p:tgtEl>
                                          <p:spTgt spid="28681"/>
                                        </p:tgtEl>
                                      </p:cBhvr>
                                    </p:animEffect>
                                  </p:childTnLst>
                                </p:cTn>
                              </p:par>
                            </p:childTnLst>
                          </p:cTn>
                        </p:par>
                        <p:par>
                          <p:cTn id="129" fill="hold">
                            <p:stCondLst>
                              <p:cond delay="15500"/>
                            </p:stCondLst>
                            <p:childTnLst>
                              <p:par>
                                <p:cTn id="130" presetID="22" presetClass="entr" presetSubtype="2" fill="hold" grpId="0" nodeType="afterEffect">
                                  <p:stCondLst>
                                    <p:cond delay="0"/>
                                  </p:stCondLst>
                                  <p:childTnLst>
                                    <p:set>
                                      <p:cBhvr>
                                        <p:cTn id="131" dur="1" fill="hold">
                                          <p:stCondLst>
                                            <p:cond delay="0"/>
                                          </p:stCondLst>
                                        </p:cTn>
                                        <p:tgtEl>
                                          <p:spTgt spid="28699"/>
                                        </p:tgtEl>
                                        <p:attrNameLst>
                                          <p:attrName>style.visibility</p:attrName>
                                        </p:attrNameLst>
                                      </p:cBhvr>
                                      <p:to>
                                        <p:strVal val="visible"/>
                                      </p:to>
                                    </p:set>
                                    <p:animEffect transition="in" filter="wipe(right)">
                                      <p:cBhvr>
                                        <p:cTn id="132" dur="500"/>
                                        <p:tgtEl>
                                          <p:spTgt spid="28699"/>
                                        </p:tgtEl>
                                      </p:cBhvr>
                                    </p:animEffect>
                                  </p:childTnLst>
                                </p:cTn>
                              </p:par>
                            </p:childTnLst>
                          </p:cTn>
                        </p:par>
                        <p:par>
                          <p:cTn id="133" fill="hold">
                            <p:stCondLst>
                              <p:cond delay="16000"/>
                            </p:stCondLst>
                            <p:childTnLst>
                              <p:par>
                                <p:cTn id="134" presetID="22" presetClass="entr" presetSubtype="2" fill="hold" grpId="0" nodeType="afterEffect">
                                  <p:stCondLst>
                                    <p:cond delay="0"/>
                                  </p:stCondLst>
                                  <p:childTnLst>
                                    <p:set>
                                      <p:cBhvr>
                                        <p:cTn id="135" dur="1" fill="hold">
                                          <p:stCondLst>
                                            <p:cond delay="0"/>
                                          </p:stCondLst>
                                        </p:cTn>
                                        <p:tgtEl>
                                          <p:spTgt spid="28696"/>
                                        </p:tgtEl>
                                        <p:attrNameLst>
                                          <p:attrName>style.visibility</p:attrName>
                                        </p:attrNameLst>
                                      </p:cBhvr>
                                      <p:to>
                                        <p:strVal val="visible"/>
                                      </p:to>
                                    </p:set>
                                    <p:animEffect transition="in" filter="wipe(right)">
                                      <p:cBhvr>
                                        <p:cTn id="136" dur="500"/>
                                        <p:tgtEl>
                                          <p:spTgt spid="28696"/>
                                        </p:tgtEl>
                                      </p:cBhvr>
                                    </p:animEffect>
                                  </p:childTnLst>
                                </p:cTn>
                              </p:par>
                            </p:childTnLst>
                          </p:cTn>
                        </p:par>
                        <p:par>
                          <p:cTn id="137" fill="hold">
                            <p:stCondLst>
                              <p:cond delay="16500"/>
                            </p:stCondLst>
                            <p:childTnLst>
                              <p:par>
                                <p:cTn id="138" presetID="22" presetClass="entr" presetSubtype="1" fill="hold" grpId="0" nodeType="afterEffect">
                                  <p:stCondLst>
                                    <p:cond delay="0"/>
                                  </p:stCondLst>
                                  <p:childTnLst>
                                    <p:set>
                                      <p:cBhvr>
                                        <p:cTn id="139" dur="1" fill="hold">
                                          <p:stCondLst>
                                            <p:cond delay="0"/>
                                          </p:stCondLst>
                                        </p:cTn>
                                        <p:tgtEl>
                                          <p:spTgt spid="28695"/>
                                        </p:tgtEl>
                                        <p:attrNameLst>
                                          <p:attrName>style.visibility</p:attrName>
                                        </p:attrNameLst>
                                      </p:cBhvr>
                                      <p:to>
                                        <p:strVal val="visible"/>
                                      </p:to>
                                    </p:set>
                                    <p:animEffect transition="in" filter="wipe(up)">
                                      <p:cBhvr>
                                        <p:cTn id="140" dur="500"/>
                                        <p:tgtEl>
                                          <p:spTgt spid="28695"/>
                                        </p:tgtEl>
                                      </p:cBhvr>
                                    </p:animEffect>
                                  </p:childTnLst>
                                </p:cTn>
                              </p:par>
                            </p:childTnLst>
                          </p:cTn>
                        </p:par>
                        <p:par>
                          <p:cTn id="141" fill="hold">
                            <p:stCondLst>
                              <p:cond delay="17000"/>
                            </p:stCondLst>
                            <p:childTnLst>
                              <p:par>
                                <p:cTn id="142" presetID="22" presetClass="entr" presetSubtype="2" fill="hold" grpId="0" nodeType="afterEffect">
                                  <p:stCondLst>
                                    <p:cond delay="0"/>
                                  </p:stCondLst>
                                  <p:childTnLst>
                                    <p:set>
                                      <p:cBhvr>
                                        <p:cTn id="143" dur="1" fill="hold">
                                          <p:stCondLst>
                                            <p:cond delay="0"/>
                                          </p:stCondLst>
                                        </p:cTn>
                                        <p:tgtEl>
                                          <p:spTgt spid="28698"/>
                                        </p:tgtEl>
                                        <p:attrNameLst>
                                          <p:attrName>style.visibility</p:attrName>
                                        </p:attrNameLst>
                                      </p:cBhvr>
                                      <p:to>
                                        <p:strVal val="visible"/>
                                      </p:to>
                                    </p:set>
                                    <p:animEffect transition="in" filter="wipe(right)">
                                      <p:cBhvr>
                                        <p:cTn id="144" dur="500"/>
                                        <p:tgtEl>
                                          <p:spTgt spid="28698"/>
                                        </p:tgtEl>
                                      </p:cBhvr>
                                    </p:animEffect>
                                  </p:childTnLst>
                                </p:cTn>
                              </p:par>
                            </p:childTnLst>
                          </p:cTn>
                        </p:par>
                        <p:par>
                          <p:cTn id="145" fill="hold">
                            <p:stCondLst>
                              <p:cond delay="17500"/>
                            </p:stCondLst>
                            <p:childTnLst>
                              <p:par>
                                <p:cTn id="146" presetID="22" presetClass="entr" presetSubtype="4" fill="hold" grpId="0" nodeType="afterEffect">
                                  <p:stCondLst>
                                    <p:cond delay="0"/>
                                  </p:stCondLst>
                                  <p:childTnLst>
                                    <p:set>
                                      <p:cBhvr>
                                        <p:cTn id="147" dur="1" fill="hold">
                                          <p:stCondLst>
                                            <p:cond delay="0"/>
                                          </p:stCondLst>
                                        </p:cTn>
                                        <p:tgtEl>
                                          <p:spTgt spid="28697"/>
                                        </p:tgtEl>
                                        <p:attrNameLst>
                                          <p:attrName>style.visibility</p:attrName>
                                        </p:attrNameLst>
                                      </p:cBhvr>
                                      <p:to>
                                        <p:strVal val="visible"/>
                                      </p:to>
                                    </p:set>
                                    <p:animEffect transition="in" filter="wipe(down)">
                                      <p:cBhvr>
                                        <p:cTn id="148" dur="500"/>
                                        <p:tgtEl>
                                          <p:spTgt spid="28697"/>
                                        </p:tgtEl>
                                      </p:cBhvr>
                                    </p:animEffect>
                                  </p:childTnLst>
                                </p:cTn>
                              </p:par>
                            </p:childTnLst>
                          </p:cTn>
                        </p:par>
                        <p:par>
                          <p:cTn id="149" fill="hold">
                            <p:stCondLst>
                              <p:cond delay="18000"/>
                            </p:stCondLst>
                            <p:childTnLst>
                              <p:par>
                                <p:cTn id="150" presetID="22" presetClass="entr" presetSubtype="8" fill="hold" grpId="0" nodeType="afterEffect">
                                  <p:stCondLst>
                                    <p:cond delay="0"/>
                                  </p:stCondLst>
                                  <p:childTnLst>
                                    <p:set>
                                      <p:cBhvr>
                                        <p:cTn id="151" dur="1" fill="hold">
                                          <p:stCondLst>
                                            <p:cond delay="0"/>
                                          </p:stCondLst>
                                        </p:cTn>
                                        <p:tgtEl>
                                          <p:spTgt spid="28689"/>
                                        </p:tgtEl>
                                        <p:attrNameLst>
                                          <p:attrName>style.visibility</p:attrName>
                                        </p:attrNameLst>
                                      </p:cBhvr>
                                      <p:to>
                                        <p:strVal val="visible"/>
                                      </p:to>
                                    </p:set>
                                    <p:animEffect transition="in" filter="wipe(left)">
                                      <p:cBhvr>
                                        <p:cTn id="152" dur="500"/>
                                        <p:tgtEl>
                                          <p:spTgt spid="28689"/>
                                        </p:tgtEl>
                                      </p:cBhvr>
                                    </p:animEffect>
                                  </p:childTnLst>
                                </p:cTn>
                              </p:par>
                            </p:childTnLst>
                          </p:cTn>
                        </p:par>
                        <p:par>
                          <p:cTn id="153" fill="hold">
                            <p:stCondLst>
                              <p:cond delay="18500"/>
                            </p:stCondLst>
                            <p:childTnLst>
                              <p:par>
                                <p:cTn id="154" presetID="22" presetClass="entr" presetSubtype="8" fill="hold" grpId="0" nodeType="afterEffect">
                                  <p:stCondLst>
                                    <p:cond delay="0"/>
                                  </p:stCondLst>
                                  <p:childTnLst>
                                    <p:set>
                                      <p:cBhvr>
                                        <p:cTn id="155" dur="1" fill="hold">
                                          <p:stCondLst>
                                            <p:cond delay="0"/>
                                          </p:stCondLst>
                                        </p:cTn>
                                        <p:tgtEl>
                                          <p:spTgt spid="28710"/>
                                        </p:tgtEl>
                                        <p:attrNameLst>
                                          <p:attrName>style.visibility</p:attrName>
                                        </p:attrNameLst>
                                      </p:cBhvr>
                                      <p:to>
                                        <p:strVal val="visible"/>
                                      </p:to>
                                    </p:set>
                                    <p:animEffect transition="in" filter="wipe(left)">
                                      <p:cBhvr>
                                        <p:cTn id="156" dur="500"/>
                                        <p:tgtEl>
                                          <p:spTgt spid="28710"/>
                                        </p:tgtEl>
                                      </p:cBhvr>
                                    </p:animEffect>
                                  </p:childTnLst>
                                </p:cTn>
                              </p:par>
                            </p:childTnLst>
                          </p:cTn>
                        </p:par>
                        <p:par>
                          <p:cTn id="157" fill="hold">
                            <p:stCondLst>
                              <p:cond delay="19000"/>
                            </p:stCondLst>
                            <p:childTnLst>
                              <p:par>
                                <p:cTn id="158" presetID="22" presetClass="entr" presetSubtype="8" fill="hold" grpId="0" nodeType="afterEffect">
                                  <p:stCondLst>
                                    <p:cond delay="0"/>
                                  </p:stCondLst>
                                  <p:childTnLst>
                                    <p:set>
                                      <p:cBhvr>
                                        <p:cTn id="159" dur="1" fill="hold">
                                          <p:stCondLst>
                                            <p:cond delay="0"/>
                                          </p:stCondLst>
                                        </p:cTn>
                                        <p:tgtEl>
                                          <p:spTgt spid="28700"/>
                                        </p:tgtEl>
                                        <p:attrNameLst>
                                          <p:attrName>style.visibility</p:attrName>
                                        </p:attrNameLst>
                                      </p:cBhvr>
                                      <p:to>
                                        <p:strVal val="visible"/>
                                      </p:to>
                                    </p:set>
                                    <p:animEffect transition="in" filter="wipe(left)">
                                      <p:cBhvr>
                                        <p:cTn id="160" dur="500"/>
                                        <p:tgtEl>
                                          <p:spTgt spid="28700"/>
                                        </p:tgtEl>
                                      </p:cBhvr>
                                    </p:animEffect>
                                  </p:childTnLst>
                                </p:cTn>
                              </p:par>
                            </p:childTnLst>
                          </p:cTn>
                        </p:par>
                      </p:childTnLst>
                    </p:cTn>
                  </p:par>
                  <p:par>
                    <p:cTn id="161" fill="hold">
                      <p:stCondLst>
                        <p:cond delay="indefinite"/>
                      </p:stCondLst>
                      <p:childTnLst>
                        <p:par>
                          <p:cTn id="162" fill="hold">
                            <p:stCondLst>
                              <p:cond delay="0"/>
                            </p:stCondLst>
                            <p:childTnLst>
                              <p:par>
                                <p:cTn id="163" presetID="17" presetClass="entr" presetSubtype="8" fill="hold" grpId="0" nodeType="clickEffect">
                                  <p:stCondLst>
                                    <p:cond delay="0"/>
                                  </p:stCondLst>
                                  <p:childTnLst>
                                    <p:set>
                                      <p:cBhvr>
                                        <p:cTn id="164" dur="1" fill="hold">
                                          <p:stCondLst>
                                            <p:cond delay="0"/>
                                          </p:stCondLst>
                                        </p:cTn>
                                        <p:tgtEl>
                                          <p:spTgt spid="28723"/>
                                        </p:tgtEl>
                                        <p:attrNameLst>
                                          <p:attrName>style.visibility</p:attrName>
                                        </p:attrNameLst>
                                      </p:cBhvr>
                                      <p:to>
                                        <p:strVal val="visible"/>
                                      </p:to>
                                    </p:set>
                                    <p:anim calcmode="lin" valueType="num">
                                      <p:cBhvr>
                                        <p:cTn id="165" dur="500" fill="hold"/>
                                        <p:tgtEl>
                                          <p:spTgt spid="28723"/>
                                        </p:tgtEl>
                                        <p:attrNameLst>
                                          <p:attrName>ppt_x</p:attrName>
                                        </p:attrNameLst>
                                      </p:cBhvr>
                                      <p:tavLst>
                                        <p:tav tm="0">
                                          <p:val>
                                            <p:strVal val="#ppt_x-#ppt_w/2"/>
                                          </p:val>
                                        </p:tav>
                                        <p:tav tm="100000">
                                          <p:val>
                                            <p:strVal val="#ppt_x"/>
                                          </p:val>
                                        </p:tav>
                                      </p:tavLst>
                                    </p:anim>
                                    <p:anim calcmode="lin" valueType="num">
                                      <p:cBhvr>
                                        <p:cTn id="166" dur="500" fill="hold"/>
                                        <p:tgtEl>
                                          <p:spTgt spid="28723"/>
                                        </p:tgtEl>
                                        <p:attrNameLst>
                                          <p:attrName>ppt_y</p:attrName>
                                        </p:attrNameLst>
                                      </p:cBhvr>
                                      <p:tavLst>
                                        <p:tav tm="0">
                                          <p:val>
                                            <p:strVal val="#ppt_y"/>
                                          </p:val>
                                        </p:tav>
                                        <p:tav tm="100000">
                                          <p:val>
                                            <p:strVal val="#ppt_y"/>
                                          </p:val>
                                        </p:tav>
                                      </p:tavLst>
                                    </p:anim>
                                    <p:anim calcmode="lin" valueType="num">
                                      <p:cBhvr>
                                        <p:cTn id="167" dur="500" fill="hold"/>
                                        <p:tgtEl>
                                          <p:spTgt spid="28723"/>
                                        </p:tgtEl>
                                        <p:attrNameLst>
                                          <p:attrName>ppt_w</p:attrName>
                                        </p:attrNameLst>
                                      </p:cBhvr>
                                      <p:tavLst>
                                        <p:tav tm="0">
                                          <p:val>
                                            <p:fltVal val="0"/>
                                          </p:val>
                                        </p:tav>
                                        <p:tav tm="100000">
                                          <p:val>
                                            <p:strVal val="#ppt_w"/>
                                          </p:val>
                                        </p:tav>
                                      </p:tavLst>
                                    </p:anim>
                                    <p:anim calcmode="lin" valueType="num">
                                      <p:cBhvr>
                                        <p:cTn id="168" dur="500" fill="hold"/>
                                        <p:tgtEl>
                                          <p:spTgt spid="28723"/>
                                        </p:tgtEl>
                                        <p:attrNameLst>
                                          <p:attrName>ppt_h</p:attrName>
                                        </p:attrNameLst>
                                      </p:cBhvr>
                                      <p:tavLst>
                                        <p:tav tm="0">
                                          <p:val>
                                            <p:strVal val="#ppt_h"/>
                                          </p:val>
                                        </p:tav>
                                        <p:tav tm="100000">
                                          <p:val>
                                            <p:strVal val="#ppt_h"/>
                                          </p:val>
                                        </p:tav>
                                      </p:tavLst>
                                    </p:anim>
                                  </p:childTnLst>
                                </p:cTn>
                              </p:par>
                            </p:childTnLst>
                          </p:cTn>
                        </p:par>
                        <p:par>
                          <p:cTn id="169" fill="hold">
                            <p:stCondLst>
                              <p:cond delay="500"/>
                            </p:stCondLst>
                            <p:childTnLst>
                              <p:par>
                                <p:cTn id="170" presetID="22" presetClass="entr" presetSubtype="8" fill="hold" grpId="0" nodeType="afterEffect">
                                  <p:stCondLst>
                                    <p:cond delay="0"/>
                                  </p:stCondLst>
                                  <p:childTnLst>
                                    <p:set>
                                      <p:cBhvr>
                                        <p:cTn id="171" dur="1" fill="hold">
                                          <p:stCondLst>
                                            <p:cond delay="0"/>
                                          </p:stCondLst>
                                        </p:cTn>
                                        <p:tgtEl>
                                          <p:spTgt spid="28726"/>
                                        </p:tgtEl>
                                        <p:attrNameLst>
                                          <p:attrName>style.visibility</p:attrName>
                                        </p:attrNameLst>
                                      </p:cBhvr>
                                      <p:to>
                                        <p:strVal val="visible"/>
                                      </p:to>
                                    </p:set>
                                    <p:animEffect transition="in" filter="wipe(left)">
                                      <p:cBhvr>
                                        <p:cTn id="172" dur="500"/>
                                        <p:tgtEl>
                                          <p:spTgt spid="28726"/>
                                        </p:tgtEl>
                                      </p:cBhvr>
                                    </p:animEffect>
                                  </p:childTnLst>
                                </p:cTn>
                              </p:par>
                            </p:childTnLst>
                          </p:cTn>
                        </p:par>
                      </p:childTnLst>
                    </p:cTn>
                  </p:par>
                  <p:par>
                    <p:cTn id="173" fill="hold">
                      <p:stCondLst>
                        <p:cond delay="indefinite"/>
                      </p:stCondLst>
                      <p:childTnLst>
                        <p:par>
                          <p:cTn id="174" fill="hold">
                            <p:stCondLst>
                              <p:cond delay="0"/>
                            </p:stCondLst>
                            <p:childTnLst>
                              <p:par>
                                <p:cTn id="175" presetID="17" presetClass="entr" presetSubtype="8" fill="hold" grpId="0" nodeType="clickEffect">
                                  <p:stCondLst>
                                    <p:cond delay="0"/>
                                  </p:stCondLst>
                                  <p:childTnLst>
                                    <p:set>
                                      <p:cBhvr>
                                        <p:cTn id="176" dur="1" fill="hold">
                                          <p:stCondLst>
                                            <p:cond delay="0"/>
                                          </p:stCondLst>
                                        </p:cTn>
                                        <p:tgtEl>
                                          <p:spTgt spid="28724"/>
                                        </p:tgtEl>
                                        <p:attrNameLst>
                                          <p:attrName>style.visibility</p:attrName>
                                        </p:attrNameLst>
                                      </p:cBhvr>
                                      <p:to>
                                        <p:strVal val="visible"/>
                                      </p:to>
                                    </p:set>
                                    <p:anim calcmode="lin" valueType="num">
                                      <p:cBhvr>
                                        <p:cTn id="177" dur="500" fill="hold"/>
                                        <p:tgtEl>
                                          <p:spTgt spid="28724"/>
                                        </p:tgtEl>
                                        <p:attrNameLst>
                                          <p:attrName>ppt_x</p:attrName>
                                        </p:attrNameLst>
                                      </p:cBhvr>
                                      <p:tavLst>
                                        <p:tav tm="0">
                                          <p:val>
                                            <p:strVal val="#ppt_x-#ppt_w/2"/>
                                          </p:val>
                                        </p:tav>
                                        <p:tav tm="100000">
                                          <p:val>
                                            <p:strVal val="#ppt_x"/>
                                          </p:val>
                                        </p:tav>
                                      </p:tavLst>
                                    </p:anim>
                                    <p:anim calcmode="lin" valueType="num">
                                      <p:cBhvr>
                                        <p:cTn id="178" dur="500" fill="hold"/>
                                        <p:tgtEl>
                                          <p:spTgt spid="28724"/>
                                        </p:tgtEl>
                                        <p:attrNameLst>
                                          <p:attrName>ppt_y</p:attrName>
                                        </p:attrNameLst>
                                      </p:cBhvr>
                                      <p:tavLst>
                                        <p:tav tm="0">
                                          <p:val>
                                            <p:strVal val="#ppt_y"/>
                                          </p:val>
                                        </p:tav>
                                        <p:tav tm="100000">
                                          <p:val>
                                            <p:strVal val="#ppt_y"/>
                                          </p:val>
                                        </p:tav>
                                      </p:tavLst>
                                    </p:anim>
                                    <p:anim calcmode="lin" valueType="num">
                                      <p:cBhvr>
                                        <p:cTn id="179" dur="500" fill="hold"/>
                                        <p:tgtEl>
                                          <p:spTgt spid="28724"/>
                                        </p:tgtEl>
                                        <p:attrNameLst>
                                          <p:attrName>ppt_w</p:attrName>
                                        </p:attrNameLst>
                                      </p:cBhvr>
                                      <p:tavLst>
                                        <p:tav tm="0">
                                          <p:val>
                                            <p:fltVal val="0"/>
                                          </p:val>
                                        </p:tav>
                                        <p:tav tm="100000">
                                          <p:val>
                                            <p:strVal val="#ppt_w"/>
                                          </p:val>
                                        </p:tav>
                                      </p:tavLst>
                                    </p:anim>
                                    <p:anim calcmode="lin" valueType="num">
                                      <p:cBhvr>
                                        <p:cTn id="180" dur="500" fill="hold"/>
                                        <p:tgtEl>
                                          <p:spTgt spid="28724"/>
                                        </p:tgtEl>
                                        <p:attrNameLst>
                                          <p:attrName>ppt_h</p:attrName>
                                        </p:attrNameLst>
                                      </p:cBhvr>
                                      <p:tavLst>
                                        <p:tav tm="0">
                                          <p:val>
                                            <p:strVal val="#ppt_h"/>
                                          </p:val>
                                        </p:tav>
                                        <p:tav tm="100000">
                                          <p:val>
                                            <p:strVal val="#ppt_h"/>
                                          </p:val>
                                        </p:tav>
                                      </p:tavLst>
                                    </p:anim>
                                  </p:childTnLst>
                                </p:cTn>
                              </p:par>
                            </p:childTnLst>
                          </p:cTn>
                        </p:par>
                        <p:par>
                          <p:cTn id="181" fill="hold">
                            <p:stCondLst>
                              <p:cond delay="500"/>
                            </p:stCondLst>
                            <p:childTnLst>
                              <p:par>
                                <p:cTn id="182" presetID="22" presetClass="entr" presetSubtype="8" fill="hold" grpId="0" nodeType="afterEffect">
                                  <p:stCondLst>
                                    <p:cond delay="0"/>
                                  </p:stCondLst>
                                  <p:childTnLst>
                                    <p:set>
                                      <p:cBhvr>
                                        <p:cTn id="183" dur="1" fill="hold">
                                          <p:stCondLst>
                                            <p:cond delay="0"/>
                                          </p:stCondLst>
                                        </p:cTn>
                                        <p:tgtEl>
                                          <p:spTgt spid="28727"/>
                                        </p:tgtEl>
                                        <p:attrNameLst>
                                          <p:attrName>style.visibility</p:attrName>
                                        </p:attrNameLst>
                                      </p:cBhvr>
                                      <p:to>
                                        <p:strVal val="visible"/>
                                      </p:to>
                                    </p:set>
                                    <p:animEffect transition="in" filter="wipe(left)">
                                      <p:cBhvr>
                                        <p:cTn id="184" dur="500"/>
                                        <p:tgtEl>
                                          <p:spTgt spid="28727"/>
                                        </p:tgtEl>
                                      </p:cBhvr>
                                    </p:animEffect>
                                  </p:childTnLst>
                                </p:cTn>
                              </p:par>
                            </p:childTnLst>
                          </p:cTn>
                        </p:par>
                      </p:childTnLst>
                    </p:cTn>
                  </p:par>
                  <p:par>
                    <p:cTn id="185" fill="hold">
                      <p:stCondLst>
                        <p:cond delay="indefinite"/>
                      </p:stCondLst>
                      <p:childTnLst>
                        <p:par>
                          <p:cTn id="186" fill="hold">
                            <p:stCondLst>
                              <p:cond delay="0"/>
                            </p:stCondLst>
                            <p:childTnLst>
                              <p:par>
                                <p:cTn id="187" presetID="17" presetClass="entr" presetSubtype="8" fill="hold" grpId="0" nodeType="clickEffect">
                                  <p:stCondLst>
                                    <p:cond delay="0"/>
                                  </p:stCondLst>
                                  <p:childTnLst>
                                    <p:set>
                                      <p:cBhvr>
                                        <p:cTn id="188" dur="1" fill="hold">
                                          <p:stCondLst>
                                            <p:cond delay="0"/>
                                          </p:stCondLst>
                                        </p:cTn>
                                        <p:tgtEl>
                                          <p:spTgt spid="28725"/>
                                        </p:tgtEl>
                                        <p:attrNameLst>
                                          <p:attrName>style.visibility</p:attrName>
                                        </p:attrNameLst>
                                      </p:cBhvr>
                                      <p:to>
                                        <p:strVal val="visible"/>
                                      </p:to>
                                    </p:set>
                                    <p:anim calcmode="lin" valueType="num">
                                      <p:cBhvr>
                                        <p:cTn id="189" dur="500" fill="hold"/>
                                        <p:tgtEl>
                                          <p:spTgt spid="28725"/>
                                        </p:tgtEl>
                                        <p:attrNameLst>
                                          <p:attrName>ppt_x</p:attrName>
                                        </p:attrNameLst>
                                      </p:cBhvr>
                                      <p:tavLst>
                                        <p:tav tm="0">
                                          <p:val>
                                            <p:strVal val="#ppt_x-#ppt_w/2"/>
                                          </p:val>
                                        </p:tav>
                                        <p:tav tm="100000">
                                          <p:val>
                                            <p:strVal val="#ppt_x"/>
                                          </p:val>
                                        </p:tav>
                                      </p:tavLst>
                                    </p:anim>
                                    <p:anim calcmode="lin" valueType="num">
                                      <p:cBhvr>
                                        <p:cTn id="190" dur="500" fill="hold"/>
                                        <p:tgtEl>
                                          <p:spTgt spid="28725"/>
                                        </p:tgtEl>
                                        <p:attrNameLst>
                                          <p:attrName>ppt_y</p:attrName>
                                        </p:attrNameLst>
                                      </p:cBhvr>
                                      <p:tavLst>
                                        <p:tav tm="0">
                                          <p:val>
                                            <p:strVal val="#ppt_y"/>
                                          </p:val>
                                        </p:tav>
                                        <p:tav tm="100000">
                                          <p:val>
                                            <p:strVal val="#ppt_y"/>
                                          </p:val>
                                        </p:tav>
                                      </p:tavLst>
                                    </p:anim>
                                    <p:anim calcmode="lin" valueType="num">
                                      <p:cBhvr>
                                        <p:cTn id="191" dur="500" fill="hold"/>
                                        <p:tgtEl>
                                          <p:spTgt spid="28725"/>
                                        </p:tgtEl>
                                        <p:attrNameLst>
                                          <p:attrName>ppt_w</p:attrName>
                                        </p:attrNameLst>
                                      </p:cBhvr>
                                      <p:tavLst>
                                        <p:tav tm="0">
                                          <p:val>
                                            <p:fltVal val="0"/>
                                          </p:val>
                                        </p:tav>
                                        <p:tav tm="100000">
                                          <p:val>
                                            <p:strVal val="#ppt_w"/>
                                          </p:val>
                                        </p:tav>
                                      </p:tavLst>
                                    </p:anim>
                                    <p:anim calcmode="lin" valueType="num">
                                      <p:cBhvr>
                                        <p:cTn id="192" dur="500" fill="hold"/>
                                        <p:tgtEl>
                                          <p:spTgt spid="28725"/>
                                        </p:tgtEl>
                                        <p:attrNameLst>
                                          <p:attrName>ppt_h</p:attrName>
                                        </p:attrNameLst>
                                      </p:cBhvr>
                                      <p:tavLst>
                                        <p:tav tm="0">
                                          <p:val>
                                            <p:strVal val="#ppt_h"/>
                                          </p:val>
                                        </p:tav>
                                        <p:tav tm="100000">
                                          <p:val>
                                            <p:strVal val="#ppt_h"/>
                                          </p:val>
                                        </p:tav>
                                      </p:tavLst>
                                    </p:anim>
                                  </p:childTnLst>
                                </p:cTn>
                              </p:par>
                            </p:childTnLst>
                          </p:cTn>
                        </p:par>
                        <p:par>
                          <p:cTn id="193" fill="hold">
                            <p:stCondLst>
                              <p:cond delay="500"/>
                            </p:stCondLst>
                            <p:childTnLst>
                              <p:par>
                                <p:cTn id="194" presetID="22" presetClass="entr" presetSubtype="8" fill="hold" grpId="0" nodeType="afterEffect">
                                  <p:stCondLst>
                                    <p:cond delay="0"/>
                                  </p:stCondLst>
                                  <p:childTnLst>
                                    <p:set>
                                      <p:cBhvr>
                                        <p:cTn id="195" dur="1" fill="hold">
                                          <p:stCondLst>
                                            <p:cond delay="0"/>
                                          </p:stCondLst>
                                        </p:cTn>
                                        <p:tgtEl>
                                          <p:spTgt spid="28728"/>
                                        </p:tgtEl>
                                        <p:attrNameLst>
                                          <p:attrName>style.visibility</p:attrName>
                                        </p:attrNameLst>
                                      </p:cBhvr>
                                      <p:to>
                                        <p:strVal val="visible"/>
                                      </p:to>
                                    </p:set>
                                    <p:animEffect transition="in" filter="wipe(left)">
                                      <p:cBhvr>
                                        <p:cTn id="196" dur="500"/>
                                        <p:tgtEl>
                                          <p:spTgt spid="28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p:bldP spid="28676" grpId="0" animBg="1"/>
      <p:bldP spid="28677" grpId="0" animBg="1" autoUpdateAnimBg="0"/>
      <p:bldP spid="28678" grpId="0" animBg="1" autoUpdateAnimBg="0"/>
      <p:bldP spid="28679" grpId="0" animBg="1" autoUpdateAnimBg="0"/>
      <p:bldP spid="28680" grpId="0" animBg="1" autoUpdateAnimBg="0"/>
      <p:bldP spid="28681" grpId="0" animBg="1" autoUpdateAnimBg="0"/>
      <p:bldP spid="28682" grpId="0" animBg="1" autoUpdateAnimBg="0"/>
      <p:bldP spid="28683" grpId="0" animBg="1" autoUpdateAnimBg="0"/>
      <p:bldP spid="28684" grpId="0" animBg="1" autoUpdateAnimBg="0"/>
      <p:bldP spid="28686" grpId="0" animBg="1" autoUpdateAnimBg="0"/>
      <p:bldP spid="28687" grpId="0" animBg="1"/>
      <p:bldP spid="28688" grpId="0" autoUpdateAnimBg="0"/>
      <p:bldP spid="28689" grpId="0" autoUpdateAnimBg="0"/>
      <p:bldP spid="28690" grpId="0" animBg="1"/>
      <p:bldP spid="28691" grpId="0" animBg="1"/>
      <p:bldP spid="28692" grpId="0" animBg="1"/>
      <p:bldP spid="28693" grpId="0" animBg="1"/>
      <p:bldP spid="28694" grpId="0" animBg="1"/>
      <p:bldP spid="28695" grpId="0" animBg="1"/>
      <p:bldP spid="28696" grpId="0" animBg="1"/>
      <p:bldP spid="28697" grpId="0" animBg="1"/>
      <p:bldP spid="28698" grpId="0" animBg="1"/>
      <p:bldP spid="28699" grpId="0" animBg="1"/>
      <p:bldP spid="28700" grpId="0" autoUpdateAnimBg="0"/>
      <p:bldP spid="28701" grpId="0" autoUpdateAnimBg="0"/>
      <p:bldP spid="28702" grpId="0" animBg="1"/>
      <p:bldP spid="28703" grpId="0" animBg="1"/>
      <p:bldP spid="28704" grpId="0" animBg="1"/>
      <p:bldP spid="28705" grpId="0" animBg="1"/>
      <p:bldP spid="28706" grpId="0" animBg="1"/>
      <p:bldP spid="28707" grpId="0" animBg="1"/>
      <p:bldP spid="28708" grpId="0" animBg="1"/>
      <p:bldP spid="28709" grpId="0" animBg="1" autoUpdateAnimBg="0"/>
      <p:bldP spid="28710" grpId="0" autoUpdateAnimBg="0"/>
      <p:bldP spid="28711" grpId="0" animBg="1" autoUpdateAnimBg="0"/>
      <p:bldP spid="28712" grpId="0" animBg="1"/>
      <p:bldP spid="28713" grpId="0" animBg="1"/>
      <p:bldP spid="28722" grpId="0" autoUpdateAnimBg="0"/>
      <p:bldP spid="28723" grpId="0" animBg="1" autoUpdateAnimBg="0"/>
      <p:bldP spid="28724" grpId="0" animBg="1"/>
      <p:bldP spid="28725" grpId="0" animBg="1"/>
      <p:bldP spid="28726" grpId="0" animBg="1" autoUpdateAnimBg="0"/>
      <p:bldP spid="28727" grpId="0" animBg="1" autoUpdateAnimBg="0"/>
      <p:bldP spid="28728" grpId="0" animBg="1" autoUpdateAnimBg="0"/>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0" y="381000"/>
            <a:ext cx="9144000" cy="381000"/>
          </a:xfrm>
          <a:prstGeom prst="rect">
            <a:avLst/>
          </a:prstGeom>
          <a:solidFill>
            <a:srgbClr val="FFFFFF"/>
          </a:solidFill>
          <a:ln w="9525">
            <a:solidFill>
              <a:srgbClr val="FFFFFF"/>
            </a:solidFill>
            <a:round/>
            <a:headEnd/>
            <a:tailEnd/>
          </a:ln>
        </p:spPr>
        <p:txBody>
          <a:bodyPr>
            <a:prstTxWarp prst="textNoShape">
              <a:avLst/>
            </a:prstTxWarp>
          </a:bodyPr>
          <a:lstStyle/>
          <a:p>
            <a:pPr eaLnBrk="0" hangingPunct="0"/>
            <a:endParaRPr lang="it-IT"/>
          </a:p>
        </p:txBody>
      </p:sp>
      <p:sp>
        <p:nvSpPr>
          <p:cNvPr id="19459" name="Rectangle 9"/>
          <p:cNvSpPr>
            <a:spLocks noChangeArrowheads="1"/>
          </p:cNvSpPr>
          <p:nvPr/>
        </p:nvSpPr>
        <p:spPr bwMode="auto">
          <a:xfrm>
            <a:off x="0" y="5867400"/>
            <a:ext cx="9144000" cy="990600"/>
          </a:xfrm>
          <a:prstGeom prst="rect">
            <a:avLst/>
          </a:prstGeom>
          <a:solidFill>
            <a:srgbClr val="FFFFFF"/>
          </a:solidFill>
          <a:ln w="9525">
            <a:solidFill>
              <a:srgbClr val="FFFFFF"/>
            </a:solidFill>
            <a:round/>
            <a:headEnd/>
            <a:tailEnd/>
          </a:ln>
        </p:spPr>
        <p:txBody>
          <a:bodyPr>
            <a:prstTxWarp prst="textNoShape">
              <a:avLst/>
            </a:prstTxWarp>
          </a:bodyPr>
          <a:lstStyle/>
          <a:p>
            <a:pPr eaLnBrk="0" hangingPunct="0"/>
            <a:endParaRPr lang="it-IT" sz="1200"/>
          </a:p>
        </p:txBody>
      </p:sp>
      <p:sp>
        <p:nvSpPr>
          <p:cNvPr id="19460" name="Rectangle 13"/>
          <p:cNvSpPr>
            <a:spLocks noChangeArrowheads="1"/>
          </p:cNvSpPr>
          <p:nvPr/>
        </p:nvSpPr>
        <p:spPr bwMode="auto">
          <a:xfrm>
            <a:off x="5105400" y="1143000"/>
            <a:ext cx="4038600" cy="3810000"/>
          </a:xfrm>
          <a:prstGeom prst="rect">
            <a:avLst/>
          </a:prstGeom>
          <a:solidFill>
            <a:srgbClr val="033C12"/>
          </a:solidFill>
          <a:ln w="9525">
            <a:solidFill>
              <a:schemeClr val="tx1"/>
            </a:solidFill>
            <a:round/>
            <a:headEnd/>
            <a:tailEnd/>
          </a:ln>
        </p:spPr>
        <p:txBody>
          <a:bodyPr>
            <a:prstTxWarp prst="textNoShape">
              <a:avLst/>
            </a:prstTxWarp>
          </a:bodyPr>
          <a:lstStyle/>
          <a:p>
            <a:pPr eaLnBrk="0" hangingPunct="0"/>
            <a:endParaRPr lang="it-IT"/>
          </a:p>
        </p:txBody>
      </p:sp>
      <p:sp>
        <p:nvSpPr>
          <p:cNvPr id="19461" name="Oval 16"/>
          <p:cNvSpPr>
            <a:spLocks noChangeArrowheads="1"/>
          </p:cNvSpPr>
          <p:nvPr/>
        </p:nvSpPr>
        <p:spPr bwMode="auto">
          <a:xfrm>
            <a:off x="4800600" y="1676400"/>
            <a:ext cx="2438400" cy="3200400"/>
          </a:xfrm>
          <a:prstGeom prst="ellipse">
            <a:avLst/>
          </a:prstGeom>
          <a:solidFill>
            <a:srgbClr val="FFFFFF"/>
          </a:solidFill>
          <a:ln w="9525">
            <a:solidFill>
              <a:schemeClr val="tx1"/>
            </a:solidFill>
            <a:round/>
            <a:headEnd/>
            <a:tailEnd/>
          </a:ln>
        </p:spPr>
        <p:txBody>
          <a:bodyPr>
            <a:prstTxWarp prst="textNoShape">
              <a:avLst/>
            </a:prstTxWarp>
          </a:bodyPr>
          <a:lstStyle/>
          <a:p>
            <a:pPr eaLnBrk="0" hangingPunct="0"/>
            <a:endParaRPr lang="it-IT"/>
          </a:p>
        </p:txBody>
      </p:sp>
      <p:sp>
        <p:nvSpPr>
          <p:cNvPr id="19462" name="Oval 18"/>
          <p:cNvSpPr>
            <a:spLocks noChangeArrowheads="1"/>
          </p:cNvSpPr>
          <p:nvPr/>
        </p:nvSpPr>
        <p:spPr bwMode="auto">
          <a:xfrm>
            <a:off x="4876800" y="2362200"/>
            <a:ext cx="1828800" cy="2286000"/>
          </a:xfrm>
          <a:prstGeom prst="ellipse">
            <a:avLst/>
          </a:prstGeom>
          <a:solidFill>
            <a:srgbClr val="FFFFFF"/>
          </a:solidFill>
          <a:ln w="9525">
            <a:solidFill>
              <a:schemeClr val="tx1"/>
            </a:solidFill>
            <a:round/>
            <a:headEnd/>
            <a:tailEnd/>
          </a:ln>
        </p:spPr>
        <p:txBody>
          <a:bodyPr>
            <a:prstTxWarp prst="textNoShape">
              <a:avLst/>
            </a:prstTxWarp>
          </a:bodyPr>
          <a:lstStyle/>
          <a:p>
            <a:pPr eaLnBrk="0" hangingPunct="0"/>
            <a:endParaRPr lang="it-IT" b="1"/>
          </a:p>
        </p:txBody>
      </p:sp>
      <p:sp>
        <p:nvSpPr>
          <p:cNvPr id="19463" name="Oval 19"/>
          <p:cNvSpPr>
            <a:spLocks noChangeArrowheads="1"/>
          </p:cNvSpPr>
          <p:nvPr/>
        </p:nvSpPr>
        <p:spPr bwMode="auto">
          <a:xfrm>
            <a:off x="4876800" y="2819400"/>
            <a:ext cx="1447800" cy="1600200"/>
          </a:xfrm>
          <a:prstGeom prst="ellipse">
            <a:avLst/>
          </a:prstGeom>
          <a:solidFill>
            <a:srgbClr val="FFFFFF"/>
          </a:solidFill>
          <a:ln w="9525">
            <a:solidFill>
              <a:schemeClr val="tx1"/>
            </a:solidFill>
            <a:round/>
            <a:headEnd/>
            <a:tailEnd/>
          </a:ln>
        </p:spPr>
        <p:txBody>
          <a:bodyPr>
            <a:prstTxWarp prst="textNoShape">
              <a:avLst/>
            </a:prstTxWarp>
          </a:bodyPr>
          <a:lstStyle/>
          <a:p>
            <a:pPr eaLnBrk="0" hangingPunct="0"/>
            <a:endParaRPr lang="en-US" sz="1200" b="1" dirty="0" smtClean="0"/>
          </a:p>
          <a:p>
            <a:pPr eaLnBrk="0" hangingPunct="0"/>
            <a:r>
              <a:rPr lang="en-US" sz="1200" b="1" dirty="0" err="1" smtClean="0"/>
              <a:t>Scuola</a:t>
            </a:r>
            <a:r>
              <a:rPr lang="en-US" sz="1200" b="1" dirty="0" smtClean="0"/>
              <a:t> </a:t>
            </a:r>
            <a:r>
              <a:rPr lang="en-US" sz="1200" b="1" dirty="0" err="1" smtClean="0"/>
              <a:t>Lavoro</a:t>
            </a:r>
            <a:r>
              <a:rPr lang="en-US" sz="1200" b="1" dirty="0" smtClean="0"/>
              <a:t> tempo </a:t>
            </a:r>
            <a:r>
              <a:rPr lang="en-US" sz="1200" b="1" dirty="0" err="1" smtClean="0"/>
              <a:t>libero</a:t>
            </a:r>
            <a:endParaRPr lang="en-US" sz="1200" b="1" dirty="0"/>
          </a:p>
        </p:txBody>
      </p:sp>
      <p:sp>
        <p:nvSpPr>
          <p:cNvPr id="19464" name="TextBox 27"/>
          <p:cNvSpPr txBox="1">
            <a:spLocks noChangeArrowheads="1"/>
          </p:cNvSpPr>
          <p:nvPr/>
        </p:nvSpPr>
        <p:spPr bwMode="auto">
          <a:xfrm>
            <a:off x="5334000" y="2514600"/>
            <a:ext cx="918566" cy="276999"/>
          </a:xfrm>
          <a:prstGeom prst="rect">
            <a:avLst/>
          </a:prstGeom>
          <a:noFill/>
          <a:ln w="9525">
            <a:noFill/>
            <a:miter lim="800000"/>
            <a:headEnd/>
            <a:tailEnd/>
          </a:ln>
        </p:spPr>
        <p:txBody>
          <a:bodyPr wrap="none">
            <a:prstTxWarp prst="textNoShape">
              <a:avLst/>
            </a:prstTxWarp>
            <a:spAutoFit/>
          </a:bodyPr>
          <a:lstStyle/>
          <a:p>
            <a:pPr eaLnBrk="0" hangingPunct="0"/>
            <a:r>
              <a:rPr lang="en-US" sz="1200" b="1" dirty="0" err="1" smtClean="0"/>
              <a:t>Famiglia</a:t>
            </a:r>
            <a:endParaRPr lang="en-US" sz="1200" b="1" dirty="0"/>
          </a:p>
        </p:txBody>
      </p:sp>
      <p:sp>
        <p:nvSpPr>
          <p:cNvPr id="19465" name="TextBox 29"/>
          <p:cNvSpPr txBox="1">
            <a:spLocks noChangeArrowheads="1"/>
          </p:cNvSpPr>
          <p:nvPr/>
        </p:nvSpPr>
        <p:spPr bwMode="auto">
          <a:xfrm>
            <a:off x="5410200" y="1828800"/>
            <a:ext cx="1388421" cy="276999"/>
          </a:xfrm>
          <a:prstGeom prst="rect">
            <a:avLst/>
          </a:prstGeom>
          <a:noFill/>
          <a:ln w="9525">
            <a:noFill/>
            <a:miter lim="800000"/>
            <a:headEnd/>
            <a:tailEnd/>
          </a:ln>
        </p:spPr>
        <p:txBody>
          <a:bodyPr wrap="none">
            <a:prstTxWarp prst="textNoShape">
              <a:avLst/>
            </a:prstTxWarp>
            <a:spAutoFit/>
          </a:bodyPr>
          <a:lstStyle/>
          <a:p>
            <a:pPr eaLnBrk="0" hangingPunct="0"/>
            <a:r>
              <a:rPr lang="en-US" sz="1200" b="1" dirty="0" err="1" smtClean="0"/>
              <a:t>Servizi</a:t>
            </a:r>
            <a:r>
              <a:rPr lang="en-US" sz="1200" b="1" dirty="0" smtClean="0"/>
              <a:t> </a:t>
            </a:r>
            <a:r>
              <a:rPr lang="en-US" sz="1200" b="1" dirty="0" err="1" smtClean="0"/>
              <a:t>Sociali</a:t>
            </a:r>
            <a:endParaRPr lang="en-US" sz="1200" b="1" dirty="0"/>
          </a:p>
        </p:txBody>
      </p:sp>
      <p:sp>
        <p:nvSpPr>
          <p:cNvPr id="19466" name="Rectangle 30"/>
          <p:cNvSpPr>
            <a:spLocks noChangeArrowheads="1"/>
          </p:cNvSpPr>
          <p:nvPr/>
        </p:nvSpPr>
        <p:spPr bwMode="auto">
          <a:xfrm>
            <a:off x="0" y="1143000"/>
            <a:ext cx="3962400" cy="3810000"/>
          </a:xfrm>
          <a:prstGeom prst="rect">
            <a:avLst/>
          </a:prstGeom>
          <a:solidFill>
            <a:srgbClr val="083D89"/>
          </a:solidFill>
          <a:ln w="9525">
            <a:solidFill>
              <a:schemeClr val="tx1"/>
            </a:solidFill>
            <a:round/>
            <a:headEnd/>
            <a:tailEnd/>
          </a:ln>
        </p:spPr>
        <p:txBody>
          <a:bodyPr>
            <a:prstTxWarp prst="textNoShape">
              <a:avLst/>
            </a:prstTxWarp>
          </a:bodyPr>
          <a:lstStyle/>
          <a:p>
            <a:pPr eaLnBrk="0" hangingPunct="0"/>
            <a:endParaRPr lang="it-IT"/>
          </a:p>
        </p:txBody>
      </p:sp>
      <p:sp>
        <p:nvSpPr>
          <p:cNvPr id="19467" name="Oval 31"/>
          <p:cNvSpPr>
            <a:spLocks noChangeArrowheads="1"/>
          </p:cNvSpPr>
          <p:nvPr/>
        </p:nvSpPr>
        <p:spPr bwMode="auto">
          <a:xfrm>
            <a:off x="1752600" y="1676400"/>
            <a:ext cx="2438400" cy="3200400"/>
          </a:xfrm>
          <a:prstGeom prst="ellipse">
            <a:avLst/>
          </a:prstGeom>
          <a:solidFill>
            <a:srgbClr val="FFFFFF"/>
          </a:solidFill>
          <a:ln w="9525">
            <a:solidFill>
              <a:schemeClr val="tx1"/>
            </a:solidFill>
            <a:round/>
            <a:headEnd/>
            <a:tailEnd/>
          </a:ln>
        </p:spPr>
        <p:txBody>
          <a:bodyPr>
            <a:prstTxWarp prst="textNoShape">
              <a:avLst/>
            </a:prstTxWarp>
          </a:bodyPr>
          <a:lstStyle/>
          <a:p>
            <a:pPr eaLnBrk="0" hangingPunct="0"/>
            <a:endParaRPr lang="it-IT"/>
          </a:p>
        </p:txBody>
      </p:sp>
      <p:sp>
        <p:nvSpPr>
          <p:cNvPr id="19468" name="Oval 32"/>
          <p:cNvSpPr>
            <a:spLocks noChangeArrowheads="1"/>
          </p:cNvSpPr>
          <p:nvPr/>
        </p:nvSpPr>
        <p:spPr bwMode="auto">
          <a:xfrm>
            <a:off x="2362200" y="2286000"/>
            <a:ext cx="1828800" cy="2286000"/>
          </a:xfrm>
          <a:prstGeom prst="ellipse">
            <a:avLst/>
          </a:prstGeom>
          <a:solidFill>
            <a:srgbClr val="FFFFFF"/>
          </a:solidFill>
          <a:ln w="9525">
            <a:solidFill>
              <a:schemeClr val="tx1"/>
            </a:solidFill>
            <a:round/>
            <a:headEnd/>
            <a:tailEnd/>
          </a:ln>
        </p:spPr>
        <p:txBody>
          <a:bodyPr>
            <a:prstTxWarp prst="textNoShape">
              <a:avLst/>
            </a:prstTxWarp>
          </a:bodyPr>
          <a:lstStyle/>
          <a:p>
            <a:pPr eaLnBrk="0" hangingPunct="0"/>
            <a:endParaRPr lang="it-IT" sz="1200" b="1"/>
          </a:p>
        </p:txBody>
      </p:sp>
      <p:sp>
        <p:nvSpPr>
          <p:cNvPr id="19469" name="Oval 33"/>
          <p:cNvSpPr>
            <a:spLocks noChangeArrowheads="1"/>
          </p:cNvSpPr>
          <p:nvPr/>
        </p:nvSpPr>
        <p:spPr bwMode="auto">
          <a:xfrm>
            <a:off x="2743200" y="2819400"/>
            <a:ext cx="1447800" cy="1600200"/>
          </a:xfrm>
          <a:prstGeom prst="ellipse">
            <a:avLst/>
          </a:prstGeom>
          <a:solidFill>
            <a:srgbClr val="FFFFFF"/>
          </a:solidFill>
          <a:ln w="9525">
            <a:solidFill>
              <a:schemeClr val="tx1"/>
            </a:solidFill>
            <a:round/>
            <a:headEnd/>
            <a:tailEnd/>
          </a:ln>
        </p:spPr>
        <p:txBody>
          <a:bodyPr lIns="0" anchor="t" anchorCtr="1">
            <a:prstTxWarp prst="textNoShape">
              <a:avLst/>
            </a:prstTxWarp>
          </a:bodyPr>
          <a:lstStyle/>
          <a:p>
            <a:pPr algn="r" eaLnBrk="0" hangingPunct="0"/>
            <a:r>
              <a:rPr lang="en-US" sz="1200" b="1" dirty="0" err="1" smtClean="0"/>
              <a:t>Ospedali</a:t>
            </a:r>
            <a:r>
              <a:rPr lang="en-US" sz="1200" b="1" dirty="0" smtClean="0"/>
              <a:t> per la </a:t>
            </a:r>
            <a:r>
              <a:rPr lang="en-US" sz="1200" b="1" dirty="0" err="1" smtClean="0"/>
              <a:t>riabilitazione</a:t>
            </a:r>
            <a:endParaRPr lang="en-US" sz="1200" b="1" dirty="0"/>
          </a:p>
        </p:txBody>
      </p:sp>
      <p:sp>
        <p:nvSpPr>
          <p:cNvPr id="19470" name="Rectangle 34"/>
          <p:cNvSpPr>
            <a:spLocks noChangeArrowheads="1"/>
          </p:cNvSpPr>
          <p:nvPr/>
        </p:nvSpPr>
        <p:spPr bwMode="auto">
          <a:xfrm>
            <a:off x="2514600" y="2362200"/>
            <a:ext cx="1295400" cy="461963"/>
          </a:xfrm>
          <a:prstGeom prst="rect">
            <a:avLst/>
          </a:prstGeom>
          <a:noFill/>
          <a:ln w="9525">
            <a:noFill/>
            <a:miter lim="800000"/>
            <a:headEnd/>
            <a:tailEnd/>
          </a:ln>
        </p:spPr>
        <p:txBody>
          <a:bodyPr wrap="square">
            <a:prstTxWarp prst="textNoShape">
              <a:avLst/>
            </a:prstTxWarp>
            <a:spAutoFit/>
          </a:bodyPr>
          <a:lstStyle/>
          <a:p>
            <a:pPr algn="r" eaLnBrk="0" hangingPunct="0"/>
            <a:r>
              <a:rPr lang="en-US" sz="1200" b="1" dirty="0" err="1" smtClean="0"/>
              <a:t>Servizio</a:t>
            </a:r>
            <a:endParaRPr lang="en-US" sz="1200" b="1" dirty="0" smtClean="0"/>
          </a:p>
          <a:p>
            <a:pPr algn="r" eaLnBrk="0" hangingPunct="0"/>
            <a:r>
              <a:rPr lang="en-US" sz="1200" b="1" dirty="0" err="1" smtClean="0"/>
              <a:t>Sanitario</a:t>
            </a:r>
            <a:endParaRPr lang="en-US" sz="1200" b="1" dirty="0"/>
          </a:p>
        </p:txBody>
      </p:sp>
      <p:sp>
        <p:nvSpPr>
          <p:cNvPr id="19471" name="TextBox 35"/>
          <p:cNvSpPr txBox="1">
            <a:spLocks noChangeArrowheads="1"/>
          </p:cNvSpPr>
          <p:nvPr/>
        </p:nvSpPr>
        <p:spPr bwMode="auto">
          <a:xfrm>
            <a:off x="2134670" y="1828800"/>
            <a:ext cx="1370537" cy="276999"/>
          </a:xfrm>
          <a:prstGeom prst="rect">
            <a:avLst/>
          </a:prstGeom>
          <a:noFill/>
          <a:ln w="9525">
            <a:noFill/>
            <a:miter lim="800000"/>
            <a:headEnd/>
            <a:tailEnd/>
          </a:ln>
        </p:spPr>
        <p:txBody>
          <a:bodyPr wrap="none">
            <a:prstTxWarp prst="textNoShape">
              <a:avLst/>
            </a:prstTxWarp>
            <a:spAutoFit/>
          </a:bodyPr>
          <a:lstStyle/>
          <a:p>
            <a:pPr algn="r" eaLnBrk="0" hangingPunct="0"/>
            <a:r>
              <a:rPr lang="en-US" sz="1200" b="1" dirty="0" smtClean="0"/>
              <a:t>Cure </a:t>
            </a:r>
            <a:r>
              <a:rPr lang="en-US" sz="1200" b="1" dirty="0" err="1" smtClean="0"/>
              <a:t>primarie</a:t>
            </a:r>
            <a:endParaRPr lang="en-US" sz="1200" b="1" dirty="0"/>
          </a:p>
        </p:txBody>
      </p:sp>
      <p:sp>
        <p:nvSpPr>
          <p:cNvPr id="19472" name="Rectangle 36"/>
          <p:cNvSpPr>
            <a:spLocks noChangeArrowheads="1"/>
          </p:cNvSpPr>
          <p:nvPr/>
        </p:nvSpPr>
        <p:spPr bwMode="auto">
          <a:xfrm>
            <a:off x="3962400" y="1066800"/>
            <a:ext cx="1143000" cy="3886200"/>
          </a:xfrm>
          <a:prstGeom prst="rect">
            <a:avLst/>
          </a:prstGeom>
          <a:solidFill>
            <a:srgbClr val="FFFFFF"/>
          </a:solidFill>
          <a:ln w="9525">
            <a:solidFill>
              <a:srgbClr val="FFFFFF"/>
            </a:solidFill>
            <a:round/>
            <a:headEnd/>
            <a:tailEnd/>
          </a:ln>
        </p:spPr>
        <p:txBody>
          <a:bodyPr>
            <a:prstTxWarp prst="textNoShape">
              <a:avLst/>
            </a:prstTxWarp>
          </a:bodyPr>
          <a:lstStyle/>
          <a:p>
            <a:pPr eaLnBrk="0" hangingPunct="0"/>
            <a:endParaRPr lang="it-IT" b="1"/>
          </a:p>
        </p:txBody>
      </p:sp>
      <p:sp>
        <p:nvSpPr>
          <p:cNvPr id="19473" name="Rectangle 37"/>
          <p:cNvSpPr>
            <a:spLocks noChangeArrowheads="1"/>
          </p:cNvSpPr>
          <p:nvPr/>
        </p:nvSpPr>
        <p:spPr bwMode="auto">
          <a:xfrm>
            <a:off x="0" y="0"/>
            <a:ext cx="9144000" cy="685800"/>
          </a:xfrm>
          <a:prstGeom prst="rect">
            <a:avLst/>
          </a:prstGeom>
          <a:solidFill>
            <a:srgbClr val="535353"/>
          </a:solidFill>
          <a:ln w="9525">
            <a:solidFill>
              <a:schemeClr val="tx1"/>
            </a:solidFill>
            <a:round/>
            <a:headEnd/>
            <a:tailEnd/>
          </a:ln>
        </p:spPr>
        <p:txBody>
          <a:bodyPr>
            <a:prstTxWarp prst="textNoShape">
              <a:avLst/>
            </a:prstTxWarp>
          </a:bodyPr>
          <a:lstStyle/>
          <a:p>
            <a:pPr eaLnBrk="0" hangingPunct="0"/>
            <a:endParaRPr lang="it-IT">
              <a:solidFill>
                <a:srgbClr val="FFFFFF"/>
              </a:solidFill>
            </a:endParaRPr>
          </a:p>
        </p:txBody>
      </p:sp>
      <p:sp>
        <p:nvSpPr>
          <p:cNvPr id="19474" name="TextBox 38"/>
          <p:cNvSpPr txBox="1">
            <a:spLocks noChangeArrowheads="1"/>
          </p:cNvSpPr>
          <p:nvPr/>
        </p:nvSpPr>
        <p:spPr bwMode="auto">
          <a:xfrm>
            <a:off x="0" y="0"/>
            <a:ext cx="9144000" cy="615950"/>
          </a:xfrm>
          <a:prstGeom prst="rect">
            <a:avLst/>
          </a:prstGeom>
          <a:noFill/>
          <a:ln w="9525">
            <a:noFill/>
            <a:miter lim="800000"/>
            <a:headEnd/>
            <a:tailEnd/>
          </a:ln>
        </p:spPr>
        <p:txBody>
          <a:bodyPr>
            <a:prstTxWarp prst="textNoShape">
              <a:avLst/>
            </a:prstTxWarp>
            <a:spAutoFit/>
          </a:bodyPr>
          <a:lstStyle/>
          <a:p>
            <a:pPr algn="ctr" eaLnBrk="0" hangingPunct="0"/>
            <a:r>
              <a:rPr lang="en-US" sz="1800" b="1" dirty="0" err="1" smtClean="0">
                <a:solidFill>
                  <a:srgbClr val="FFFFFF"/>
                </a:solidFill>
              </a:rPr>
              <a:t>Determinanti</a:t>
            </a:r>
            <a:r>
              <a:rPr lang="en-US" sz="1800" b="1" dirty="0" smtClean="0">
                <a:solidFill>
                  <a:srgbClr val="FFFFFF"/>
                </a:solidFill>
              </a:rPr>
              <a:t> </a:t>
            </a:r>
            <a:r>
              <a:rPr lang="en-US" b="1" dirty="0" err="1" smtClean="0">
                <a:solidFill>
                  <a:srgbClr val="FFFFFF"/>
                </a:solidFill>
              </a:rPr>
              <a:t>de</a:t>
            </a:r>
            <a:r>
              <a:rPr lang="en-US" sz="1800" b="1" dirty="0" err="1" smtClean="0">
                <a:solidFill>
                  <a:srgbClr val="FFFFFF"/>
                </a:solidFill>
              </a:rPr>
              <a:t>lla</a:t>
            </a:r>
            <a:r>
              <a:rPr lang="en-US" sz="1800" b="1" dirty="0" smtClean="0">
                <a:solidFill>
                  <a:srgbClr val="FFFFFF"/>
                </a:solidFill>
              </a:rPr>
              <a:t> salute (non </a:t>
            </a:r>
            <a:r>
              <a:rPr lang="en-US" sz="1800" b="1" dirty="0" err="1" smtClean="0">
                <a:solidFill>
                  <a:srgbClr val="FFFFFF"/>
                </a:solidFill>
              </a:rPr>
              <a:t>sanitari</a:t>
            </a:r>
            <a:r>
              <a:rPr lang="en-US" sz="1800" b="1" dirty="0" smtClean="0">
                <a:solidFill>
                  <a:srgbClr val="FFFFFF"/>
                </a:solidFill>
              </a:rPr>
              <a:t>)</a:t>
            </a:r>
          </a:p>
          <a:p>
            <a:pPr algn="ctr" eaLnBrk="0" hangingPunct="0"/>
            <a:r>
              <a:rPr lang="en-US" sz="1600" dirty="0" err="1" smtClean="0">
                <a:solidFill>
                  <a:srgbClr val="FFFFFF"/>
                </a:solidFill>
              </a:rPr>
              <a:t>Finanza</a:t>
            </a:r>
            <a:r>
              <a:rPr lang="en-US" sz="1600" dirty="0" smtClean="0">
                <a:solidFill>
                  <a:srgbClr val="FFFFFF"/>
                </a:solidFill>
              </a:rPr>
              <a:t>, </a:t>
            </a:r>
            <a:r>
              <a:rPr lang="en-US" sz="1600" dirty="0" err="1" smtClean="0">
                <a:solidFill>
                  <a:srgbClr val="FFFFFF"/>
                </a:solidFill>
              </a:rPr>
              <a:t>Educazione</a:t>
            </a:r>
            <a:r>
              <a:rPr lang="en-US" sz="1600" dirty="0" smtClean="0">
                <a:solidFill>
                  <a:srgbClr val="FFFFFF"/>
                </a:solidFill>
              </a:rPr>
              <a:t>, </a:t>
            </a:r>
            <a:r>
              <a:rPr lang="en-US" sz="1600" dirty="0" err="1" smtClean="0">
                <a:solidFill>
                  <a:srgbClr val="FFFFFF"/>
                </a:solidFill>
              </a:rPr>
              <a:t>Impiego</a:t>
            </a:r>
            <a:r>
              <a:rPr lang="en-US" sz="1600" dirty="0" smtClean="0">
                <a:solidFill>
                  <a:srgbClr val="FFFFFF"/>
                </a:solidFill>
              </a:rPr>
              <a:t>, </a:t>
            </a:r>
            <a:r>
              <a:rPr lang="en-US" sz="1600" dirty="0" err="1" smtClean="0">
                <a:solidFill>
                  <a:srgbClr val="FFFFFF"/>
                </a:solidFill>
              </a:rPr>
              <a:t>Affari</a:t>
            </a:r>
            <a:r>
              <a:rPr lang="en-US" sz="1600" dirty="0" smtClean="0">
                <a:solidFill>
                  <a:srgbClr val="FFFFFF"/>
                </a:solidFill>
              </a:rPr>
              <a:t> </a:t>
            </a:r>
            <a:r>
              <a:rPr lang="en-US" sz="1600" dirty="0" err="1" smtClean="0">
                <a:solidFill>
                  <a:srgbClr val="FFFFFF"/>
                </a:solidFill>
              </a:rPr>
              <a:t>Sociali</a:t>
            </a:r>
            <a:r>
              <a:rPr lang="en-US" sz="1600" dirty="0" smtClean="0">
                <a:solidFill>
                  <a:srgbClr val="FFFFFF"/>
                </a:solidFill>
              </a:rPr>
              <a:t>, </a:t>
            </a:r>
            <a:r>
              <a:rPr lang="en-US" sz="1600" dirty="0" err="1" smtClean="0">
                <a:solidFill>
                  <a:srgbClr val="FFFFFF"/>
                </a:solidFill>
              </a:rPr>
              <a:t>Giustizia</a:t>
            </a:r>
            <a:r>
              <a:rPr lang="en-US" sz="1600" dirty="0" smtClean="0">
                <a:solidFill>
                  <a:srgbClr val="FFFFFF"/>
                </a:solidFill>
              </a:rPr>
              <a:t>, </a:t>
            </a:r>
            <a:r>
              <a:rPr lang="en-US" sz="1600" dirty="0">
                <a:solidFill>
                  <a:srgbClr val="FFFFFF"/>
                </a:solidFill>
              </a:rPr>
              <a:t>etc.   </a:t>
            </a:r>
          </a:p>
        </p:txBody>
      </p:sp>
      <p:sp>
        <p:nvSpPr>
          <p:cNvPr id="19475" name="TextBox 39"/>
          <p:cNvSpPr txBox="1">
            <a:spLocks noChangeArrowheads="1"/>
          </p:cNvSpPr>
          <p:nvPr/>
        </p:nvSpPr>
        <p:spPr bwMode="auto">
          <a:xfrm>
            <a:off x="0" y="1143000"/>
            <a:ext cx="4019049" cy="3600986"/>
          </a:xfrm>
          <a:prstGeom prst="rect">
            <a:avLst/>
          </a:prstGeom>
          <a:noFill/>
          <a:ln w="9525">
            <a:noFill/>
            <a:miter lim="800000"/>
            <a:headEnd/>
            <a:tailEnd/>
          </a:ln>
        </p:spPr>
        <p:txBody>
          <a:bodyPr wrap="square">
            <a:prstTxWarp prst="textNoShape">
              <a:avLst/>
            </a:prstTxWarp>
            <a:spAutoFit/>
          </a:bodyPr>
          <a:lstStyle/>
          <a:p>
            <a:pPr eaLnBrk="0" hangingPunct="0"/>
            <a:r>
              <a:rPr lang="en-US" sz="1800" b="1" dirty="0" err="1" smtClean="0">
                <a:solidFill>
                  <a:srgbClr val="FFFFFF"/>
                </a:solidFill>
              </a:rPr>
              <a:t>Ambito</a:t>
            </a:r>
            <a:r>
              <a:rPr lang="en-US" sz="1800" b="1" dirty="0" smtClean="0">
                <a:solidFill>
                  <a:srgbClr val="FFFFFF"/>
                </a:solidFill>
              </a:rPr>
              <a:t> </a:t>
            </a:r>
            <a:r>
              <a:rPr lang="en-US" sz="1800" b="1" dirty="0" err="1" smtClean="0">
                <a:solidFill>
                  <a:srgbClr val="FFFFFF"/>
                </a:solidFill>
              </a:rPr>
              <a:t>Sanitario</a:t>
            </a:r>
            <a:endParaRPr lang="en-US" sz="1800" b="1" dirty="0" smtClean="0">
              <a:solidFill>
                <a:srgbClr val="FFFFFF"/>
              </a:solidFill>
            </a:endParaRPr>
          </a:p>
          <a:p>
            <a:pPr eaLnBrk="0" hangingPunct="0"/>
            <a:endParaRPr lang="en-US" sz="1400" b="1" dirty="0" smtClean="0">
              <a:solidFill>
                <a:srgbClr val="FFFFFF"/>
              </a:solidFill>
            </a:endParaRPr>
          </a:p>
          <a:p>
            <a:pPr eaLnBrk="0" hangingPunct="0"/>
            <a:r>
              <a:rPr lang="en-US" sz="1400" b="1" dirty="0" smtClean="0">
                <a:solidFill>
                  <a:srgbClr val="FFFFFF"/>
                </a:solidFill>
              </a:rPr>
              <a:t>Framework </a:t>
            </a:r>
            <a:r>
              <a:rPr lang="en-US" sz="1400" b="1" dirty="0" err="1" smtClean="0">
                <a:solidFill>
                  <a:srgbClr val="FFFFFF"/>
                </a:solidFill>
              </a:rPr>
              <a:t>concettuali</a:t>
            </a:r>
            <a:endParaRPr lang="en-US" sz="1400" b="1" dirty="0" smtClean="0">
              <a:solidFill>
                <a:srgbClr val="FFFFFF"/>
              </a:solidFill>
            </a:endParaRPr>
          </a:p>
          <a:p>
            <a:pPr eaLnBrk="0" hangingPunct="0"/>
            <a:r>
              <a:rPr lang="en-US" sz="1400" b="1" dirty="0" smtClean="0">
                <a:solidFill>
                  <a:srgbClr val="FFFFFF"/>
                </a:solidFill>
              </a:rPr>
              <a:t> </a:t>
            </a:r>
            <a:r>
              <a:rPr lang="en-US" sz="1400" dirty="0" smtClean="0">
                <a:solidFill>
                  <a:srgbClr val="FFFFFF"/>
                </a:solidFill>
              </a:rPr>
              <a:t> </a:t>
            </a:r>
            <a:r>
              <a:rPr lang="en-US" sz="1400" dirty="0" err="1" smtClean="0">
                <a:solidFill>
                  <a:srgbClr val="FFFFFF"/>
                </a:solidFill>
              </a:rPr>
              <a:t>Legislazione</a:t>
            </a:r>
            <a:endParaRPr lang="en-US" sz="1400" dirty="0" smtClean="0">
              <a:solidFill>
                <a:srgbClr val="FFFFFF"/>
              </a:solidFill>
            </a:endParaRPr>
          </a:p>
          <a:p>
            <a:pPr eaLnBrk="0" hangingPunct="0"/>
            <a:r>
              <a:rPr lang="en-US" sz="1400" dirty="0">
                <a:solidFill>
                  <a:srgbClr val="FFFFFF"/>
                </a:solidFill>
              </a:rPr>
              <a:t> </a:t>
            </a:r>
            <a:r>
              <a:rPr lang="en-US" sz="1400" dirty="0" smtClean="0">
                <a:solidFill>
                  <a:srgbClr val="FFFFFF"/>
                </a:solidFill>
              </a:rPr>
              <a:t> </a:t>
            </a:r>
            <a:r>
              <a:rPr lang="en-US" sz="1400" dirty="0" err="1" smtClean="0">
                <a:solidFill>
                  <a:srgbClr val="FFFFFF"/>
                </a:solidFill>
              </a:rPr>
              <a:t>Politiche</a:t>
            </a:r>
            <a:r>
              <a:rPr lang="en-US" sz="1400" dirty="0" smtClean="0">
                <a:solidFill>
                  <a:srgbClr val="FFFFFF"/>
                </a:solidFill>
              </a:rPr>
              <a:t> </a:t>
            </a:r>
            <a:r>
              <a:rPr lang="en-US" sz="1400" dirty="0">
                <a:solidFill>
                  <a:srgbClr val="FFFFFF"/>
                </a:solidFill>
              </a:rPr>
              <a:t>&amp;</a:t>
            </a:r>
            <a:r>
              <a:rPr lang="en-US" sz="1400" dirty="0" smtClean="0">
                <a:solidFill>
                  <a:srgbClr val="FFFFFF"/>
                </a:solidFill>
              </a:rPr>
              <a:t> </a:t>
            </a:r>
            <a:r>
              <a:rPr lang="en-US" sz="1400" dirty="0" err="1" smtClean="0">
                <a:solidFill>
                  <a:srgbClr val="FFFFFF"/>
                </a:solidFill>
              </a:rPr>
              <a:t>Progetti</a:t>
            </a:r>
            <a:endParaRPr lang="en-US" sz="1400" dirty="0" smtClean="0">
              <a:solidFill>
                <a:srgbClr val="FFFFFF"/>
              </a:solidFill>
            </a:endParaRPr>
          </a:p>
          <a:p>
            <a:pPr eaLnBrk="0" hangingPunct="0"/>
            <a:endParaRPr lang="en-US" sz="1400" dirty="0" smtClean="0">
              <a:solidFill>
                <a:srgbClr val="FFFFFF"/>
              </a:solidFill>
            </a:endParaRPr>
          </a:p>
          <a:p>
            <a:pPr eaLnBrk="0" hangingPunct="0"/>
            <a:r>
              <a:rPr lang="en-US" sz="1400" b="1" dirty="0" err="1" smtClean="0">
                <a:solidFill>
                  <a:srgbClr val="FFFFFF"/>
                </a:solidFill>
              </a:rPr>
              <a:t>Finanziamenti</a:t>
            </a:r>
            <a:endParaRPr lang="en-US" sz="1400" b="1" dirty="0" smtClean="0">
              <a:solidFill>
                <a:srgbClr val="FFFFFF"/>
              </a:solidFill>
            </a:endParaRPr>
          </a:p>
          <a:p>
            <a:pPr eaLnBrk="0" hangingPunct="0"/>
            <a:endParaRPr lang="en-US" sz="1400" dirty="0" smtClean="0">
              <a:solidFill>
                <a:srgbClr val="FFFFFF"/>
              </a:solidFill>
            </a:endParaRPr>
          </a:p>
          <a:p>
            <a:pPr eaLnBrk="0" hangingPunct="0"/>
            <a:r>
              <a:rPr lang="en-US" sz="1400" b="1" dirty="0" err="1" smtClean="0">
                <a:solidFill>
                  <a:srgbClr val="FFFFFF"/>
                </a:solidFill>
              </a:rPr>
              <a:t>Sviluppo</a:t>
            </a:r>
            <a:endParaRPr lang="en-US" sz="1400" b="1" dirty="0" smtClean="0">
              <a:solidFill>
                <a:srgbClr val="FFFFFF"/>
              </a:solidFill>
            </a:endParaRPr>
          </a:p>
          <a:p>
            <a:pPr eaLnBrk="0" hangingPunct="0"/>
            <a:r>
              <a:rPr lang="en-US" sz="1400" b="1" dirty="0">
                <a:solidFill>
                  <a:srgbClr val="FFFFFF"/>
                </a:solidFill>
              </a:rPr>
              <a:t>Capability</a:t>
            </a:r>
            <a:endParaRPr lang="en-US" sz="1400" b="1" dirty="0" smtClean="0">
              <a:solidFill>
                <a:srgbClr val="FFFFFF"/>
              </a:solidFill>
            </a:endParaRPr>
          </a:p>
          <a:p>
            <a:pPr eaLnBrk="0" hangingPunct="0"/>
            <a:endParaRPr lang="en-US" sz="1400" b="1" dirty="0" smtClean="0">
              <a:solidFill>
                <a:srgbClr val="FFFFFF"/>
              </a:solidFill>
            </a:endParaRPr>
          </a:p>
          <a:p>
            <a:pPr eaLnBrk="0" hangingPunct="0"/>
            <a:r>
              <a:rPr lang="en-US" sz="1400" b="1" dirty="0" err="1" smtClean="0">
                <a:solidFill>
                  <a:srgbClr val="FFFFFF"/>
                </a:solidFill>
              </a:rPr>
              <a:t>Facilitatori</a:t>
            </a:r>
            <a:endParaRPr lang="en-US" sz="1400" dirty="0" smtClean="0">
              <a:solidFill>
                <a:srgbClr val="FFFFFF"/>
              </a:solidFill>
            </a:endParaRPr>
          </a:p>
          <a:p>
            <a:pPr eaLnBrk="0" hangingPunct="0"/>
            <a:r>
              <a:rPr lang="en-US" sz="1400" dirty="0">
                <a:solidFill>
                  <a:srgbClr val="FFFFFF"/>
                </a:solidFill>
              </a:rPr>
              <a:t> </a:t>
            </a:r>
            <a:r>
              <a:rPr lang="en-US" sz="1400" dirty="0" smtClean="0">
                <a:solidFill>
                  <a:srgbClr val="FFFFFF"/>
                </a:solidFill>
              </a:rPr>
              <a:t> </a:t>
            </a:r>
            <a:r>
              <a:rPr lang="en-US" sz="1400" dirty="0" err="1" smtClean="0">
                <a:solidFill>
                  <a:srgbClr val="FFFFFF"/>
                </a:solidFill>
              </a:rPr>
              <a:t>agevolazioni</a:t>
            </a:r>
            <a:r>
              <a:rPr lang="en-US" sz="1400" dirty="0" smtClean="0">
                <a:solidFill>
                  <a:srgbClr val="FFFFFF"/>
                </a:solidFill>
              </a:rPr>
              <a:t>, </a:t>
            </a:r>
          </a:p>
          <a:p>
            <a:pPr eaLnBrk="0" hangingPunct="0"/>
            <a:r>
              <a:rPr lang="en-US" sz="1400" dirty="0">
                <a:solidFill>
                  <a:srgbClr val="FFFFFF"/>
                </a:solidFill>
              </a:rPr>
              <a:t> </a:t>
            </a:r>
            <a:r>
              <a:rPr lang="en-US" sz="1400" dirty="0" smtClean="0">
                <a:solidFill>
                  <a:srgbClr val="FFFFFF"/>
                </a:solidFill>
              </a:rPr>
              <a:t> </a:t>
            </a:r>
            <a:r>
              <a:rPr lang="en-US" sz="1400" dirty="0" err="1" smtClean="0">
                <a:solidFill>
                  <a:srgbClr val="FFFFFF"/>
                </a:solidFill>
              </a:rPr>
              <a:t>apparecchiature</a:t>
            </a:r>
            <a:endParaRPr lang="en-US" sz="1400" dirty="0" smtClean="0">
              <a:solidFill>
                <a:srgbClr val="FFFFFF"/>
              </a:solidFill>
            </a:endParaRPr>
          </a:p>
          <a:p>
            <a:pPr eaLnBrk="0" hangingPunct="0"/>
            <a:r>
              <a:rPr lang="en-US" sz="1400" dirty="0" err="1" smtClean="0">
                <a:solidFill>
                  <a:srgbClr val="FFFFFF"/>
                </a:solidFill>
              </a:rPr>
              <a:t>Sistemi</a:t>
            </a:r>
            <a:r>
              <a:rPr lang="en-US" sz="1400" dirty="0" smtClean="0">
                <a:solidFill>
                  <a:srgbClr val="FFFFFF"/>
                </a:solidFill>
              </a:rPr>
              <a:t> </a:t>
            </a:r>
            <a:r>
              <a:rPr lang="en-US" sz="1400" dirty="0" err="1" smtClean="0">
                <a:solidFill>
                  <a:srgbClr val="FFFFFF"/>
                </a:solidFill>
              </a:rPr>
              <a:t>qualificati</a:t>
            </a:r>
            <a:endParaRPr lang="en-US" sz="1400" dirty="0" smtClean="0">
              <a:solidFill>
                <a:srgbClr val="FFFFFF"/>
              </a:solidFill>
            </a:endParaRPr>
          </a:p>
          <a:p>
            <a:pPr eaLnBrk="0" hangingPunct="0"/>
            <a:r>
              <a:rPr lang="en-US" sz="1400" dirty="0" err="1" smtClean="0">
                <a:solidFill>
                  <a:srgbClr val="FFFFFF"/>
                </a:solidFill>
              </a:rPr>
              <a:t>d’informazione</a:t>
            </a:r>
            <a:endParaRPr lang="en-US" sz="1400" dirty="0" smtClean="0">
              <a:solidFill>
                <a:srgbClr val="FFFFFF"/>
              </a:solidFill>
            </a:endParaRPr>
          </a:p>
        </p:txBody>
      </p:sp>
      <p:cxnSp>
        <p:nvCxnSpPr>
          <p:cNvPr id="19476" name="Straight Arrow Connector 43"/>
          <p:cNvCxnSpPr>
            <a:cxnSpLocks noChangeShapeType="1"/>
          </p:cNvCxnSpPr>
          <p:nvPr/>
        </p:nvCxnSpPr>
        <p:spPr bwMode="auto">
          <a:xfrm rot="5400000">
            <a:off x="458788" y="914400"/>
            <a:ext cx="455612" cy="1588"/>
          </a:xfrm>
          <a:prstGeom prst="straightConnector1">
            <a:avLst/>
          </a:prstGeom>
          <a:noFill/>
          <a:ln w="3175">
            <a:solidFill>
              <a:srgbClr val="083D89"/>
            </a:solidFill>
            <a:round/>
            <a:headEnd type="arrow" w="med" len="med"/>
            <a:tailEnd type="arrow" w="med" len="med"/>
          </a:ln>
        </p:spPr>
      </p:cxnSp>
      <p:sp>
        <p:nvSpPr>
          <p:cNvPr id="19477" name="Rectangle 47"/>
          <p:cNvSpPr>
            <a:spLocks noChangeArrowheads="1"/>
          </p:cNvSpPr>
          <p:nvPr/>
        </p:nvSpPr>
        <p:spPr bwMode="auto">
          <a:xfrm>
            <a:off x="0" y="5410200"/>
            <a:ext cx="9144000" cy="1447800"/>
          </a:xfrm>
          <a:prstGeom prst="rect">
            <a:avLst/>
          </a:prstGeom>
          <a:solidFill>
            <a:srgbClr val="800000"/>
          </a:solidFill>
          <a:ln w="9525">
            <a:solidFill>
              <a:schemeClr val="tx1"/>
            </a:solidFill>
            <a:round/>
            <a:headEnd/>
            <a:tailEnd/>
          </a:ln>
        </p:spPr>
        <p:txBody>
          <a:bodyPr>
            <a:prstTxWarp prst="textNoShape">
              <a:avLst/>
            </a:prstTxWarp>
          </a:bodyPr>
          <a:lstStyle/>
          <a:p>
            <a:pPr algn="ctr" eaLnBrk="0" hangingPunct="0"/>
            <a:r>
              <a:rPr lang="en-US" sz="1800" b="1" dirty="0">
                <a:solidFill>
                  <a:srgbClr val="FFFFFF"/>
                </a:solidFill>
              </a:rPr>
              <a:t>Outcomes and</a:t>
            </a:r>
            <a:r>
              <a:rPr lang="en-US" sz="1800" b="1" dirty="0" smtClean="0">
                <a:solidFill>
                  <a:srgbClr val="FFFFFF"/>
                </a:solidFill>
              </a:rPr>
              <a:t> </a:t>
            </a:r>
            <a:r>
              <a:rPr lang="en-US" sz="1800" b="1" dirty="0" err="1" smtClean="0">
                <a:solidFill>
                  <a:srgbClr val="FFFFFF"/>
                </a:solidFill>
              </a:rPr>
              <a:t>Impatto</a:t>
            </a:r>
            <a:endParaRPr lang="en-US" sz="1800" b="1" dirty="0" smtClean="0">
              <a:solidFill>
                <a:srgbClr val="FFFFFF"/>
              </a:solidFill>
            </a:endParaRPr>
          </a:p>
          <a:p>
            <a:pPr algn="ctr" eaLnBrk="0" hangingPunct="0"/>
            <a:r>
              <a:rPr lang="en-US" sz="1600" dirty="0" err="1" smtClean="0">
                <a:solidFill>
                  <a:srgbClr val="FFFFFF"/>
                </a:solidFill>
              </a:rPr>
              <a:t>Migliorare</a:t>
            </a:r>
            <a:r>
              <a:rPr lang="en-US" sz="1600" dirty="0" smtClean="0">
                <a:solidFill>
                  <a:srgbClr val="FFFFFF"/>
                </a:solidFill>
              </a:rPr>
              <a:t> </a:t>
            </a:r>
            <a:r>
              <a:rPr lang="en-US" sz="1600" b="1" dirty="0" err="1" smtClean="0">
                <a:solidFill>
                  <a:srgbClr val="FFFFFF"/>
                </a:solidFill>
              </a:rPr>
              <a:t>condizione</a:t>
            </a:r>
            <a:r>
              <a:rPr lang="en-US" sz="1600" b="1" dirty="0" smtClean="0">
                <a:solidFill>
                  <a:srgbClr val="FFFFFF"/>
                </a:solidFill>
              </a:rPr>
              <a:t> </a:t>
            </a:r>
            <a:r>
              <a:rPr lang="en-US" sz="1600" b="1" dirty="0" err="1" smtClean="0">
                <a:solidFill>
                  <a:srgbClr val="FFFFFF"/>
                </a:solidFill>
              </a:rPr>
              <a:t>di</a:t>
            </a:r>
            <a:r>
              <a:rPr lang="en-US" sz="1600" b="1" dirty="0" smtClean="0">
                <a:solidFill>
                  <a:srgbClr val="FFFFFF"/>
                </a:solidFill>
              </a:rPr>
              <a:t> salute </a:t>
            </a:r>
            <a:r>
              <a:rPr lang="en-US" sz="1600" dirty="0" smtClean="0">
                <a:solidFill>
                  <a:srgbClr val="FFFFFF"/>
                </a:solidFill>
              </a:rPr>
              <a:t>(</a:t>
            </a:r>
            <a:r>
              <a:rPr lang="en-US" sz="1600" dirty="0" err="1" smtClean="0">
                <a:solidFill>
                  <a:srgbClr val="FFFFFF"/>
                </a:solidFill>
              </a:rPr>
              <a:t>recuperare</a:t>
            </a:r>
            <a:r>
              <a:rPr lang="en-US" sz="1600" dirty="0" smtClean="0">
                <a:solidFill>
                  <a:srgbClr val="FFFFFF"/>
                </a:solidFill>
              </a:rPr>
              <a:t> </a:t>
            </a:r>
            <a:r>
              <a:rPr lang="en-US" sz="1600" dirty="0" err="1" smtClean="0">
                <a:solidFill>
                  <a:srgbClr val="FFFFFF"/>
                </a:solidFill>
              </a:rPr>
              <a:t>e</a:t>
            </a:r>
            <a:r>
              <a:rPr lang="en-US" sz="1600" dirty="0" smtClean="0">
                <a:solidFill>
                  <a:srgbClr val="FFFFFF"/>
                </a:solidFill>
              </a:rPr>
              <a:t> </a:t>
            </a:r>
            <a:r>
              <a:rPr lang="en-US" sz="1600" dirty="0" err="1" smtClean="0">
                <a:solidFill>
                  <a:srgbClr val="FFFFFF"/>
                </a:solidFill>
              </a:rPr>
              <a:t>ridurre</a:t>
            </a:r>
            <a:r>
              <a:rPr lang="en-US" sz="1600" dirty="0" smtClean="0">
                <a:solidFill>
                  <a:srgbClr val="FFFFFF"/>
                </a:solidFill>
              </a:rPr>
              <a:t> </a:t>
            </a:r>
            <a:r>
              <a:rPr lang="en-US" sz="1600" dirty="0" err="1" smtClean="0">
                <a:solidFill>
                  <a:srgbClr val="FFFFFF"/>
                </a:solidFill>
              </a:rPr>
              <a:t>disabilità</a:t>
            </a:r>
            <a:r>
              <a:rPr lang="en-US" sz="1600" dirty="0" smtClean="0">
                <a:solidFill>
                  <a:srgbClr val="FFFFFF"/>
                </a:solidFill>
              </a:rPr>
              <a:t>)</a:t>
            </a:r>
          </a:p>
          <a:p>
            <a:pPr algn="ctr" eaLnBrk="0" hangingPunct="0"/>
            <a:r>
              <a:rPr lang="en-US" sz="1600" dirty="0" err="1" smtClean="0">
                <a:solidFill>
                  <a:srgbClr val="FFFFFF"/>
                </a:solidFill>
              </a:rPr>
              <a:t>Migliorare</a:t>
            </a:r>
            <a:r>
              <a:rPr lang="en-US" sz="1600" dirty="0" smtClean="0">
                <a:solidFill>
                  <a:srgbClr val="FFFFFF"/>
                </a:solidFill>
              </a:rPr>
              <a:t> </a:t>
            </a:r>
            <a:r>
              <a:rPr lang="en-US" sz="1600" b="1" dirty="0" err="1" smtClean="0">
                <a:solidFill>
                  <a:srgbClr val="FFFFFF"/>
                </a:solidFill>
              </a:rPr>
              <a:t>inclusione</a:t>
            </a:r>
            <a:r>
              <a:rPr lang="en-US" sz="1600" b="1" dirty="0" smtClean="0">
                <a:solidFill>
                  <a:srgbClr val="FFFFFF"/>
                </a:solidFill>
              </a:rPr>
              <a:t> </a:t>
            </a:r>
            <a:r>
              <a:rPr lang="en-US" sz="1600" b="1" dirty="0" err="1" smtClean="0">
                <a:solidFill>
                  <a:srgbClr val="FFFFFF"/>
                </a:solidFill>
              </a:rPr>
              <a:t>sociale</a:t>
            </a:r>
            <a:r>
              <a:rPr lang="en-US" sz="1600" dirty="0" smtClean="0">
                <a:solidFill>
                  <a:srgbClr val="FFFFFF"/>
                </a:solidFill>
              </a:rPr>
              <a:t>, </a:t>
            </a:r>
            <a:r>
              <a:rPr lang="en-US" sz="1600" dirty="0" err="1" smtClean="0">
                <a:solidFill>
                  <a:srgbClr val="FFFFFF"/>
                </a:solidFill>
              </a:rPr>
              <a:t>participatione</a:t>
            </a:r>
            <a:r>
              <a:rPr lang="en-US" sz="1600" dirty="0" smtClean="0">
                <a:solidFill>
                  <a:srgbClr val="FFFFFF"/>
                </a:solidFill>
              </a:rPr>
              <a:t> </a:t>
            </a:r>
            <a:r>
              <a:rPr lang="en-US" sz="1600" dirty="0" err="1" smtClean="0">
                <a:solidFill>
                  <a:srgbClr val="FFFFFF"/>
                </a:solidFill>
              </a:rPr>
              <a:t>sociale</a:t>
            </a:r>
            <a:r>
              <a:rPr lang="en-US" sz="1600" dirty="0" smtClean="0">
                <a:solidFill>
                  <a:srgbClr val="FFFFFF"/>
                </a:solidFill>
              </a:rPr>
              <a:t> </a:t>
            </a:r>
            <a:r>
              <a:rPr lang="en-US" sz="1600" dirty="0" err="1" smtClean="0">
                <a:solidFill>
                  <a:srgbClr val="FFFFFF"/>
                </a:solidFill>
              </a:rPr>
              <a:t>e</a:t>
            </a:r>
            <a:r>
              <a:rPr lang="en-US" sz="1600" dirty="0" smtClean="0">
                <a:solidFill>
                  <a:srgbClr val="FFFFFF"/>
                </a:solidFill>
              </a:rPr>
              <a:t> </a:t>
            </a:r>
            <a:r>
              <a:rPr lang="en-US" sz="1600" dirty="0" err="1" smtClean="0">
                <a:solidFill>
                  <a:srgbClr val="FFFFFF"/>
                </a:solidFill>
              </a:rPr>
              <a:t>economica</a:t>
            </a:r>
            <a:r>
              <a:rPr lang="en-US" sz="1600" dirty="0" smtClean="0">
                <a:solidFill>
                  <a:srgbClr val="FFFFFF"/>
                </a:solidFill>
              </a:rPr>
              <a:t> </a:t>
            </a:r>
          </a:p>
          <a:p>
            <a:pPr algn="ctr" eaLnBrk="0" hangingPunct="0"/>
            <a:r>
              <a:rPr lang="en-US" sz="1600" b="1" dirty="0" err="1" smtClean="0">
                <a:solidFill>
                  <a:srgbClr val="FFFFFF"/>
                </a:solidFill>
              </a:rPr>
              <a:t>Soddisfazione</a:t>
            </a:r>
            <a:r>
              <a:rPr lang="en-US" sz="1600" b="1" dirty="0" smtClean="0">
                <a:solidFill>
                  <a:srgbClr val="FFFFFF"/>
                </a:solidFill>
              </a:rPr>
              <a:t> </a:t>
            </a:r>
            <a:r>
              <a:rPr lang="en-US" sz="1600" b="1" dirty="0" err="1" smtClean="0">
                <a:solidFill>
                  <a:srgbClr val="FFFFFF"/>
                </a:solidFill>
              </a:rPr>
              <a:t>servizi</a:t>
            </a:r>
            <a:r>
              <a:rPr lang="en-US" sz="1600" dirty="0" smtClean="0">
                <a:solidFill>
                  <a:srgbClr val="FFFFFF"/>
                </a:solidFill>
              </a:rPr>
              <a:t>– </a:t>
            </a:r>
            <a:r>
              <a:rPr lang="en-US" sz="1600" dirty="0" err="1" smtClean="0">
                <a:solidFill>
                  <a:srgbClr val="FFFFFF"/>
                </a:solidFill>
              </a:rPr>
              <a:t>accessibilità</a:t>
            </a:r>
            <a:r>
              <a:rPr lang="en-US" sz="1600" dirty="0" smtClean="0">
                <a:solidFill>
                  <a:srgbClr val="FFFFFF"/>
                </a:solidFill>
              </a:rPr>
              <a:t>, </a:t>
            </a:r>
            <a:r>
              <a:rPr lang="en-US" sz="1600" dirty="0" err="1" smtClean="0">
                <a:solidFill>
                  <a:srgbClr val="FFFFFF"/>
                </a:solidFill>
              </a:rPr>
              <a:t>effecacia</a:t>
            </a:r>
            <a:r>
              <a:rPr lang="en-US" sz="1600" dirty="0" smtClean="0">
                <a:solidFill>
                  <a:srgbClr val="FFFFFF"/>
                </a:solidFill>
              </a:rPr>
              <a:t>, </a:t>
            </a:r>
            <a:r>
              <a:rPr lang="en-US" sz="1600" dirty="0" err="1" smtClean="0">
                <a:solidFill>
                  <a:srgbClr val="FFFFFF"/>
                </a:solidFill>
              </a:rPr>
              <a:t>responsità</a:t>
            </a:r>
            <a:r>
              <a:rPr lang="en-US" sz="1600" dirty="0" smtClean="0">
                <a:solidFill>
                  <a:srgbClr val="FFFFFF"/>
                </a:solidFill>
              </a:rPr>
              <a:t>, </a:t>
            </a:r>
            <a:r>
              <a:rPr lang="en-US" sz="1600" dirty="0" err="1" smtClean="0">
                <a:solidFill>
                  <a:srgbClr val="FFFFFF"/>
                </a:solidFill>
              </a:rPr>
              <a:t>appropriatezza</a:t>
            </a:r>
            <a:endParaRPr lang="en-US" sz="1600" dirty="0" smtClean="0">
              <a:solidFill>
                <a:srgbClr val="FFFFFF"/>
              </a:solidFill>
            </a:endParaRPr>
          </a:p>
          <a:p>
            <a:pPr algn="ctr" eaLnBrk="0" hangingPunct="0"/>
            <a:r>
              <a:rPr lang="en-US" sz="1600" b="1" dirty="0">
                <a:solidFill>
                  <a:srgbClr val="FFFFFF"/>
                </a:solidFill>
              </a:rPr>
              <a:t>Financial risk protection </a:t>
            </a:r>
            <a:r>
              <a:rPr lang="en-US" sz="1600" dirty="0">
                <a:solidFill>
                  <a:srgbClr val="FFFFFF"/>
                </a:solidFill>
              </a:rPr>
              <a:t>–</a:t>
            </a:r>
            <a:r>
              <a:rPr lang="en-US" sz="1600" dirty="0" smtClean="0">
                <a:solidFill>
                  <a:srgbClr val="FFFFFF"/>
                </a:solidFill>
              </a:rPr>
              <a:t> </a:t>
            </a:r>
            <a:r>
              <a:rPr lang="en-US" sz="1600" dirty="0" err="1" smtClean="0">
                <a:solidFill>
                  <a:srgbClr val="FFFFFF"/>
                </a:solidFill>
              </a:rPr>
              <a:t>evitare</a:t>
            </a:r>
            <a:r>
              <a:rPr lang="en-US" sz="1600" dirty="0" smtClean="0">
                <a:solidFill>
                  <a:srgbClr val="FFFFFF"/>
                </a:solidFill>
              </a:rPr>
              <a:t> </a:t>
            </a:r>
            <a:r>
              <a:rPr lang="en-US" sz="1600" dirty="0" err="1" smtClean="0">
                <a:solidFill>
                  <a:srgbClr val="FFFFFF"/>
                </a:solidFill>
              </a:rPr>
              <a:t>che</a:t>
            </a:r>
            <a:r>
              <a:rPr lang="en-US" sz="1600" dirty="0" smtClean="0">
                <a:solidFill>
                  <a:srgbClr val="FFFFFF"/>
                </a:solidFill>
              </a:rPr>
              <a:t> </a:t>
            </a:r>
            <a:r>
              <a:rPr lang="en-US" sz="1600" dirty="0" err="1" smtClean="0">
                <a:solidFill>
                  <a:srgbClr val="FFFFFF"/>
                </a:solidFill>
              </a:rPr>
              <a:t>malattia</a:t>
            </a:r>
            <a:r>
              <a:rPr lang="en-US" sz="1600" dirty="0" smtClean="0">
                <a:solidFill>
                  <a:srgbClr val="FFFFFF"/>
                </a:solidFill>
              </a:rPr>
              <a:t> </a:t>
            </a:r>
            <a:r>
              <a:rPr lang="en-US" sz="1600" dirty="0" err="1" smtClean="0">
                <a:solidFill>
                  <a:srgbClr val="FFFFFF"/>
                </a:solidFill>
              </a:rPr>
              <a:t>e</a:t>
            </a:r>
            <a:r>
              <a:rPr lang="en-US" sz="1600" dirty="0" smtClean="0">
                <a:solidFill>
                  <a:srgbClr val="FFFFFF"/>
                </a:solidFill>
              </a:rPr>
              <a:t> </a:t>
            </a:r>
            <a:r>
              <a:rPr lang="en-US" sz="1600" dirty="0" err="1" smtClean="0">
                <a:solidFill>
                  <a:srgbClr val="FFFFFF"/>
                </a:solidFill>
              </a:rPr>
              <a:t>cura</a:t>
            </a:r>
            <a:r>
              <a:rPr lang="en-US" sz="1600" dirty="0" smtClean="0">
                <a:solidFill>
                  <a:srgbClr val="FFFFFF"/>
                </a:solidFill>
              </a:rPr>
              <a:t> </a:t>
            </a:r>
            <a:r>
              <a:rPr lang="en-US" sz="1600" dirty="0" err="1" smtClean="0">
                <a:solidFill>
                  <a:srgbClr val="FFFFFF"/>
                </a:solidFill>
              </a:rPr>
              <a:t>producano</a:t>
            </a:r>
            <a:r>
              <a:rPr lang="en-US" sz="1600" dirty="0" smtClean="0">
                <a:solidFill>
                  <a:srgbClr val="FFFFFF"/>
                </a:solidFill>
              </a:rPr>
              <a:t> </a:t>
            </a:r>
            <a:r>
              <a:rPr lang="en-US" sz="1600" dirty="0" err="1" smtClean="0">
                <a:solidFill>
                  <a:srgbClr val="FFFFFF"/>
                </a:solidFill>
              </a:rPr>
              <a:t>povertà</a:t>
            </a:r>
            <a:r>
              <a:rPr lang="en-US" sz="1600" dirty="0" smtClean="0">
                <a:solidFill>
                  <a:srgbClr val="FFFFFF"/>
                </a:solidFill>
              </a:rPr>
              <a:t>   </a:t>
            </a:r>
            <a:endParaRPr lang="en-US" sz="1600" dirty="0">
              <a:solidFill>
                <a:srgbClr val="FFFFFF"/>
              </a:solidFill>
            </a:endParaRPr>
          </a:p>
        </p:txBody>
      </p:sp>
      <p:cxnSp>
        <p:nvCxnSpPr>
          <p:cNvPr id="19478" name="Straight Arrow Connector 40"/>
          <p:cNvCxnSpPr>
            <a:cxnSpLocks noChangeShapeType="1"/>
          </p:cNvCxnSpPr>
          <p:nvPr/>
        </p:nvCxnSpPr>
        <p:spPr bwMode="auto">
          <a:xfrm rot="5400000">
            <a:off x="2973387" y="912813"/>
            <a:ext cx="455613" cy="1588"/>
          </a:xfrm>
          <a:prstGeom prst="straightConnector1">
            <a:avLst/>
          </a:prstGeom>
          <a:noFill/>
          <a:ln w="3175">
            <a:solidFill>
              <a:srgbClr val="083D89"/>
            </a:solidFill>
            <a:round/>
            <a:headEnd type="arrow" w="med" len="med"/>
            <a:tailEnd type="arrow" w="med" len="med"/>
          </a:ln>
        </p:spPr>
      </p:cxnSp>
      <p:cxnSp>
        <p:nvCxnSpPr>
          <p:cNvPr id="19479" name="Straight Arrow Connector 41"/>
          <p:cNvCxnSpPr>
            <a:cxnSpLocks noChangeShapeType="1"/>
          </p:cNvCxnSpPr>
          <p:nvPr/>
        </p:nvCxnSpPr>
        <p:spPr bwMode="auto">
          <a:xfrm rot="5400000">
            <a:off x="5487987" y="912813"/>
            <a:ext cx="455613" cy="1588"/>
          </a:xfrm>
          <a:prstGeom prst="straightConnector1">
            <a:avLst/>
          </a:prstGeom>
          <a:noFill/>
          <a:ln w="3175">
            <a:solidFill>
              <a:srgbClr val="083D89"/>
            </a:solidFill>
            <a:round/>
            <a:headEnd type="arrow" w="med" len="med"/>
            <a:tailEnd type="arrow" w="med" len="med"/>
          </a:ln>
        </p:spPr>
      </p:cxnSp>
      <p:cxnSp>
        <p:nvCxnSpPr>
          <p:cNvPr id="19480" name="Straight Arrow Connector 42"/>
          <p:cNvCxnSpPr>
            <a:cxnSpLocks noChangeShapeType="1"/>
          </p:cNvCxnSpPr>
          <p:nvPr/>
        </p:nvCxnSpPr>
        <p:spPr bwMode="auto">
          <a:xfrm rot="5400000">
            <a:off x="8154987" y="912813"/>
            <a:ext cx="455613" cy="1588"/>
          </a:xfrm>
          <a:prstGeom prst="straightConnector1">
            <a:avLst/>
          </a:prstGeom>
          <a:noFill/>
          <a:ln w="3175">
            <a:solidFill>
              <a:srgbClr val="083D89"/>
            </a:solidFill>
            <a:round/>
            <a:headEnd type="arrow" w="med" len="med"/>
            <a:tailEnd type="arrow" w="med" len="med"/>
          </a:ln>
        </p:spPr>
      </p:cxnSp>
      <p:sp>
        <p:nvSpPr>
          <p:cNvPr id="19481" name="TextBox 49"/>
          <p:cNvSpPr txBox="1">
            <a:spLocks noChangeArrowheads="1"/>
          </p:cNvSpPr>
          <p:nvPr/>
        </p:nvSpPr>
        <p:spPr bwMode="auto">
          <a:xfrm>
            <a:off x="6324600" y="1143000"/>
            <a:ext cx="2819400" cy="3847207"/>
          </a:xfrm>
          <a:prstGeom prst="rect">
            <a:avLst/>
          </a:prstGeom>
          <a:noFill/>
          <a:ln w="9525">
            <a:noFill/>
            <a:miter lim="800000"/>
            <a:headEnd/>
            <a:tailEnd/>
          </a:ln>
        </p:spPr>
        <p:txBody>
          <a:bodyPr>
            <a:prstTxWarp prst="textNoShape">
              <a:avLst/>
            </a:prstTxWarp>
            <a:spAutoFit/>
          </a:bodyPr>
          <a:lstStyle/>
          <a:p>
            <a:pPr algn="r" eaLnBrk="0" hangingPunct="0"/>
            <a:r>
              <a:rPr lang="en-US" sz="1800" b="1" dirty="0" err="1" smtClean="0">
                <a:solidFill>
                  <a:srgbClr val="FFFFFF"/>
                </a:solidFill>
              </a:rPr>
              <a:t>Ambito</a:t>
            </a:r>
            <a:r>
              <a:rPr lang="en-US" sz="1800" b="1" dirty="0" smtClean="0">
                <a:solidFill>
                  <a:srgbClr val="FFFFFF"/>
                </a:solidFill>
              </a:rPr>
              <a:t> </a:t>
            </a:r>
            <a:r>
              <a:rPr lang="en-US" b="1" dirty="0" err="1" smtClean="0">
                <a:solidFill>
                  <a:srgbClr val="FFFFFF"/>
                </a:solidFill>
              </a:rPr>
              <a:t>Sociale</a:t>
            </a:r>
            <a:endParaRPr lang="en-US" sz="1800" b="1" dirty="0" smtClean="0">
              <a:solidFill>
                <a:srgbClr val="FFFFFF"/>
              </a:solidFill>
            </a:endParaRPr>
          </a:p>
          <a:p>
            <a:pPr algn="r" eaLnBrk="0" hangingPunct="0"/>
            <a:endParaRPr lang="en-US" sz="1600" b="1" dirty="0" smtClean="0">
              <a:solidFill>
                <a:srgbClr val="FFFFFF"/>
              </a:solidFill>
            </a:endParaRPr>
          </a:p>
          <a:p>
            <a:pPr algn="r" eaLnBrk="0" hangingPunct="0"/>
            <a:r>
              <a:rPr lang="en-US" sz="1400" b="1" dirty="0" err="1" smtClean="0">
                <a:solidFill>
                  <a:srgbClr val="FFFFFF"/>
                </a:solidFill>
              </a:rPr>
              <a:t>Adeguata</a:t>
            </a:r>
            <a:r>
              <a:rPr lang="en-US" sz="1400" b="1" dirty="0" smtClean="0">
                <a:solidFill>
                  <a:srgbClr val="FFFFFF"/>
                </a:solidFill>
              </a:rPr>
              <a:t> </a:t>
            </a:r>
            <a:r>
              <a:rPr lang="en-US" sz="1400" b="1" dirty="0" err="1" smtClean="0">
                <a:solidFill>
                  <a:srgbClr val="FFFFFF"/>
                </a:solidFill>
              </a:rPr>
              <a:t>informazione</a:t>
            </a:r>
            <a:r>
              <a:rPr lang="en-US" sz="1400" b="1" dirty="0" smtClean="0">
                <a:solidFill>
                  <a:srgbClr val="FFFFFF"/>
                </a:solidFill>
              </a:rPr>
              <a:t> </a:t>
            </a:r>
            <a:r>
              <a:rPr lang="en-US" sz="1400" b="1" dirty="0" err="1" smtClean="0">
                <a:solidFill>
                  <a:srgbClr val="FFFFFF"/>
                </a:solidFill>
              </a:rPr>
              <a:t>sulla</a:t>
            </a:r>
            <a:r>
              <a:rPr lang="en-US" sz="1400" b="1" dirty="0" smtClean="0">
                <a:solidFill>
                  <a:srgbClr val="FFFFFF"/>
                </a:solidFill>
              </a:rPr>
              <a:t> salute</a:t>
            </a:r>
          </a:p>
          <a:p>
            <a:pPr algn="r" eaLnBrk="0" hangingPunct="0"/>
            <a:endParaRPr lang="en-US" sz="1400" b="1" dirty="0" smtClean="0">
              <a:solidFill>
                <a:srgbClr val="FFFFFF"/>
              </a:solidFill>
            </a:endParaRPr>
          </a:p>
          <a:p>
            <a:pPr algn="r" eaLnBrk="0" hangingPunct="0"/>
            <a:r>
              <a:rPr lang="en-US" sz="1400" b="1" dirty="0" err="1" smtClean="0">
                <a:solidFill>
                  <a:srgbClr val="FFFFFF"/>
                </a:solidFill>
              </a:rPr>
              <a:t>Giustizia</a:t>
            </a:r>
            <a:endParaRPr lang="en-US" sz="1400" b="1" dirty="0" smtClean="0">
              <a:solidFill>
                <a:srgbClr val="FFFFFF"/>
              </a:solidFill>
            </a:endParaRPr>
          </a:p>
          <a:p>
            <a:pPr algn="r" eaLnBrk="0" hangingPunct="0"/>
            <a:endParaRPr lang="en-US" sz="1400" b="1" dirty="0" smtClean="0">
              <a:solidFill>
                <a:srgbClr val="FFFFFF"/>
              </a:solidFill>
            </a:endParaRPr>
          </a:p>
          <a:p>
            <a:pPr algn="r" eaLnBrk="0" hangingPunct="0"/>
            <a:r>
              <a:rPr lang="en-US" sz="1400" b="1" dirty="0" err="1" smtClean="0">
                <a:solidFill>
                  <a:srgbClr val="FFFFFF"/>
                </a:solidFill>
              </a:rPr>
              <a:t>Diritti</a:t>
            </a:r>
            <a:endParaRPr lang="en-US" sz="1400" b="1" dirty="0" smtClean="0">
              <a:solidFill>
                <a:srgbClr val="FFFFFF"/>
              </a:solidFill>
            </a:endParaRPr>
          </a:p>
          <a:p>
            <a:pPr algn="r" eaLnBrk="0" hangingPunct="0"/>
            <a:r>
              <a:rPr lang="en-US" sz="1400" dirty="0" err="1" smtClean="0">
                <a:solidFill>
                  <a:srgbClr val="FFFFFF"/>
                </a:solidFill>
              </a:rPr>
              <a:t>Diritti</a:t>
            </a:r>
            <a:r>
              <a:rPr lang="en-US" sz="1400" dirty="0" smtClean="0">
                <a:solidFill>
                  <a:srgbClr val="FFFFFF"/>
                </a:solidFill>
              </a:rPr>
              <a:t> </a:t>
            </a:r>
            <a:r>
              <a:rPr lang="en-US" sz="1400" dirty="0" err="1" smtClean="0">
                <a:solidFill>
                  <a:srgbClr val="FFFFFF"/>
                </a:solidFill>
              </a:rPr>
              <a:t>umani</a:t>
            </a:r>
            <a:endParaRPr lang="en-US" sz="1400" dirty="0" smtClean="0">
              <a:solidFill>
                <a:srgbClr val="FFFFFF"/>
              </a:solidFill>
            </a:endParaRPr>
          </a:p>
          <a:p>
            <a:pPr algn="r" eaLnBrk="0" hangingPunct="0"/>
            <a:r>
              <a:rPr lang="en-US" sz="1400" dirty="0" err="1" smtClean="0">
                <a:solidFill>
                  <a:srgbClr val="FFFFFF"/>
                </a:solidFill>
              </a:rPr>
              <a:t>Accessibilità</a:t>
            </a:r>
            <a:r>
              <a:rPr lang="en-US" sz="1400" dirty="0" smtClean="0">
                <a:solidFill>
                  <a:srgbClr val="FFFFFF"/>
                </a:solidFill>
              </a:rPr>
              <a:t> </a:t>
            </a:r>
          </a:p>
          <a:p>
            <a:pPr algn="r" eaLnBrk="0" hangingPunct="0"/>
            <a:r>
              <a:rPr lang="en-US" sz="1400" dirty="0" err="1" smtClean="0">
                <a:solidFill>
                  <a:srgbClr val="FFFFFF"/>
                </a:solidFill>
              </a:rPr>
              <a:t>alle</a:t>
            </a:r>
            <a:r>
              <a:rPr lang="en-US" sz="1400" dirty="0" smtClean="0">
                <a:solidFill>
                  <a:srgbClr val="FFFFFF"/>
                </a:solidFill>
              </a:rPr>
              <a:t> cure</a:t>
            </a:r>
          </a:p>
          <a:p>
            <a:pPr algn="r" eaLnBrk="0" hangingPunct="0"/>
            <a:endParaRPr lang="en-US" sz="1400" dirty="0" smtClean="0">
              <a:solidFill>
                <a:srgbClr val="FFFFFF"/>
              </a:solidFill>
            </a:endParaRPr>
          </a:p>
          <a:p>
            <a:pPr algn="r" eaLnBrk="0" hangingPunct="0"/>
            <a:r>
              <a:rPr lang="en-US" sz="1400" b="1" dirty="0" err="1" smtClean="0">
                <a:solidFill>
                  <a:srgbClr val="FFFFFF"/>
                </a:solidFill>
              </a:rPr>
              <a:t>Sostegno</a:t>
            </a:r>
            <a:r>
              <a:rPr lang="en-US" sz="1400" b="1" dirty="0" smtClean="0">
                <a:solidFill>
                  <a:srgbClr val="FFFFFF"/>
                </a:solidFill>
              </a:rPr>
              <a:t> </a:t>
            </a:r>
            <a:r>
              <a:rPr lang="en-US" sz="1400" b="1" dirty="0" err="1" smtClean="0">
                <a:solidFill>
                  <a:srgbClr val="FFFFFF"/>
                </a:solidFill>
              </a:rPr>
              <a:t>sociale</a:t>
            </a:r>
            <a:endParaRPr lang="en-US" sz="1400" b="1" dirty="0" smtClean="0">
              <a:solidFill>
                <a:srgbClr val="FFFFFF"/>
              </a:solidFill>
            </a:endParaRPr>
          </a:p>
          <a:p>
            <a:pPr algn="r" eaLnBrk="0" hangingPunct="0"/>
            <a:r>
              <a:rPr lang="en-US" sz="1400" dirty="0" err="1" smtClean="0">
                <a:solidFill>
                  <a:srgbClr val="FFFFFF"/>
                </a:solidFill>
              </a:rPr>
              <a:t>Supporto</a:t>
            </a:r>
            <a:r>
              <a:rPr lang="en-US" sz="1400" dirty="0" smtClean="0">
                <a:solidFill>
                  <a:srgbClr val="FFFFFF"/>
                </a:solidFill>
              </a:rPr>
              <a:t> </a:t>
            </a:r>
            <a:r>
              <a:rPr lang="en-US" sz="1400" dirty="0" err="1" smtClean="0">
                <a:solidFill>
                  <a:srgbClr val="FFFFFF"/>
                </a:solidFill>
              </a:rPr>
              <a:t>alle</a:t>
            </a:r>
            <a:endParaRPr lang="en-US" sz="1400" dirty="0" smtClean="0">
              <a:solidFill>
                <a:srgbClr val="FFFFFF"/>
              </a:solidFill>
            </a:endParaRPr>
          </a:p>
          <a:p>
            <a:pPr algn="r" eaLnBrk="0" hangingPunct="0"/>
            <a:r>
              <a:rPr lang="en-US" sz="1400" dirty="0" err="1" smtClean="0">
                <a:solidFill>
                  <a:srgbClr val="FFFFFF"/>
                </a:solidFill>
              </a:rPr>
              <a:t>Persone</a:t>
            </a:r>
            <a:r>
              <a:rPr lang="en-US" sz="1400" dirty="0" smtClean="0">
                <a:solidFill>
                  <a:srgbClr val="FFFFFF"/>
                </a:solidFill>
              </a:rPr>
              <a:t> con </a:t>
            </a:r>
            <a:r>
              <a:rPr lang="en-US" sz="1400" dirty="0" err="1" smtClean="0">
                <a:solidFill>
                  <a:srgbClr val="FFFFFF"/>
                </a:solidFill>
              </a:rPr>
              <a:t>disabilità</a:t>
            </a:r>
            <a:endParaRPr lang="en-US" sz="1400" dirty="0" smtClean="0">
              <a:solidFill>
                <a:srgbClr val="FFFFFF"/>
              </a:solidFill>
            </a:endParaRPr>
          </a:p>
          <a:p>
            <a:pPr algn="r" eaLnBrk="0" hangingPunct="0"/>
            <a:r>
              <a:rPr lang="en-US" sz="1400" dirty="0" err="1" smtClean="0">
                <a:solidFill>
                  <a:srgbClr val="FFFFFF"/>
                </a:solidFill>
              </a:rPr>
              <a:t>Riduzione</a:t>
            </a:r>
            <a:r>
              <a:rPr lang="en-US" sz="1400" dirty="0" smtClean="0">
                <a:solidFill>
                  <a:srgbClr val="FFFFFF"/>
                </a:solidFill>
              </a:rPr>
              <a:t> </a:t>
            </a:r>
            <a:r>
              <a:rPr lang="en-US" sz="1400" dirty="0">
                <a:solidFill>
                  <a:srgbClr val="FFFFFF"/>
                </a:solidFill>
              </a:rPr>
              <a:t>stigma </a:t>
            </a:r>
          </a:p>
          <a:p>
            <a:pPr algn="r" eaLnBrk="0" hangingPunct="0"/>
            <a:r>
              <a:rPr lang="en-US" sz="1400" dirty="0">
                <a:solidFill>
                  <a:srgbClr val="FFFFFF"/>
                </a:solidFill>
              </a:rPr>
              <a:t>&amp;</a:t>
            </a:r>
            <a:r>
              <a:rPr lang="en-US" sz="1400" dirty="0" smtClean="0">
                <a:solidFill>
                  <a:srgbClr val="FFFFFF"/>
                </a:solidFill>
              </a:rPr>
              <a:t> </a:t>
            </a:r>
            <a:r>
              <a:rPr lang="en-US" sz="1400" dirty="0" err="1" smtClean="0">
                <a:solidFill>
                  <a:srgbClr val="FFFFFF"/>
                </a:solidFill>
              </a:rPr>
              <a:t>discriminazione</a:t>
            </a:r>
            <a:endParaRPr lang="en-US" sz="1400" dirty="0">
              <a:solidFill>
                <a:srgbClr val="FFFFFF"/>
              </a:solidFill>
            </a:endParaRPr>
          </a:p>
        </p:txBody>
      </p:sp>
      <p:cxnSp>
        <p:nvCxnSpPr>
          <p:cNvPr id="19482" name="Straight Arrow Connector 51"/>
          <p:cNvCxnSpPr>
            <a:cxnSpLocks noChangeShapeType="1"/>
          </p:cNvCxnSpPr>
          <p:nvPr/>
        </p:nvCxnSpPr>
        <p:spPr bwMode="auto">
          <a:xfrm>
            <a:off x="3962400" y="1905000"/>
            <a:ext cx="1143000" cy="1588"/>
          </a:xfrm>
          <a:prstGeom prst="straightConnector1">
            <a:avLst/>
          </a:prstGeom>
          <a:noFill/>
          <a:ln w="9525">
            <a:solidFill>
              <a:srgbClr val="083D89"/>
            </a:solidFill>
            <a:round/>
            <a:headEnd type="arrow" w="med" len="med"/>
            <a:tailEnd type="arrow" w="med" len="med"/>
          </a:ln>
        </p:spPr>
      </p:cxnSp>
      <p:cxnSp>
        <p:nvCxnSpPr>
          <p:cNvPr id="19483" name="Straight Arrow Connector 52"/>
          <p:cNvCxnSpPr>
            <a:cxnSpLocks noChangeShapeType="1"/>
          </p:cNvCxnSpPr>
          <p:nvPr/>
        </p:nvCxnSpPr>
        <p:spPr bwMode="auto">
          <a:xfrm>
            <a:off x="3962400" y="2438400"/>
            <a:ext cx="1143000" cy="1588"/>
          </a:xfrm>
          <a:prstGeom prst="straightConnector1">
            <a:avLst/>
          </a:prstGeom>
          <a:noFill/>
          <a:ln w="9525">
            <a:solidFill>
              <a:srgbClr val="083D89"/>
            </a:solidFill>
            <a:round/>
            <a:headEnd type="arrow" w="med" len="med"/>
            <a:tailEnd type="arrow" w="med" len="med"/>
          </a:ln>
        </p:spPr>
      </p:cxnSp>
      <p:cxnSp>
        <p:nvCxnSpPr>
          <p:cNvPr id="19484" name="Straight Arrow Connector 53"/>
          <p:cNvCxnSpPr>
            <a:cxnSpLocks noChangeShapeType="1"/>
          </p:cNvCxnSpPr>
          <p:nvPr/>
        </p:nvCxnSpPr>
        <p:spPr bwMode="auto">
          <a:xfrm>
            <a:off x="3962400" y="2971800"/>
            <a:ext cx="1143000" cy="1588"/>
          </a:xfrm>
          <a:prstGeom prst="straightConnector1">
            <a:avLst/>
          </a:prstGeom>
          <a:noFill/>
          <a:ln w="9525">
            <a:solidFill>
              <a:srgbClr val="083D89"/>
            </a:solidFill>
            <a:round/>
            <a:headEnd type="arrow" w="med" len="med"/>
            <a:tailEnd type="arrow" w="med" len="med"/>
          </a:ln>
        </p:spPr>
      </p:cxnSp>
      <p:cxnSp>
        <p:nvCxnSpPr>
          <p:cNvPr id="19485" name="Straight Arrow Connector 54"/>
          <p:cNvCxnSpPr>
            <a:cxnSpLocks noChangeShapeType="1"/>
          </p:cNvCxnSpPr>
          <p:nvPr/>
        </p:nvCxnSpPr>
        <p:spPr bwMode="auto">
          <a:xfrm>
            <a:off x="3962400" y="3657600"/>
            <a:ext cx="1143000" cy="1588"/>
          </a:xfrm>
          <a:prstGeom prst="straightConnector1">
            <a:avLst/>
          </a:prstGeom>
          <a:noFill/>
          <a:ln w="9525">
            <a:solidFill>
              <a:srgbClr val="083D89"/>
            </a:solidFill>
            <a:round/>
            <a:headEnd type="arrow" w="med" len="med"/>
            <a:tailEnd type="arrow" w="med" len="med"/>
          </a:ln>
        </p:spPr>
      </p:cxnSp>
      <p:cxnSp>
        <p:nvCxnSpPr>
          <p:cNvPr id="19486" name="Straight Arrow Connector 55"/>
          <p:cNvCxnSpPr>
            <a:cxnSpLocks noChangeShapeType="1"/>
          </p:cNvCxnSpPr>
          <p:nvPr/>
        </p:nvCxnSpPr>
        <p:spPr bwMode="auto">
          <a:xfrm>
            <a:off x="3962400" y="4419600"/>
            <a:ext cx="1143000" cy="1588"/>
          </a:xfrm>
          <a:prstGeom prst="straightConnector1">
            <a:avLst/>
          </a:prstGeom>
          <a:noFill/>
          <a:ln w="9525">
            <a:solidFill>
              <a:srgbClr val="083D89"/>
            </a:solidFill>
            <a:round/>
            <a:headEnd type="arrow" w="med" len="med"/>
            <a:tailEnd type="arrow" w="med" len="med"/>
          </a:ln>
        </p:spPr>
      </p:cxnSp>
      <p:cxnSp>
        <p:nvCxnSpPr>
          <p:cNvPr id="19487" name="Straight Arrow Connector 57"/>
          <p:cNvCxnSpPr>
            <a:cxnSpLocks noChangeShapeType="1"/>
            <a:endCxn id="19477" idx="0"/>
          </p:cNvCxnSpPr>
          <p:nvPr/>
        </p:nvCxnSpPr>
        <p:spPr bwMode="auto">
          <a:xfrm rot="5400000">
            <a:off x="4076701" y="4914900"/>
            <a:ext cx="990600" cy="3175"/>
          </a:xfrm>
          <a:prstGeom prst="straightConnector1">
            <a:avLst/>
          </a:prstGeom>
          <a:noFill/>
          <a:ln w="76200">
            <a:solidFill>
              <a:srgbClr val="083D89"/>
            </a:solidFill>
            <a:round/>
            <a:headEnd/>
            <a:tailEnd type="arrow" w="med" len="med"/>
          </a:ln>
        </p:spPr>
      </p:cxnSp>
      <p:cxnSp>
        <p:nvCxnSpPr>
          <p:cNvPr id="19488" name="Straight Arrow Connector 59"/>
          <p:cNvCxnSpPr>
            <a:cxnSpLocks noChangeShapeType="1"/>
          </p:cNvCxnSpPr>
          <p:nvPr/>
        </p:nvCxnSpPr>
        <p:spPr bwMode="auto">
          <a:xfrm rot="5400000">
            <a:off x="4191001" y="2286000"/>
            <a:ext cx="762000" cy="3175"/>
          </a:xfrm>
          <a:prstGeom prst="straightConnector1">
            <a:avLst/>
          </a:prstGeom>
          <a:noFill/>
          <a:ln w="9525">
            <a:solidFill>
              <a:srgbClr val="083D89"/>
            </a:solidFill>
            <a:round/>
            <a:headEnd/>
            <a:tailEnd type="arrow" w="med" len="med"/>
          </a:ln>
        </p:spPr>
      </p:cxnSp>
      <p:cxnSp>
        <p:nvCxnSpPr>
          <p:cNvPr id="19489" name="Straight Arrow Connector 61"/>
          <p:cNvCxnSpPr>
            <a:cxnSpLocks noChangeShapeType="1"/>
          </p:cNvCxnSpPr>
          <p:nvPr/>
        </p:nvCxnSpPr>
        <p:spPr bwMode="auto">
          <a:xfrm rot="5400000">
            <a:off x="3998913" y="3543300"/>
            <a:ext cx="1144588" cy="1587"/>
          </a:xfrm>
          <a:prstGeom prst="straightConnector1">
            <a:avLst/>
          </a:prstGeom>
          <a:noFill/>
          <a:ln w="38100">
            <a:solidFill>
              <a:srgbClr val="083D89"/>
            </a:solidFill>
            <a:round/>
            <a:headEnd/>
            <a:tailEnd type="arrow" w="med" len="med"/>
          </a:ln>
        </p:spPr>
      </p:cxnSp>
      <p:cxnSp>
        <p:nvCxnSpPr>
          <p:cNvPr id="19490" name="Straight Arrow Connector 62"/>
          <p:cNvCxnSpPr>
            <a:cxnSpLocks noChangeShapeType="1"/>
          </p:cNvCxnSpPr>
          <p:nvPr/>
        </p:nvCxnSpPr>
        <p:spPr bwMode="auto">
          <a:xfrm>
            <a:off x="3962400" y="1371600"/>
            <a:ext cx="1143000" cy="1588"/>
          </a:xfrm>
          <a:prstGeom prst="straightConnector1">
            <a:avLst/>
          </a:prstGeom>
          <a:noFill/>
          <a:ln w="9525">
            <a:solidFill>
              <a:srgbClr val="083D89"/>
            </a:solidFill>
            <a:round/>
            <a:headEnd type="arrow" w="med" len="med"/>
            <a:tailEnd type="arrow" w="med" len="med"/>
          </a:ln>
        </p:spPr>
      </p:cxnSp>
      <p:cxnSp>
        <p:nvCxnSpPr>
          <p:cNvPr id="19491" name="Straight Arrow Connector 65"/>
          <p:cNvCxnSpPr>
            <a:cxnSpLocks noChangeShapeType="1"/>
          </p:cNvCxnSpPr>
          <p:nvPr/>
        </p:nvCxnSpPr>
        <p:spPr bwMode="auto">
          <a:xfrm rot="5400000">
            <a:off x="4419601" y="1524000"/>
            <a:ext cx="304800" cy="3175"/>
          </a:xfrm>
          <a:prstGeom prst="straightConnector1">
            <a:avLst/>
          </a:prstGeom>
          <a:noFill/>
          <a:ln w="9525">
            <a:solidFill>
              <a:srgbClr val="083D89"/>
            </a:solidFill>
            <a:round/>
            <a:headEnd/>
            <a:tailEnd type="arrow" w="med" len="med"/>
          </a:ln>
        </p:spPr>
      </p:cxnSp>
      <p:cxnSp>
        <p:nvCxnSpPr>
          <p:cNvPr id="46" name="Straight Arrow Connector 45"/>
          <p:cNvCxnSpPr>
            <a:stCxn id="19473" idx="2"/>
          </p:cNvCxnSpPr>
          <p:nvPr/>
        </p:nvCxnSpPr>
        <p:spPr bwMode="auto">
          <a:xfrm rot="5400000">
            <a:off x="4227513" y="1028700"/>
            <a:ext cx="687388" cy="1587"/>
          </a:xfrm>
          <a:prstGeom prst="straightConnector1">
            <a:avLst/>
          </a:prstGeom>
          <a:solidFill>
            <a:schemeClr val="accent1"/>
          </a:solidFill>
          <a:ln w="76200" cap="flat" cmpd="sng" algn="ctr">
            <a:solidFill>
              <a:schemeClr val="tx1">
                <a:lumMod val="65000"/>
                <a:lumOff val="35000"/>
              </a:schemeClr>
            </a:solidFill>
            <a:prstDash val="solid"/>
            <a:round/>
            <a:headEnd type="none" w="med" len="med"/>
            <a:tailEnd type="arrow" w="med" len="med"/>
          </a:ln>
          <a:effectLst/>
        </p:spPr>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ctrTitle"/>
          </p:nvPr>
        </p:nvSpPr>
        <p:spPr>
          <a:xfrm>
            <a:off x="714348" y="609600"/>
            <a:ext cx="7772400" cy="2743200"/>
          </a:xfrm>
        </p:spPr>
        <p:txBody>
          <a:bodyPr>
            <a:normAutofit fontScale="90000"/>
          </a:bodyPr>
          <a:lstStyle/>
          <a:p>
            <a:pPr algn="ctr"/>
            <a:r>
              <a:rPr lang="it-IT" dirty="0" smtClean="0"/>
              <a:t>DALL’</a:t>
            </a:r>
            <a:r>
              <a:rPr lang="it-IT" dirty="0" err="1" smtClean="0"/>
              <a:t>I.C.F.</a:t>
            </a:r>
            <a:r>
              <a:rPr lang="it-IT" dirty="0" smtClean="0"/>
              <a:t> AL PROGETTO </a:t>
            </a:r>
            <a:r>
              <a:rPr lang="it-IT" dirty="0" err="1" smtClean="0"/>
              <a:t>DI</a:t>
            </a:r>
            <a:r>
              <a:rPr lang="it-IT" dirty="0" smtClean="0"/>
              <a:t> VITA</a:t>
            </a:r>
            <a:br>
              <a:rPr lang="it-IT" dirty="0" smtClean="0"/>
            </a:br>
            <a:r>
              <a:rPr lang="it-IT" dirty="0" smtClean="0"/>
              <a:t>La metodologia di compilazione delle schede</a:t>
            </a:r>
            <a:endParaRPr lang="it-IT" dirty="0"/>
          </a:p>
        </p:txBody>
      </p:sp>
      <p:sp>
        <p:nvSpPr>
          <p:cNvPr id="3" name="Sottotitolo 2"/>
          <p:cNvSpPr>
            <a:spLocks noGrp="1"/>
          </p:cNvSpPr>
          <p:nvPr>
            <p:ph type="subTitle" idx="1"/>
          </p:nvPr>
        </p:nvSpPr>
        <p:spPr/>
        <p:txBody>
          <a:bodyPr>
            <a:normAutofit fontScale="92500" lnSpcReduction="20000"/>
          </a:bodyPr>
          <a:lstStyle/>
          <a:p>
            <a:pPr algn="ctr"/>
            <a:r>
              <a:rPr lang="it-IT" sz="2400" dirty="0" smtClean="0"/>
              <a:t>Rapporti tra strumento di classificazione e valutazione</a:t>
            </a:r>
          </a:p>
          <a:p>
            <a:pPr algn="ctr"/>
            <a:r>
              <a:rPr lang="it-IT" sz="2400" dirty="0" smtClean="0"/>
              <a:t>Procedure di identificazione dei qualificatori </a:t>
            </a:r>
            <a:endParaRPr lang="it-IT" sz="2400" dirty="0"/>
          </a:p>
        </p:txBody>
      </p:sp>
      <p:sp>
        <p:nvSpPr>
          <p:cNvPr id="4" name="CasellaDiTesto 3"/>
          <p:cNvSpPr txBox="1"/>
          <p:nvPr/>
        </p:nvSpPr>
        <p:spPr>
          <a:xfrm>
            <a:off x="928662" y="4857760"/>
            <a:ext cx="7143800" cy="369332"/>
          </a:xfrm>
          <a:prstGeom prst="rect">
            <a:avLst/>
          </a:prstGeom>
          <a:noFill/>
        </p:spPr>
        <p:txBody>
          <a:bodyPr wrap="square" rtlCol="0">
            <a:spAutoFit/>
          </a:bodyPr>
          <a:lstStyle/>
          <a:p>
            <a:pPr algn="ctr"/>
            <a:r>
              <a:rPr lang="it-IT" dirty="0" smtClean="0"/>
              <a:t>Verona 17 novembre 2011</a:t>
            </a:r>
            <a:endParaRPr lang="it-IT" dirty="0"/>
          </a:p>
        </p:txBody>
      </p:sp>
      <p:pic>
        <p:nvPicPr>
          <p:cNvPr id="1026" name="Picture 2"/>
          <p:cNvPicPr>
            <a:picLocks noChangeAspect="1" noChangeArrowheads="1"/>
          </p:cNvPicPr>
          <p:nvPr/>
        </p:nvPicPr>
        <p:blipFill>
          <a:blip r:embed="rId2"/>
          <a:srcRect/>
          <a:stretch>
            <a:fillRect/>
          </a:stretch>
        </p:blipFill>
        <p:spPr bwMode="auto">
          <a:xfrm>
            <a:off x="6500826" y="5357826"/>
            <a:ext cx="2260600" cy="1136650"/>
          </a:xfrm>
          <a:prstGeom prst="rect">
            <a:avLst/>
          </a:prstGeom>
          <a:noFill/>
          <a:ln w="9525">
            <a:noFill/>
            <a:miter lim="800000"/>
            <a:headEnd/>
            <a:tailEnd/>
          </a:ln>
        </p:spPr>
      </p:pic>
      <p:sp>
        <p:nvSpPr>
          <p:cNvPr id="6" name="Segnaposto numero diapositiva 5"/>
          <p:cNvSpPr>
            <a:spLocks noGrp="1"/>
          </p:cNvSpPr>
          <p:nvPr>
            <p:ph type="sldNum" sz="quarter" idx="12"/>
          </p:nvPr>
        </p:nvSpPr>
        <p:spPr/>
        <p:txBody>
          <a:bodyPr/>
          <a:lstStyle/>
          <a:p>
            <a:fld id="{32A7BE8C-FCEE-4177-BDCE-8EEF6E62BA1B}" type="slidenum">
              <a:rPr lang="it-IT" smtClean="0"/>
              <a:pPr/>
              <a:t>28</a:t>
            </a:fld>
            <a:endParaRPr lang="it-IT"/>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ttangolo arrotondato 3"/>
          <p:cNvSpPr/>
          <p:nvPr/>
        </p:nvSpPr>
        <p:spPr>
          <a:xfrm>
            <a:off x="2438400" y="1000125"/>
            <a:ext cx="4191000" cy="78581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it-IT">
              <a:solidFill>
                <a:srgbClr val="FFFFFF"/>
              </a:solidFill>
              <a:ea typeface="Arial" charset="0"/>
              <a:cs typeface="Arial" charset="0"/>
            </a:endParaRPr>
          </a:p>
        </p:txBody>
      </p:sp>
      <p:sp>
        <p:nvSpPr>
          <p:cNvPr id="61443" name="Titolo 1"/>
          <p:cNvSpPr>
            <a:spLocks noGrp="1"/>
          </p:cNvSpPr>
          <p:nvPr>
            <p:ph type="title"/>
          </p:nvPr>
        </p:nvSpPr>
        <p:spPr bwMode="auto">
          <a:xfrm>
            <a:off x="428625" y="914400"/>
            <a:ext cx="8229600" cy="846137"/>
          </a:xfrm>
          <a:noFill/>
          <a:ln>
            <a:miter lim="800000"/>
            <a:headEnd/>
            <a:tailEnd/>
          </a:ln>
        </p:spPr>
        <p:txBody>
          <a:bodyPr vert="horz" wrap="square" lIns="91440" tIns="45720" rIns="91440" bIns="45720" numCol="1" anchor="t" anchorCtr="0" compatLnSpc="1">
            <a:prstTxWarp prst="textNoShape">
              <a:avLst/>
            </a:prstTxWarp>
            <a:normAutofit fontScale="90000"/>
          </a:bodyPr>
          <a:lstStyle/>
          <a:p>
            <a:pPr algn="ctr" eaLnBrk="1" hangingPunct="1"/>
            <a:r>
              <a:rPr lang="it-IT" sz="5400" b="1" dirty="0">
                <a:solidFill>
                  <a:srgbClr val="FF0000"/>
                </a:solidFill>
              </a:rPr>
              <a:t>MODULO </a:t>
            </a:r>
            <a:r>
              <a:rPr lang="it-IT" sz="5400" b="1" dirty="0" smtClean="0">
                <a:solidFill>
                  <a:srgbClr val="FF0000"/>
                </a:solidFill>
              </a:rPr>
              <a:t>I</a:t>
            </a:r>
            <a:endParaRPr lang="it-IT" sz="5400" b="1" dirty="0">
              <a:solidFill>
                <a:srgbClr val="FF0000"/>
              </a:solidFill>
            </a:endParaRPr>
          </a:p>
        </p:txBody>
      </p:sp>
      <p:sp>
        <p:nvSpPr>
          <p:cNvPr id="61444" name="Segnaposto contenuto 2"/>
          <p:cNvSpPr>
            <a:spLocks noGrp="1"/>
          </p:cNvSpPr>
          <p:nvPr>
            <p:ph idx="1"/>
          </p:nvPr>
        </p:nvSpPr>
        <p:spPr bwMode="auto">
          <a:xfrm>
            <a:off x="428625" y="2143125"/>
            <a:ext cx="8229600" cy="452596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it-IT" sz="3600" dirty="0" smtClean="0"/>
              <a:t>Componenti ICF</a:t>
            </a:r>
          </a:p>
          <a:p>
            <a:pPr eaLnBrk="1" hangingPunct="1"/>
            <a:r>
              <a:rPr lang="it-IT" sz="3600" dirty="0" smtClean="0"/>
              <a:t>Disabilità e Funzionamento</a:t>
            </a:r>
          </a:p>
          <a:p>
            <a:pPr eaLnBrk="1" hangingPunct="1"/>
            <a:r>
              <a:rPr lang="it-IT" sz="3600" dirty="0" err="1" smtClean="0"/>
              <a:t>Capability</a:t>
            </a:r>
            <a:endParaRPr lang="it-IT" sz="3600" dirty="0" smtClean="0"/>
          </a:p>
          <a:p>
            <a:pPr eaLnBrk="1" hangingPunct="1"/>
            <a:r>
              <a:rPr lang="it-IT" sz="3600" dirty="0" smtClean="0"/>
              <a:t>Misurare</a:t>
            </a:r>
          </a:p>
          <a:p>
            <a:pPr eaLnBrk="1" hangingPunct="1"/>
            <a:r>
              <a:rPr lang="it-IT" sz="3600" dirty="0" smtClean="0"/>
              <a:t>Valutare </a:t>
            </a:r>
          </a:p>
          <a:p>
            <a:pPr eaLnBrk="1" hangingPunct="1"/>
            <a:r>
              <a:rPr lang="it-IT" sz="3600" dirty="0" smtClean="0"/>
              <a:t>Classificare </a:t>
            </a:r>
          </a:p>
          <a:p>
            <a:pPr eaLnBrk="1" hangingPunct="1"/>
            <a:endParaRPr lang="it-IT" dirty="0" smtClean="0"/>
          </a:p>
          <a:p>
            <a:pPr eaLnBrk="1" hangingPunct="1"/>
            <a:endParaRPr lang="it-IT" dirty="0" smtClean="0"/>
          </a:p>
          <a:p>
            <a:pPr eaLnBrk="1" hangingPunct="1"/>
            <a:endParaRPr lang="it-IT"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CasellaDiTesto 13"/>
          <p:cNvSpPr txBox="1"/>
          <p:nvPr/>
        </p:nvSpPr>
        <p:spPr>
          <a:xfrm>
            <a:off x="428596" y="357166"/>
            <a:ext cx="8286808" cy="1077218"/>
          </a:xfrm>
          <a:prstGeom prst="rect">
            <a:avLst/>
          </a:prstGeom>
          <a:noFill/>
        </p:spPr>
        <p:txBody>
          <a:bodyPr wrap="square" rtlCol="0">
            <a:spAutoFit/>
          </a:bodyPr>
          <a:lstStyle/>
          <a:p>
            <a:pPr algn="ctr"/>
            <a:r>
              <a:rPr lang="it-IT" sz="3200" b="1" dirty="0" smtClean="0">
                <a:solidFill>
                  <a:srgbClr val="FF9900"/>
                </a:solidFill>
              </a:rPr>
              <a:t>Condizione delle persone con disabilità nel mondo</a:t>
            </a:r>
            <a:endParaRPr lang="it-IT" sz="3200" b="1" dirty="0">
              <a:solidFill>
                <a:srgbClr val="FF9900"/>
              </a:solidFill>
            </a:endParaRPr>
          </a:p>
        </p:txBody>
      </p:sp>
      <p:sp>
        <p:nvSpPr>
          <p:cNvPr id="15" name="Rettangolo arrotondato 14"/>
          <p:cNvSpPr/>
          <p:nvPr/>
        </p:nvSpPr>
        <p:spPr>
          <a:xfrm>
            <a:off x="990600" y="2286000"/>
            <a:ext cx="5791200" cy="3352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t" anchorCtr="1"/>
          <a:lstStyle/>
          <a:p>
            <a:r>
              <a:rPr lang="it-IT" sz="4800" dirty="0" smtClean="0"/>
              <a:t>82% vive nei paesi in cerca di sviluppo </a:t>
            </a:r>
          </a:p>
          <a:p>
            <a:r>
              <a:rPr lang="it-IT" sz="4800" dirty="0" smtClean="0"/>
              <a:t>(530 milioni)</a:t>
            </a:r>
            <a:endParaRPr lang="it-IT" sz="4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5106" name="Picture 2" descr="7054"/>
          <p:cNvPicPr>
            <a:picLocks noChangeAspect="1" noChangeArrowheads="1"/>
          </p:cNvPicPr>
          <p:nvPr/>
        </p:nvPicPr>
        <p:blipFill>
          <a:blip r:embed="rId3"/>
          <a:srcRect/>
          <a:stretch>
            <a:fillRect/>
          </a:stretch>
        </p:blipFill>
        <p:spPr bwMode="auto">
          <a:xfrm>
            <a:off x="877888" y="2836863"/>
            <a:ext cx="1036637" cy="1582737"/>
          </a:xfrm>
          <a:prstGeom prst="rect">
            <a:avLst/>
          </a:prstGeom>
          <a:noFill/>
          <a:ln w="9525">
            <a:noFill/>
            <a:miter lim="800000"/>
            <a:headEnd/>
            <a:tailEnd/>
          </a:ln>
        </p:spPr>
      </p:pic>
      <p:sp>
        <p:nvSpPr>
          <p:cNvPr id="175107" name="Rectangle 3"/>
          <p:cNvSpPr>
            <a:spLocks noChangeArrowheads="1"/>
          </p:cNvSpPr>
          <p:nvPr/>
        </p:nvSpPr>
        <p:spPr bwMode="auto">
          <a:xfrm>
            <a:off x="0" y="381000"/>
            <a:ext cx="8458200" cy="1143000"/>
          </a:xfrm>
          <a:prstGeom prst="rect">
            <a:avLst/>
          </a:prstGeom>
          <a:noFill/>
          <a:ln w="12700">
            <a:noFill/>
            <a:miter lim="800000"/>
            <a:headEnd/>
            <a:tailEnd/>
          </a:ln>
        </p:spPr>
        <p:txBody>
          <a:bodyPr wrap="none" anchor="ctr">
            <a:prstTxWarp prst="textNoShape">
              <a:avLst/>
            </a:prstTxWarp>
          </a:bodyPr>
          <a:lstStyle/>
          <a:p>
            <a:endParaRPr lang="it-IT"/>
          </a:p>
        </p:txBody>
      </p:sp>
      <p:sp>
        <p:nvSpPr>
          <p:cNvPr id="617476" name="Rectangle 4"/>
          <p:cNvSpPr>
            <a:spLocks noChangeArrowheads="1"/>
          </p:cNvSpPr>
          <p:nvPr/>
        </p:nvSpPr>
        <p:spPr bwMode="auto">
          <a:xfrm>
            <a:off x="762000" y="44450"/>
            <a:ext cx="7772400" cy="1143000"/>
          </a:xfrm>
          <a:prstGeom prst="rect">
            <a:avLst/>
          </a:prstGeom>
          <a:noFill/>
          <a:ln w="12700">
            <a:noFill/>
            <a:miter lim="800000"/>
            <a:headEnd/>
            <a:tailEnd/>
          </a:ln>
          <a:effectLst/>
        </p:spPr>
        <p:txBody>
          <a:bodyPr lIns="90488" tIns="44450" rIns="90488" bIns="44450" anchor="ctr">
            <a:prstTxWarp prst="textNoShape">
              <a:avLst/>
            </a:prstTxWarp>
          </a:bodyPr>
          <a:lstStyle/>
          <a:p>
            <a:pPr algn="ctr">
              <a:lnSpc>
                <a:spcPct val="90000"/>
              </a:lnSpc>
              <a:spcBef>
                <a:spcPct val="0"/>
              </a:spcBef>
              <a:defRPr/>
            </a:pPr>
            <a:r>
              <a:rPr lang="it-IT" sz="4400" b="1" i="0">
                <a:solidFill>
                  <a:schemeClr val="tx1"/>
                </a:solidFill>
                <a:effectLst>
                  <a:outerShdw blurRad="38100" dist="38100" dir="2700000" algn="tl">
                    <a:srgbClr val="DDDDDD"/>
                  </a:outerShdw>
                </a:effectLst>
              </a:rPr>
              <a:t>Componenti dell’ICF</a:t>
            </a:r>
            <a:endParaRPr lang="it-IT" sz="4000" b="1" i="0">
              <a:solidFill>
                <a:schemeClr val="tx1"/>
              </a:solidFill>
              <a:effectLst>
                <a:outerShdw blurRad="38100" dist="38100" dir="2700000" algn="tl">
                  <a:srgbClr val="DDDDDD"/>
                </a:outerShdw>
              </a:effectLst>
            </a:endParaRPr>
          </a:p>
        </p:txBody>
      </p:sp>
      <p:sp>
        <p:nvSpPr>
          <p:cNvPr id="617477" name="Rectangle 5"/>
          <p:cNvSpPr>
            <a:spLocks noChangeArrowheads="1"/>
          </p:cNvSpPr>
          <p:nvPr/>
        </p:nvSpPr>
        <p:spPr bwMode="auto">
          <a:xfrm>
            <a:off x="250825" y="1479550"/>
            <a:ext cx="2959100" cy="946150"/>
          </a:xfrm>
          <a:prstGeom prst="rect">
            <a:avLst/>
          </a:prstGeom>
          <a:noFill/>
          <a:ln w="9525">
            <a:noFill/>
            <a:miter lim="800000"/>
            <a:headEnd/>
            <a:tailEnd/>
          </a:ln>
          <a:effectLst/>
        </p:spPr>
        <p:txBody>
          <a:bodyPr>
            <a:prstTxWarp prst="textNoShape">
              <a:avLst/>
            </a:prstTxWarp>
            <a:spAutoFit/>
          </a:bodyPr>
          <a:lstStyle/>
          <a:p>
            <a:pPr algn="ctr">
              <a:lnSpc>
                <a:spcPct val="100000"/>
              </a:lnSpc>
              <a:spcBef>
                <a:spcPct val="0"/>
              </a:spcBef>
              <a:defRPr/>
            </a:pPr>
            <a:r>
              <a:rPr lang="it-IT" sz="2800" b="1" i="0">
                <a:solidFill>
                  <a:schemeClr val="tx1"/>
                </a:solidFill>
                <a:effectLst>
                  <a:outerShdw blurRad="38100" dist="38100" dir="2700000" algn="tl">
                    <a:srgbClr val="DDDDDD"/>
                  </a:outerShdw>
                </a:effectLst>
                <a:latin typeface="Garamond" charset="0"/>
              </a:rPr>
              <a:t>Funzioni corporee </a:t>
            </a:r>
          </a:p>
          <a:p>
            <a:pPr algn="ctr">
              <a:lnSpc>
                <a:spcPct val="100000"/>
              </a:lnSpc>
              <a:spcBef>
                <a:spcPct val="0"/>
              </a:spcBef>
              <a:defRPr/>
            </a:pPr>
            <a:r>
              <a:rPr lang="it-IT" sz="2800" b="1" i="0">
                <a:solidFill>
                  <a:schemeClr val="tx1"/>
                </a:solidFill>
                <a:effectLst>
                  <a:outerShdw blurRad="38100" dist="38100" dir="2700000" algn="tl">
                    <a:srgbClr val="DDDDDD"/>
                  </a:outerShdw>
                </a:effectLst>
                <a:latin typeface="Garamond" charset="0"/>
                <a:ea typeface="Arial" charset="0"/>
                <a:cs typeface="Arial" charset="0"/>
              </a:rPr>
              <a:t>&amp;  </a:t>
            </a:r>
            <a:r>
              <a:rPr lang="it-IT" sz="2800" b="1" i="0">
                <a:solidFill>
                  <a:schemeClr val="tx1"/>
                </a:solidFill>
                <a:effectLst>
                  <a:outerShdw blurRad="38100" dist="38100" dir="2700000" algn="tl">
                    <a:srgbClr val="DDDDDD"/>
                  </a:outerShdw>
                </a:effectLst>
                <a:latin typeface="Garamond" charset="0"/>
              </a:rPr>
              <a:t>Strutture</a:t>
            </a:r>
            <a:endParaRPr lang="it-IT" sz="2800" i="0">
              <a:solidFill>
                <a:schemeClr val="tx1"/>
              </a:solidFill>
              <a:effectLst>
                <a:outerShdw blurRad="38100" dist="38100" dir="2700000" algn="tl">
                  <a:srgbClr val="DDDDDD"/>
                </a:outerShdw>
              </a:effectLst>
              <a:latin typeface="Garamond" charset="0"/>
            </a:endParaRPr>
          </a:p>
        </p:txBody>
      </p:sp>
      <p:sp>
        <p:nvSpPr>
          <p:cNvPr id="617478" name="Text Box 6"/>
          <p:cNvSpPr txBox="1">
            <a:spLocks noChangeArrowheads="1"/>
          </p:cNvSpPr>
          <p:nvPr/>
        </p:nvSpPr>
        <p:spPr bwMode="auto">
          <a:xfrm>
            <a:off x="3429000" y="1476375"/>
            <a:ext cx="2438400" cy="822325"/>
          </a:xfrm>
          <a:prstGeom prst="rect">
            <a:avLst/>
          </a:prstGeom>
          <a:noFill/>
          <a:ln w="9525">
            <a:noFill/>
            <a:miter lim="800000"/>
            <a:headEnd/>
            <a:tailEnd/>
          </a:ln>
          <a:effectLst/>
        </p:spPr>
        <p:txBody>
          <a:bodyPr>
            <a:prstTxWarp prst="textNoShape">
              <a:avLst/>
            </a:prstTxWarp>
            <a:spAutoFit/>
          </a:bodyPr>
          <a:lstStyle/>
          <a:p>
            <a:pPr algn="ctr">
              <a:lnSpc>
                <a:spcPct val="100000"/>
              </a:lnSpc>
              <a:spcBef>
                <a:spcPct val="0"/>
              </a:spcBef>
              <a:defRPr/>
            </a:pPr>
            <a:r>
              <a:rPr lang="it-IT" sz="2400" b="1" i="0">
                <a:solidFill>
                  <a:schemeClr val="tx1"/>
                </a:solidFill>
                <a:effectLst>
                  <a:outerShdw blurRad="38100" dist="38100" dir="2700000" algn="tl">
                    <a:srgbClr val="DDDDDD"/>
                  </a:outerShdw>
                </a:effectLst>
                <a:latin typeface="Garamond" charset="0"/>
              </a:rPr>
              <a:t>Attività</a:t>
            </a:r>
          </a:p>
          <a:p>
            <a:pPr algn="ctr">
              <a:lnSpc>
                <a:spcPct val="100000"/>
              </a:lnSpc>
              <a:spcBef>
                <a:spcPct val="0"/>
              </a:spcBef>
              <a:defRPr/>
            </a:pPr>
            <a:r>
              <a:rPr lang="it-IT" sz="2400" b="1" i="0">
                <a:solidFill>
                  <a:schemeClr val="tx1"/>
                </a:solidFill>
                <a:effectLst>
                  <a:outerShdw blurRad="38100" dist="38100" dir="2700000" algn="tl">
                    <a:srgbClr val="DDDDDD"/>
                  </a:outerShdw>
                </a:effectLst>
                <a:latin typeface="Garamond" charset="0"/>
                <a:ea typeface="Arial" charset="0"/>
                <a:cs typeface="Arial" charset="0"/>
              </a:rPr>
              <a:t>&amp; Partecipazione</a:t>
            </a:r>
            <a:endParaRPr lang="it-IT" sz="2400" i="0">
              <a:solidFill>
                <a:schemeClr val="tx1"/>
              </a:solidFill>
              <a:effectLst>
                <a:outerShdw blurRad="38100" dist="38100" dir="2700000" algn="tl">
                  <a:srgbClr val="DDDDDD"/>
                </a:outerShdw>
              </a:effectLst>
              <a:latin typeface="Garamond" charset="0"/>
              <a:ea typeface="Arial" charset="0"/>
              <a:cs typeface="Arial" charset="0"/>
            </a:endParaRPr>
          </a:p>
        </p:txBody>
      </p:sp>
      <p:sp>
        <p:nvSpPr>
          <p:cNvPr id="617479" name="Text Box 7"/>
          <p:cNvSpPr txBox="1">
            <a:spLocks noChangeArrowheads="1"/>
          </p:cNvSpPr>
          <p:nvPr/>
        </p:nvSpPr>
        <p:spPr bwMode="auto">
          <a:xfrm>
            <a:off x="5997575" y="1457325"/>
            <a:ext cx="2384425" cy="946150"/>
          </a:xfrm>
          <a:prstGeom prst="rect">
            <a:avLst/>
          </a:prstGeom>
          <a:noFill/>
          <a:ln w="9525">
            <a:noFill/>
            <a:miter lim="800000"/>
            <a:headEnd/>
            <a:tailEnd/>
          </a:ln>
          <a:effectLst/>
        </p:spPr>
        <p:txBody>
          <a:bodyPr>
            <a:prstTxWarp prst="textNoShape">
              <a:avLst/>
            </a:prstTxWarp>
            <a:spAutoFit/>
          </a:bodyPr>
          <a:lstStyle/>
          <a:p>
            <a:pPr algn="ctr">
              <a:lnSpc>
                <a:spcPct val="100000"/>
              </a:lnSpc>
              <a:spcBef>
                <a:spcPct val="0"/>
              </a:spcBef>
              <a:defRPr/>
            </a:pPr>
            <a:r>
              <a:rPr lang="it-IT" sz="2800" b="1" i="0">
                <a:solidFill>
                  <a:schemeClr val="tx1"/>
                </a:solidFill>
                <a:effectLst>
                  <a:outerShdw blurRad="38100" dist="38100" dir="2700000" algn="tl">
                    <a:srgbClr val="DDDDDD"/>
                  </a:outerShdw>
                </a:effectLst>
                <a:latin typeface="Garamond" charset="0"/>
              </a:rPr>
              <a:t> Fattori ambientali</a:t>
            </a:r>
          </a:p>
        </p:txBody>
      </p:sp>
      <p:sp>
        <p:nvSpPr>
          <p:cNvPr id="617480" name="Rectangle 8"/>
          <p:cNvSpPr>
            <a:spLocks noChangeArrowheads="1"/>
          </p:cNvSpPr>
          <p:nvPr/>
        </p:nvSpPr>
        <p:spPr bwMode="auto">
          <a:xfrm>
            <a:off x="6192838" y="4652963"/>
            <a:ext cx="1979612" cy="1187450"/>
          </a:xfrm>
          <a:prstGeom prst="rect">
            <a:avLst/>
          </a:prstGeom>
          <a:noFill/>
          <a:ln w="9525">
            <a:noFill/>
            <a:miter lim="800000"/>
            <a:headEnd/>
            <a:tailEnd/>
          </a:ln>
        </p:spPr>
        <p:txBody>
          <a:bodyPr>
            <a:prstTxWarp prst="textNoShape">
              <a:avLst/>
            </a:prstTxWarp>
            <a:spAutoFit/>
          </a:bodyPr>
          <a:lstStyle/>
          <a:p>
            <a:pPr algn="ctr">
              <a:lnSpc>
                <a:spcPct val="100000"/>
              </a:lnSpc>
              <a:spcBef>
                <a:spcPct val="0"/>
              </a:spcBef>
              <a:buClr>
                <a:srgbClr val="008000"/>
              </a:buClr>
              <a:buSzPct val="75000"/>
              <a:buFont typeface="Wingdings" charset="2"/>
              <a:buNone/>
            </a:pPr>
            <a:r>
              <a:rPr lang="it-IT" sz="2400" b="1">
                <a:solidFill>
                  <a:srgbClr val="006600"/>
                </a:solidFill>
                <a:latin typeface="Times New Roman" charset="0"/>
              </a:rPr>
              <a:t>Barriere</a:t>
            </a:r>
          </a:p>
          <a:p>
            <a:pPr algn="ctr">
              <a:lnSpc>
                <a:spcPct val="100000"/>
              </a:lnSpc>
              <a:spcBef>
                <a:spcPct val="0"/>
              </a:spcBef>
              <a:buClr>
                <a:srgbClr val="008000"/>
              </a:buClr>
              <a:buSzPct val="75000"/>
              <a:buFont typeface="Wingdings" charset="2"/>
              <a:buNone/>
            </a:pPr>
            <a:endParaRPr lang="it-IT" sz="2400" b="1">
              <a:solidFill>
                <a:srgbClr val="006600"/>
              </a:solidFill>
              <a:latin typeface="Times New Roman" charset="0"/>
            </a:endParaRPr>
          </a:p>
          <a:p>
            <a:pPr algn="ctr">
              <a:lnSpc>
                <a:spcPct val="100000"/>
              </a:lnSpc>
              <a:spcBef>
                <a:spcPct val="0"/>
              </a:spcBef>
              <a:buClr>
                <a:srgbClr val="008000"/>
              </a:buClr>
              <a:buSzPct val="75000"/>
              <a:buFont typeface="Wingdings" charset="2"/>
              <a:buNone/>
            </a:pPr>
            <a:r>
              <a:rPr lang="it-IT" sz="2400" b="1">
                <a:solidFill>
                  <a:srgbClr val="006600"/>
                </a:solidFill>
                <a:latin typeface="Times New Roman" charset="0"/>
              </a:rPr>
              <a:t>Facilitatori</a:t>
            </a:r>
          </a:p>
        </p:txBody>
      </p:sp>
      <p:sp>
        <p:nvSpPr>
          <p:cNvPr id="175113" name="Line 9"/>
          <p:cNvSpPr>
            <a:spLocks noChangeShapeType="1"/>
          </p:cNvSpPr>
          <p:nvPr/>
        </p:nvSpPr>
        <p:spPr bwMode="auto">
          <a:xfrm>
            <a:off x="1006475" y="2647950"/>
            <a:ext cx="7065963" cy="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175114" name="Line 10"/>
          <p:cNvSpPr>
            <a:spLocks noChangeShapeType="1"/>
          </p:cNvSpPr>
          <p:nvPr/>
        </p:nvSpPr>
        <p:spPr bwMode="auto">
          <a:xfrm>
            <a:off x="3146425" y="1857375"/>
            <a:ext cx="0" cy="42037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175115" name="Line 11"/>
          <p:cNvSpPr>
            <a:spLocks noChangeShapeType="1"/>
          </p:cNvSpPr>
          <p:nvPr/>
        </p:nvSpPr>
        <p:spPr bwMode="auto">
          <a:xfrm>
            <a:off x="5932488" y="1857375"/>
            <a:ext cx="0" cy="4273550"/>
          </a:xfrm>
          <a:prstGeom prst="line">
            <a:avLst/>
          </a:prstGeom>
          <a:noFill/>
          <a:ln w="9525">
            <a:solidFill>
              <a:schemeClr val="tx1"/>
            </a:solidFill>
            <a:round/>
            <a:headEnd/>
            <a:tailEnd/>
          </a:ln>
        </p:spPr>
        <p:txBody>
          <a:bodyPr wrap="none" anchor="ctr">
            <a:prstTxWarp prst="textNoShape">
              <a:avLst/>
            </a:prstTxWarp>
          </a:bodyPr>
          <a:lstStyle/>
          <a:p>
            <a:endParaRPr lang="it-IT"/>
          </a:p>
        </p:txBody>
      </p:sp>
      <p:pic>
        <p:nvPicPr>
          <p:cNvPr id="175116" name="Picture 12" descr="mathaus2"/>
          <p:cNvPicPr>
            <a:picLocks noChangeAspect="1" noChangeArrowheads="1"/>
          </p:cNvPicPr>
          <p:nvPr/>
        </p:nvPicPr>
        <p:blipFill>
          <a:blip r:embed="rId4"/>
          <a:srcRect/>
          <a:stretch>
            <a:fillRect/>
          </a:stretch>
        </p:blipFill>
        <p:spPr bwMode="auto">
          <a:xfrm>
            <a:off x="4637088" y="2836863"/>
            <a:ext cx="1231900" cy="1565275"/>
          </a:xfrm>
          <a:prstGeom prst="rect">
            <a:avLst/>
          </a:prstGeom>
          <a:noFill/>
          <a:ln w="9525">
            <a:noFill/>
            <a:miter lim="800000"/>
            <a:headEnd/>
            <a:tailEnd/>
          </a:ln>
        </p:spPr>
      </p:pic>
      <p:pic>
        <p:nvPicPr>
          <p:cNvPr id="175117" name="Picture 13" descr="Schultergurtela"/>
          <p:cNvPicPr>
            <a:picLocks noChangeAspect="1" noChangeArrowheads="1"/>
          </p:cNvPicPr>
          <p:nvPr/>
        </p:nvPicPr>
        <p:blipFill>
          <a:blip r:embed="rId5"/>
          <a:srcRect/>
          <a:stretch>
            <a:fillRect/>
          </a:stretch>
        </p:blipFill>
        <p:spPr bwMode="auto">
          <a:xfrm>
            <a:off x="2109788" y="2836863"/>
            <a:ext cx="901700" cy="1541462"/>
          </a:xfrm>
          <a:prstGeom prst="rect">
            <a:avLst/>
          </a:prstGeom>
          <a:noFill/>
          <a:ln w="9525">
            <a:noFill/>
            <a:miter lim="800000"/>
            <a:headEnd/>
            <a:tailEnd/>
          </a:ln>
        </p:spPr>
      </p:pic>
      <p:pic>
        <p:nvPicPr>
          <p:cNvPr id="175118" name="Picture 14" descr="Bein Achsentraining"/>
          <p:cNvPicPr>
            <a:picLocks noChangeAspect="1" noChangeArrowheads="1"/>
          </p:cNvPicPr>
          <p:nvPr/>
        </p:nvPicPr>
        <p:blipFill>
          <a:blip r:embed="rId6"/>
          <a:srcRect/>
          <a:stretch>
            <a:fillRect/>
          </a:stretch>
        </p:blipFill>
        <p:spPr bwMode="auto">
          <a:xfrm>
            <a:off x="3211513" y="2836863"/>
            <a:ext cx="1295400" cy="1611312"/>
          </a:xfrm>
          <a:prstGeom prst="rect">
            <a:avLst/>
          </a:prstGeom>
          <a:noFill/>
          <a:ln w="9525">
            <a:noFill/>
            <a:miter lim="800000"/>
            <a:headEnd/>
            <a:tailEnd/>
          </a:ln>
        </p:spPr>
      </p:pic>
      <p:pic>
        <p:nvPicPr>
          <p:cNvPr id="175119" name="Picture 15" descr="icidh"/>
          <p:cNvPicPr>
            <a:picLocks noChangeAspect="1" noChangeArrowheads="1"/>
          </p:cNvPicPr>
          <p:nvPr/>
        </p:nvPicPr>
        <p:blipFill>
          <a:blip r:embed="rId7"/>
          <a:srcRect/>
          <a:stretch>
            <a:fillRect/>
          </a:stretch>
        </p:blipFill>
        <p:spPr bwMode="auto">
          <a:xfrm>
            <a:off x="6019800" y="2835275"/>
            <a:ext cx="2155825" cy="1600200"/>
          </a:xfrm>
          <a:prstGeom prst="rect">
            <a:avLst/>
          </a:prstGeom>
          <a:noFill/>
          <a:ln w="9525">
            <a:noFill/>
            <a:miter lim="800000"/>
            <a:headEnd/>
            <a:tailEnd/>
          </a:ln>
        </p:spPr>
      </p:pic>
      <p:sp>
        <p:nvSpPr>
          <p:cNvPr id="617488" name="Text Box 16"/>
          <p:cNvSpPr txBox="1">
            <a:spLocks noChangeArrowheads="1"/>
          </p:cNvSpPr>
          <p:nvPr/>
        </p:nvSpPr>
        <p:spPr bwMode="auto">
          <a:xfrm>
            <a:off x="250825" y="765175"/>
            <a:ext cx="5616575" cy="5281613"/>
          </a:xfrm>
          <a:prstGeom prst="rect">
            <a:avLst/>
          </a:prstGeom>
          <a:solidFill>
            <a:srgbClr val="FFD833">
              <a:alpha val="25999"/>
            </a:srgbClr>
          </a:solidFill>
          <a:ln w="9525">
            <a:noFill/>
            <a:miter lim="800000"/>
            <a:headEnd/>
            <a:tailEnd/>
          </a:ln>
          <a:effectLst>
            <a:outerShdw blurRad="63500" dist="107763" dir="2700000" algn="ctr" rotWithShape="0">
              <a:schemeClr val="bg2">
                <a:alpha val="50000"/>
              </a:schemeClr>
            </a:outerShdw>
          </a:effectLst>
        </p:spPr>
        <p:txBody>
          <a:bodyPr>
            <a:prstTxWarp prst="textNoShape">
              <a:avLst/>
            </a:prstTxWarp>
            <a:spAutoFit/>
          </a:bodyPr>
          <a:lstStyle/>
          <a:p>
            <a:pPr>
              <a:lnSpc>
                <a:spcPct val="100000"/>
              </a:lnSpc>
              <a:spcBef>
                <a:spcPct val="50000"/>
              </a:spcBef>
              <a:defRPr/>
            </a:pPr>
            <a:endParaRPr lang="it-IT" sz="2800" b="1" i="0">
              <a:solidFill>
                <a:srgbClr val="FFFF00"/>
              </a:solidFill>
              <a:effectLst>
                <a:outerShdw blurRad="38100" dist="38100" dir="2700000" algn="tl">
                  <a:srgbClr val="000000"/>
                </a:outerShdw>
              </a:effectLst>
              <a:latin typeface="Times New Roman" charset="0"/>
            </a:endParaRPr>
          </a:p>
          <a:p>
            <a:pPr>
              <a:lnSpc>
                <a:spcPct val="100000"/>
              </a:lnSpc>
              <a:spcBef>
                <a:spcPct val="50000"/>
              </a:spcBef>
              <a:defRPr/>
            </a:pPr>
            <a:endParaRPr lang="it-IT" sz="2800" b="1" i="0">
              <a:solidFill>
                <a:srgbClr val="FFFF00"/>
              </a:solidFill>
              <a:effectLst>
                <a:outerShdw blurRad="38100" dist="38100" dir="2700000" algn="tl">
                  <a:srgbClr val="000000"/>
                </a:outerShdw>
              </a:effectLst>
              <a:latin typeface="Times New Roman" charset="0"/>
            </a:endParaRPr>
          </a:p>
          <a:p>
            <a:pPr>
              <a:lnSpc>
                <a:spcPct val="100000"/>
              </a:lnSpc>
              <a:spcBef>
                <a:spcPct val="50000"/>
              </a:spcBef>
              <a:defRPr/>
            </a:pPr>
            <a:endParaRPr lang="it-IT" sz="2800" b="1" i="0">
              <a:solidFill>
                <a:srgbClr val="FFFF00"/>
              </a:solidFill>
              <a:effectLst>
                <a:outerShdw blurRad="38100" dist="38100" dir="2700000" algn="tl">
                  <a:srgbClr val="000000"/>
                </a:outerShdw>
              </a:effectLst>
              <a:latin typeface="Times New Roman" charset="0"/>
            </a:endParaRPr>
          </a:p>
          <a:p>
            <a:pPr algn="ctr">
              <a:lnSpc>
                <a:spcPct val="100000"/>
              </a:lnSpc>
              <a:spcBef>
                <a:spcPct val="50000"/>
              </a:spcBef>
              <a:defRPr/>
            </a:pPr>
            <a:r>
              <a:rPr lang="it-IT" sz="4000" b="1" i="0">
                <a:effectLst>
                  <a:outerShdw blurRad="38100" dist="38100" dir="2700000" algn="tl">
                    <a:srgbClr val="000000"/>
                  </a:outerShdw>
                </a:effectLst>
              </a:rPr>
              <a:t>D I S A B I L I T À</a:t>
            </a:r>
          </a:p>
          <a:p>
            <a:pPr algn="ctr">
              <a:lnSpc>
                <a:spcPct val="100000"/>
              </a:lnSpc>
              <a:spcBef>
                <a:spcPct val="50000"/>
              </a:spcBef>
              <a:defRPr/>
            </a:pPr>
            <a:endParaRPr lang="it-IT" sz="4000" b="1" i="0">
              <a:effectLst>
                <a:outerShdw blurRad="38100" dist="38100" dir="2700000" algn="tl">
                  <a:srgbClr val="000000"/>
                </a:outerShdw>
              </a:effectLst>
            </a:endParaRPr>
          </a:p>
          <a:p>
            <a:pPr algn="ctr">
              <a:lnSpc>
                <a:spcPct val="100000"/>
              </a:lnSpc>
              <a:spcBef>
                <a:spcPct val="50000"/>
              </a:spcBef>
              <a:defRPr/>
            </a:pPr>
            <a:endParaRPr lang="it-IT" sz="1800" b="1" i="0">
              <a:solidFill>
                <a:srgbClr val="FFFF00"/>
              </a:solidFill>
              <a:effectLst>
                <a:outerShdw blurRad="38100" dist="38100" dir="2700000" algn="tl">
                  <a:srgbClr val="000000"/>
                </a:outerShdw>
              </a:effectLst>
              <a:latin typeface="Times New Roman" charset="0"/>
            </a:endParaRPr>
          </a:p>
          <a:p>
            <a:pPr algn="ctr">
              <a:lnSpc>
                <a:spcPct val="100000"/>
              </a:lnSpc>
              <a:spcBef>
                <a:spcPct val="50000"/>
              </a:spcBef>
              <a:defRPr/>
            </a:pPr>
            <a:endParaRPr lang="it-IT" sz="1800" b="1" i="0">
              <a:solidFill>
                <a:srgbClr val="FFFF00"/>
              </a:solidFill>
              <a:effectLst>
                <a:outerShdw blurRad="38100" dist="38100" dir="2700000" algn="tl">
                  <a:srgbClr val="000000"/>
                </a:outerShdw>
              </a:effectLst>
              <a:latin typeface="Times New Roman" charset="0"/>
            </a:endParaRPr>
          </a:p>
          <a:p>
            <a:pPr algn="ctr">
              <a:lnSpc>
                <a:spcPct val="100000"/>
              </a:lnSpc>
              <a:spcBef>
                <a:spcPct val="50000"/>
              </a:spcBef>
              <a:defRPr/>
            </a:pPr>
            <a:endParaRPr lang="it-IT" sz="1800" b="1" i="0">
              <a:solidFill>
                <a:srgbClr val="FFFF00"/>
              </a:solidFill>
              <a:effectLst>
                <a:outerShdw blurRad="38100" dist="38100" dir="2700000" algn="tl">
                  <a:srgbClr val="000000"/>
                </a:outerShdw>
              </a:effectLst>
              <a:latin typeface="Times New Roman" charset="0"/>
            </a:endParaRPr>
          </a:p>
          <a:p>
            <a:pPr algn="ctr">
              <a:lnSpc>
                <a:spcPct val="100000"/>
              </a:lnSpc>
              <a:spcBef>
                <a:spcPct val="50000"/>
              </a:spcBef>
              <a:defRPr/>
            </a:pPr>
            <a:endParaRPr lang="it-IT" sz="1800" b="1" i="0">
              <a:solidFill>
                <a:srgbClr val="FFFF00"/>
              </a:solidFill>
              <a:effectLst>
                <a:outerShdw blurRad="38100" dist="38100" dir="2700000" algn="tl">
                  <a:srgbClr val="000000"/>
                </a:outerShdw>
              </a:effectLst>
              <a:latin typeface="Times New Roman" charset="0"/>
            </a:endParaRPr>
          </a:p>
        </p:txBody>
      </p:sp>
      <p:sp>
        <p:nvSpPr>
          <p:cNvPr id="617489" name="Text Box 17"/>
          <p:cNvSpPr txBox="1">
            <a:spLocks noChangeArrowheads="1"/>
          </p:cNvSpPr>
          <p:nvPr/>
        </p:nvSpPr>
        <p:spPr bwMode="auto">
          <a:xfrm>
            <a:off x="539750" y="4508500"/>
            <a:ext cx="2519363" cy="1439863"/>
          </a:xfrm>
          <a:prstGeom prst="rect">
            <a:avLst/>
          </a:prstGeom>
          <a:solidFill>
            <a:srgbClr val="FFD833">
              <a:alpha val="89000"/>
            </a:srgbClr>
          </a:solidFill>
          <a:ln w="9525">
            <a:noFill/>
            <a:miter lim="800000"/>
            <a:headEnd/>
            <a:tailEnd/>
          </a:ln>
          <a:effectLst>
            <a:outerShdw blurRad="63500" dist="107763" dir="2700000" algn="ctr" rotWithShape="0">
              <a:schemeClr val="bg2">
                <a:alpha val="50000"/>
              </a:schemeClr>
            </a:outerShdw>
          </a:effectLst>
        </p:spPr>
        <p:txBody>
          <a:bodyPr lIns="0" tIns="0" rIns="0" bIns="0" anchor="ctr" anchorCtr="1">
            <a:prstTxWarp prst="textNoShape">
              <a:avLst/>
            </a:prstTxWarp>
          </a:bodyPr>
          <a:lstStyle/>
          <a:p>
            <a:pPr algn="ctr">
              <a:lnSpc>
                <a:spcPct val="100000"/>
              </a:lnSpc>
              <a:spcBef>
                <a:spcPct val="0"/>
              </a:spcBef>
              <a:defRPr/>
            </a:pPr>
            <a:r>
              <a:rPr lang="it-IT" sz="2400" b="1">
                <a:solidFill>
                  <a:srgbClr val="006600"/>
                </a:solidFill>
                <a:latin typeface="Times New Roman" charset="0"/>
              </a:rPr>
              <a:t>Menomazioni</a:t>
            </a:r>
          </a:p>
          <a:p>
            <a:pPr algn="ctr">
              <a:lnSpc>
                <a:spcPct val="100000"/>
              </a:lnSpc>
              <a:spcBef>
                <a:spcPct val="0"/>
              </a:spcBef>
              <a:defRPr/>
            </a:pPr>
            <a:r>
              <a:rPr lang="it-IT" sz="2400" b="1">
                <a:solidFill>
                  <a:srgbClr val="006600"/>
                </a:solidFill>
                <a:latin typeface="Times New Roman" charset="0"/>
              </a:rPr>
              <a:t>Funzioni</a:t>
            </a:r>
          </a:p>
          <a:p>
            <a:pPr algn="ctr">
              <a:lnSpc>
                <a:spcPct val="100000"/>
              </a:lnSpc>
              <a:spcBef>
                <a:spcPct val="0"/>
              </a:spcBef>
              <a:defRPr/>
            </a:pPr>
            <a:r>
              <a:rPr lang="it-IT" sz="2400" b="1">
                <a:solidFill>
                  <a:srgbClr val="006600"/>
                </a:solidFill>
                <a:latin typeface="Times New Roman" charset="0"/>
              </a:rPr>
              <a:t>Strutture</a:t>
            </a:r>
          </a:p>
        </p:txBody>
      </p:sp>
      <p:sp>
        <p:nvSpPr>
          <p:cNvPr id="617490" name="Text Box 18"/>
          <p:cNvSpPr txBox="1">
            <a:spLocks noChangeArrowheads="1"/>
          </p:cNvSpPr>
          <p:nvPr/>
        </p:nvSpPr>
        <p:spPr bwMode="auto">
          <a:xfrm>
            <a:off x="3275013" y="4508500"/>
            <a:ext cx="2519362" cy="1439863"/>
          </a:xfrm>
          <a:prstGeom prst="rect">
            <a:avLst/>
          </a:prstGeom>
          <a:solidFill>
            <a:srgbClr val="FFD833"/>
          </a:solidFill>
          <a:ln w="9525">
            <a:noFill/>
            <a:miter lim="800000"/>
            <a:headEnd/>
            <a:tailEnd/>
          </a:ln>
          <a:effectLst>
            <a:outerShdw blurRad="63500" dist="107763" dir="2700000" algn="ctr" rotWithShape="0">
              <a:schemeClr val="bg2">
                <a:alpha val="50000"/>
              </a:schemeClr>
            </a:outerShdw>
          </a:effectLst>
        </p:spPr>
        <p:txBody>
          <a:bodyPr lIns="0" tIns="0" rIns="0" bIns="0" anchor="ctr" anchorCtr="1">
            <a:prstTxWarp prst="textNoShape">
              <a:avLst/>
            </a:prstTxWarp>
          </a:bodyPr>
          <a:lstStyle/>
          <a:p>
            <a:pPr algn="ctr">
              <a:lnSpc>
                <a:spcPct val="85000"/>
              </a:lnSpc>
              <a:spcBef>
                <a:spcPct val="35000"/>
              </a:spcBef>
              <a:defRPr/>
            </a:pPr>
            <a:r>
              <a:rPr lang="it-IT" sz="2400" b="1">
                <a:solidFill>
                  <a:srgbClr val="006600"/>
                </a:solidFill>
                <a:latin typeface="Times New Roman" charset="0"/>
              </a:rPr>
              <a:t>Limitazioni dell’attività</a:t>
            </a:r>
          </a:p>
          <a:p>
            <a:pPr algn="ctr">
              <a:lnSpc>
                <a:spcPct val="85000"/>
              </a:lnSpc>
              <a:spcBef>
                <a:spcPct val="35000"/>
              </a:spcBef>
              <a:defRPr/>
            </a:pPr>
            <a:r>
              <a:rPr lang="it-IT" sz="2400" b="1">
                <a:solidFill>
                  <a:srgbClr val="006600"/>
                </a:solidFill>
                <a:latin typeface="Times New Roman" charset="0"/>
              </a:rPr>
              <a:t>Restrizioni della partecipazione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748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1748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17490"/>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617480"/>
                                        </p:tgtEl>
                                        <p:attrNameLst>
                                          <p:attrName>style.visibility</p:attrName>
                                        </p:attrNameLst>
                                      </p:cBhvr>
                                      <p:to>
                                        <p:strVal val="visible"/>
                                      </p:to>
                                    </p:set>
                                    <p:animEffect transition="in" filter="fade">
                                      <p:cBhvr>
                                        <p:cTn id="13" dur="2000"/>
                                        <p:tgtEl>
                                          <p:spTgt spid="6174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480" grpId="0"/>
      <p:bldP spid="617488" grpId="0" animBg="1" autoUpdateAnimBg="0"/>
      <p:bldP spid="617489" grpId="0" animBg="1" autoUpdateAnimBg="0"/>
      <p:bldP spid="617490" grpId="0" animBg="1" autoUpdateAnimBg="0"/>
    </p:bld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8834" name="Rectangle 2"/>
          <p:cNvSpPr>
            <a:spLocks noGrp="1" noChangeArrowheads="1"/>
          </p:cNvSpPr>
          <p:nvPr>
            <p:ph type="subTitle" idx="1"/>
          </p:nvPr>
        </p:nvSpPr>
        <p:spPr>
          <a:xfrm>
            <a:off x="228600" y="2205038"/>
            <a:ext cx="3886200" cy="4221162"/>
          </a:xfrm>
          <a:noFill/>
          <a:ln/>
        </p:spPr>
        <p:txBody>
          <a:bodyPr>
            <a:normAutofit fontScale="92500" lnSpcReduction="20000"/>
          </a:bodyPr>
          <a:lstStyle/>
          <a:p>
            <a:pPr algn="just">
              <a:lnSpc>
                <a:spcPct val="80000"/>
              </a:lnSpc>
            </a:pPr>
            <a:r>
              <a:rPr lang="en-GB" sz="2000" dirty="0">
                <a:solidFill>
                  <a:schemeClr val="tx1"/>
                </a:solidFill>
              </a:rPr>
              <a:t>La </a:t>
            </a:r>
            <a:r>
              <a:rPr lang="en-GB" sz="2000" dirty="0" err="1">
                <a:solidFill>
                  <a:schemeClr val="tx1"/>
                </a:solidFill>
              </a:rPr>
              <a:t>nonna</a:t>
            </a:r>
            <a:r>
              <a:rPr lang="en-GB" sz="2000" dirty="0">
                <a:solidFill>
                  <a:schemeClr val="tx1"/>
                </a:solidFill>
              </a:rPr>
              <a:t> Anna </a:t>
            </a:r>
            <a:r>
              <a:rPr lang="en-GB" sz="2000" dirty="0" err="1">
                <a:solidFill>
                  <a:schemeClr val="tx1"/>
                </a:solidFill>
              </a:rPr>
              <a:t>ama</a:t>
            </a:r>
            <a:r>
              <a:rPr lang="en-GB" sz="2000" dirty="0">
                <a:solidFill>
                  <a:schemeClr val="tx1"/>
                </a:solidFill>
              </a:rPr>
              <a:t> </a:t>
            </a:r>
            <a:r>
              <a:rPr lang="en-GB" sz="2000" dirty="0" err="1">
                <a:solidFill>
                  <a:schemeClr val="tx1"/>
                </a:solidFill>
              </a:rPr>
              <a:t>trascorrere</a:t>
            </a:r>
            <a:r>
              <a:rPr lang="en-GB" sz="2000" dirty="0">
                <a:solidFill>
                  <a:schemeClr val="tx1"/>
                </a:solidFill>
              </a:rPr>
              <a:t> </a:t>
            </a:r>
            <a:r>
              <a:rPr lang="en-GB" sz="2000" dirty="0" err="1">
                <a:solidFill>
                  <a:schemeClr val="tx1"/>
                </a:solidFill>
              </a:rPr>
              <a:t>il</a:t>
            </a:r>
            <a:r>
              <a:rPr lang="en-GB" sz="2000" dirty="0">
                <a:solidFill>
                  <a:schemeClr val="tx1"/>
                </a:solidFill>
              </a:rPr>
              <a:t> tempo con la </a:t>
            </a:r>
            <a:r>
              <a:rPr lang="en-GB" sz="2000" dirty="0" err="1">
                <a:solidFill>
                  <a:schemeClr val="tx1"/>
                </a:solidFill>
              </a:rPr>
              <a:t>sua</a:t>
            </a:r>
            <a:r>
              <a:rPr lang="en-GB" sz="2000" dirty="0">
                <a:solidFill>
                  <a:schemeClr val="tx1"/>
                </a:solidFill>
              </a:rPr>
              <a:t> </a:t>
            </a:r>
            <a:r>
              <a:rPr lang="en-GB" sz="2000" dirty="0" err="1">
                <a:solidFill>
                  <a:schemeClr val="tx1"/>
                </a:solidFill>
              </a:rPr>
              <a:t>nipotina</a:t>
            </a:r>
            <a:r>
              <a:rPr lang="en-GB" sz="2000" dirty="0">
                <a:solidFill>
                  <a:schemeClr val="tx1"/>
                </a:solidFill>
              </a:rPr>
              <a:t>. </a:t>
            </a:r>
            <a:r>
              <a:rPr lang="en-GB" sz="2000" dirty="0" err="1">
                <a:solidFill>
                  <a:schemeClr val="tx1"/>
                </a:solidFill>
              </a:rPr>
              <a:t>Negli</a:t>
            </a:r>
            <a:r>
              <a:rPr lang="en-GB" sz="2000" dirty="0">
                <a:solidFill>
                  <a:schemeClr val="tx1"/>
                </a:solidFill>
              </a:rPr>
              <a:t> </a:t>
            </a:r>
            <a:r>
              <a:rPr lang="en-GB" sz="2000" dirty="0" err="1">
                <a:solidFill>
                  <a:schemeClr val="tx1"/>
                </a:solidFill>
              </a:rPr>
              <a:t>ultimi</a:t>
            </a:r>
            <a:r>
              <a:rPr lang="en-GB" sz="2000" dirty="0">
                <a:solidFill>
                  <a:schemeClr val="tx1"/>
                </a:solidFill>
              </a:rPr>
              <a:t> </a:t>
            </a:r>
            <a:r>
              <a:rPr lang="en-GB" sz="2000" dirty="0" err="1">
                <a:solidFill>
                  <a:schemeClr val="tx1"/>
                </a:solidFill>
              </a:rPr>
              <a:t>anni,la</a:t>
            </a:r>
            <a:r>
              <a:rPr lang="en-GB" sz="2000" dirty="0">
                <a:solidFill>
                  <a:schemeClr val="tx1"/>
                </a:solidFill>
              </a:rPr>
              <a:t> </a:t>
            </a:r>
            <a:r>
              <a:rPr lang="en-GB" sz="2000" dirty="0" err="1">
                <a:solidFill>
                  <a:schemeClr val="tx1"/>
                </a:solidFill>
              </a:rPr>
              <a:t>sua</a:t>
            </a:r>
            <a:r>
              <a:rPr lang="en-GB" sz="2000" dirty="0">
                <a:solidFill>
                  <a:schemeClr val="tx1"/>
                </a:solidFill>
              </a:rPr>
              <a:t> </a:t>
            </a:r>
            <a:r>
              <a:rPr lang="en-GB" sz="2000" dirty="0" err="1">
                <a:solidFill>
                  <a:schemeClr val="tx1"/>
                </a:solidFill>
              </a:rPr>
              <a:t>artrite</a:t>
            </a:r>
            <a:r>
              <a:rPr lang="en-GB" sz="2000" dirty="0">
                <a:solidFill>
                  <a:schemeClr val="tx1"/>
                </a:solidFill>
              </a:rPr>
              <a:t> </a:t>
            </a:r>
            <a:r>
              <a:rPr lang="en-GB" sz="2000" dirty="0" err="1">
                <a:solidFill>
                  <a:schemeClr val="tx1"/>
                </a:solidFill>
              </a:rPr>
              <a:t>reumatoide</a:t>
            </a:r>
            <a:r>
              <a:rPr lang="en-GB" sz="2000" dirty="0">
                <a:solidFill>
                  <a:schemeClr val="tx1"/>
                </a:solidFill>
              </a:rPr>
              <a:t> </a:t>
            </a:r>
            <a:r>
              <a:rPr lang="en-GB" sz="2000" dirty="0" err="1">
                <a:solidFill>
                  <a:schemeClr val="tx1"/>
                </a:solidFill>
              </a:rPr>
              <a:t>è</a:t>
            </a:r>
            <a:r>
              <a:rPr lang="en-GB" sz="2000" dirty="0">
                <a:solidFill>
                  <a:schemeClr val="tx1"/>
                </a:solidFill>
              </a:rPr>
              <a:t> </a:t>
            </a:r>
            <a:r>
              <a:rPr lang="en-GB" sz="2000" dirty="0" err="1">
                <a:solidFill>
                  <a:schemeClr val="tx1"/>
                </a:solidFill>
              </a:rPr>
              <a:t>peggiorata</a:t>
            </a:r>
            <a:r>
              <a:rPr lang="en-GB" sz="2000" dirty="0">
                <a:solidFill>
                  <a:schemeClr val="tx1"/>
                </a:solidFill>
              </a:rPr>
              <a:t> </a:t>
            </a:r>
            <a:r>
              <a:rPr lang="en-GB" sz="2000" dirty="0" err="1">
                <a:solidFill>
                  <a:schemeClr val="tx1"/>
                </a:solidFill>
              </a:rPr>
              <a:t>e</a:t>
            </a:r>
            <a:r>
              <a:rPr lang="en-GB" sz="2000" dirty="0">
                <a:solidFill>
                  <a:schemeClr val="tx1"/>
                </a:solidFill>
              </a:rPr>
              <a:t> </a:t>
            </a:r>
            <a:r>
              <a:rPr lang="en-GB" sz="2000" dirty="0" err="1">
                <a:solidFill>
                  <a:schemeClr val="tx1"/>
                </a:solidFill>
              </a:rPr>
              <a:t>ciò</a:t>
            </a:r>
            <a:r>
              <a:rPr lang="en-GB" sz="2000" dirty="0">
                <a:solidFill>
                  <a:schemeClr val="tx1"/>
                </a:solidFill>
              </a:rPr>
              <a:t> ha </a:t>
            </a:r>
            <a:r>
              <a:rPr lang="en-GB" sz="2000" dirty="0" err="1">
                <a:solidFill>
                  <a:schemeClr val="tx1"/>
                </a:solidFill>
              </a:rPr>
              <a:t>reso</a:t>
            </a:r>
            <a:r>
              <a:rPr lang="en-GB" sz="2000" dirty="0">
                <a:solidFill>
                  <a:schemeClr val="tx1"/>
                </a:solidFill>
              </a:rPr>
              <a:t> le </a:t>
            </a:r>
            <a:r>
              <a:rPr lang="en-GB" sz="2000" dirty="0" err="1">
                <a:solidFill>
                  <a:schemeClr val="tx1"/>
                </a:solidFill>
              </a:rPr>
              <a:t>cose</a:t>
            </a:r>
            <a:r>
              <a:rPr lang="en-GB" sz="2000" dirty="0">
                <a:solidFill>
                  <a:schemeClr val="tx1"/>
                </a:solidFill>
              </a:rPr>
              <a:t> </a:t>
            </a:r>
            <a:r>
              <a:rPr lang="en-GB" sz="2000" dirty="0" err="1">
                <a:solidFill>
                  <a:schemeClr val="tx1"/>
                </a:solidFill>
              </a:rPr>
              <a:t>sempre</a:t>
            </a:r>
            <a:r>
              <a:rPr lang="en-GB" sz="2000" dirty="0">
                <a:solidFill>
                  <a:schemeClr val="tx1"/>
                </a:solidFill>
              </a:rPr>
              <a:t> </a:t>
            </a:r>
            <a:r>
              <a:rPr lang="en-GB" sz="2000" dirty="0" err="1">
                <a:solidFill>
                  <a:schemeClr val="tx1"/>
                </a:solidFill>
              </a:rPr>
              <a:t>più</a:t>
            </a:r>
            <a:r>
              <a:rPr lang="en-GB" sz="2000" dirty="0">
                <a:solidFill>
                  <a:schemeClr val="tx1"/>
                </a:solidFill>
              </a:rPr>
              <a:t> </a:t>
            </a:r>
            <a:r>
              <a:rPr lang="en-GB" sz="2000" dirty="0" err="1">
                <a:solidFill>
                  <a:schemeClr val="tx1"/>
                </a:solidFill>
              </a:rPr>
              <a:t>difficoltose</a:t>
            </a:r>
            <a:r>
              <a:rPr lang="en-GB" sz="2000" dirty="0">
                <a:solidFill>
                  <a:schemeClr val="tx1"/>
                </a:solidFill>
              </a:rPr>
              <a:t>. </a:t>
            </a:r>
            <a:r>
              <a:rPr lang="en-GB" sz="2000" dirty="0" err="1">
                <a:solidFill>
                  <a:schemeClr val="tx1"/>
                </a:solidFill>
              </a:rPr>
              <a:t>Entrambe</a:t>
            </a:r>
            <a:r>
              <a:rPr lang="en-GB" sz="2000" dirty="0">
                <a:solidFill>
                  <a:schemeClr val="tx1"/>
                </a:solidFill>
              </a:rPr>
              <a:t> le sue </a:t>
            </a:r>
            <a:r>
              <a:rPr lang="en-GB" sz="2000" dirty="0" err="1">
                <a:solidFill>
                  <a:schemeClr val="tx1"/>
                </a:solidFill>
              </a:rPr>
              <a:t>mani</a:t>
            </a:r>
            <a:r>
              <a:rPr lang="en-GB" sz="2000" dirty="0">
                <a:solidFill>
                  <a:schemeClr val="tx1"/>
                </a:solidFill>
              </a:rPr>
              <a:t> </a:t>
            </a:r>
            <a:r>
              <a:rPr lang="en-GB" sz="2000" dirty="0" err="1">
                <a:solidFill>
                  <a:schemeClr val="tx1"/>
                </a:solidFill>
              </a:rPr>
              <a:t>e</a:t>
            </a:r>
            <a:r>
              <a:rPr lang="en-GB" sz="2000" dirty="0">
                <a:solidFill>
                  <a:schemeClr val="tx1"/>
                </a:solidFill>
              </a:rPr>
              <a:t> le sue </a:t>
            </a:r>
            <a:r>
              <a:rPr lang="en-GB" sz="2000" dirty="0" err="1">
                <a:solidFill>
                  <a:schemeClr val="tx1"/>
                </a:solidFill>
              </a:rPr>
              <a:t>ginocchia</a:t>
            </a:r>
            <a:r>
              <a:rPr lang="en-GB" sz="2000" dirty="0">
                <a:solidFill>
                  <a:schemeClr val="tx1"/>
                </a:solidFill>
              </a:rPr>
              <a:t> </a:t>
            </a:r>
            <a:r>
              <a:rPr lang="en-GB" sz="2000" dirty="0" err="1">
                <a:solidFill>
                  <a:schemeClr val="tx1"/>
                </a:solidFill>
              </a:rPr>
              <a:t>sono</a:t>
            </a:r>
            <a:r>
              <a:rPr lang="en-GB" sz="2000" dirty="0">
                <a:solidFill>
                  <a:schemeClr val="tx1"/>
                </a:solidFill>
              </a:rPr>
              <a:t> </a:t>
            </a:r>
            <a:r>
              <a:rPr lang="en-GB" sz="2000" dirty="0" err="1">
                <a:solidFill>
                  <a:schemeClr val="tx1"/>
                </a:solidFill>
              </a:rPr>
              <a:t>colpite</a:t>
            </a:r>
            <a:r>
              <a:rPr lang="en-GB" sz="2000" dirty="0">
                <a:solidFill>
                  <a:schemeClr val="tx1"/>
                </a:solidFill>
              </a:rPr>
              <a:t> </a:t>
            </a:r>
            <a:r>
              <a:rPr lang="en-GB" sz="2000" dirty="0" err="1">
                <a:solidFill>
                  <a:schemeClr val="tx1"/>
                </a:solidFill>
              </a:rPr>
              <a:t>dalla</a:t>
            </a:r>
            <a:r>
              <a:rPr lang="en-GB" sz="2000" dirty="0">
                <a:solidFill>
                  <a:schemeClr val="tx1"/>
                </a:solidFill>
              </a:rPr>
              <a:t> </a:t>
            </a:r>
            <a:r>
              <a:rPr lang="en-GB" sz="2000" dirty="0" err="1">
                <a:solidFill>
                  <a:schemeClr val="tx1"/>
                </a:solidFill>
              </a:rPr>
              <a:t>malattia</a:t>
            </a:r>
            <a:r>
              <a:rPr lang="en-GB" sz="2000" dirty="0">
                <a:solidFill>
                  <a:schemeClr val="tx1"/>
                </a:solidFill>
              </a:rPr>
              <a:t>, ma le </a:t>
            </a:r>
            <a:r>
              <a:rPr lang="en-GB" sz="2000" dirty="0" err="1">
                <a:solidFill>
                  <a:schemeClr val="tx1"/>
                </a:solidFill>
              </a:rPr>
              <a:t>articolazioni</a:t>
            </a:r>
            <a:r>
              <a:rPr lang="en-GB" sz="2000" dirty="0">
                <a:solidFill>
                  <a:schemeClr val="tx1"/>
                </a:solidFill>
              </a:rPr>
              <a:t> </a:t>
            </a:r>
            <a:r>
              <a:rPr lang="en-GB" sz="2000" dirty="0" err="1">
                <a:solidFill>
                  <a:schemeClr val="tx1"/>
                </a:solidFill>
              </a:rPr>
              <a:t>delle</a:t>
            </a:r>
            <a:r>
              <a:rPr lang="en-GB" sz="2000" dirty="0">
                <a:solidFill>
                  <a:schemeClr val="tx1"/>
                </a:solidFill>
              </a:rPr>
              <a:t> sue </a:t>
            </a:r>
            <a:r>
              <a:rPr lang="en-GB" sz="2000" dirty="0" err="1">
                <a:solidFill>
                  <a:schemeClr val="tx1"/>
                </a:solidFill>
              </a:rPr>
              <a:t>dita</a:t>
            </a:r>
            <a:r>
              <a:rPr lang="en-GB" sz="2000" dirty="0">
                <a:solidFill>
                  <a:schemeClr val="tx1"/>
                </a:solidFill>
              </a:rPr>
              <a:t> </a:t>
            </a:r>
            <a:r>
              <a:rPr lang="en-GB" sz="2000" dirty="0" err="1">
                <a:solidFill>
                  <a:schemeClr val="tx1"/>
                </a:solidFill>
              </a:rPr>
              <a:t>sono</a:t>
            </a:r>
            <a:r>
              <a:rPr lang="en-GB" sz="2000" dirty="0">
                <a:solidFill>
                  <a:schemeClr val="tx1"/>
                </a:solidFill>
              </a:rPr>
              <a:t> la </a:t>
            </a:r>
            <a:r>
              <a:rPr lang="en-GB" sz="2000" dirty="0" err="1">
                <a:solidFill>
                  <a:schemeClr val="tx1"/>
                </a:solidFill>
              </a:rPr>
              <a:t>causa</a:t>
            </a:r>
            <a:r>
              <a:rPr lang="en-GB" sz="2000" dirty="0">
                <a:solidFill>
                  <a:schemeClr val="tx1"/>
                </a:solidFill>
              </a:rPr>
              <a:t> </a:t>
            </a:r>
            <a:r>
              <a:rPr lang="en-GB" sz="2000" dirty="0" err="1">
                <a:solidFill>
                  <a:schemeClr val="tx1"/>
                </a:solidFill>
              </a:rPr>
              <a:t>maggiore</a:t>
            </a:r>
            <a:r>
              <a:rPr lang="en-GB" sz="2000" dirty="0">
                <a:solidFill>
                  <a:schemeClr val="tx1"/>
                </a:solidFill>
              </a:rPr>
              <a:t> </a:t>
            </a:r>
            <a:r>
              <a:rPr lang="en-GB" sz="2000" dirty="0" err="1">
                <a:solidFill>
                  <a:schemeClr val="tx1"/>
                </a:solidFill>
              </a:rPr>
              <a:t>dei</a:t>
            </a:r>
            <a:r>
              <a:rPr lang="en-GB" sz="2000" dirty="0">
                <a:solidFill>
                  <a:schemeClr val="tx1"/>
                </a:solidFill>
              </a:rPr>
              <a:t> </a:t>
            </a:r>
            <a:r>
              <a:rPr lang="en-GB" sz="2000" dirty="0" err="1">
                <a:solidFill>
                  <a:schemeClr val="tx1"/>
                </a:solidFill>
              </a:rPr>
              <a:t>problemi</a:t>
            </a:r>
            <a:r>
              <a:rPr lang="en-GB" sz="2000" dirty="0">
                <a:solidFill>
                  <a:schemeClr val="tx1"/>
                </a:solidFill>
              </a:rPr>
              <a:t>; in </a:t>
            </a:r>
            <a:r>
              <a:rPr lang="en-GB" sz="2000" dirty="0" err="1">
                <a:solidFill>
                  <a:schemeClr val="tx1"/>
                </a:solidFill>
              </a:rPr>
              <a:t>particolar</a:t>
            </a:r>
            <a:r>
              <a:rPr lang="en-GB" sz="2000" dirty="0">
                <a:solidFill>
                  <a:schemeClr val="tx1"/>
                </a:solidFill>
              </a:rPr>
              <a:t> </a:t>
            </a:r>
            <a:r>
              <a:rPr lang="en-GB" sz="2000" dirty="0" err="1">
                <a:solidFill>
                  <a:schemeClr val="tx1"/>
                </a:solidFill>
              </a:rPr>
              <a:t>modo</a:t>
            </a:r>
            <a:r>
              <a:rPr lang="en-GB" sz="2000" dirty="0">
                <a:solidFill>
                  <a:schemeClr val="tx1"/>
                </a:solidFill>
              </a:rPr>
              <a:t> </a:t>
            </a:r>
            <a:r>
              <a:rPr lang="en-GB" sz="2000" dirty="0" err="1">
                <a:solidFill>
                  <a:schemeClr val="tx1"/>
                </a:solidFill>
              </a:rPr>
              <a:t>nel</a:t>
            </a:r>
            <a:r>
              <a:rPr lang="en-GB" sz="2000" dirty="0">
                <a:solidFill>
                  <a:schemeClr val="tx1"/>
                </a:solidFill>
              </a:rPr>
              <a:t> </a:t>
            </a:r>
            <a:r>
              <a:rPr lang="en-GB" sz="2000" dirty="0" err="1">
                <a:solidFill>
                  <a:schemeClr val="tx1"/>
                </a:solidFill>
              </a:rPr>
              <a:t>movimento</a:t>
            </a:r>
            <a:r>
              <a:rPr lang="en-GB" sz="2000" dirty="0">
                <a:solidFill>
                  <a:schemeClr val="tx1"/>
                </a:solidFill>
              </a:rPr>
              <a:t> </a:t>
            </a:r>
            <a:r>
              <a:rPr lang="en-GB" sz="2000" dirty="0" err="1">
                <a:solidFill>
                  <a:schemeClr val="tx1"/>
                </a:solidFill>
              </a:rPr>
              <a:t>delle</a:t>
            </a:r>
            <a:r>
              <a:rPr lang="en-GB" sz="2000" dirty="0">
                <a:solidFill>
                  <a:schemeClr val="tx1"/>
                </a:solidFill>
              </a:rPr>
              <a:t> </a:t>
            </a:r>
            <a:r>
              <a:rPr lang="en-GB" sz="2000" dirty="0" err="1">
                <a:solidFill>
                  <a:schemeClr val="tx1"/>
                </a:solidFill>
              </a:rPr>
              <a:t>dita</a:t>
            </a:r>
            <a:r>
              <a:rPr lang="en-GB" sz="2000" dirty="0">
                <a:solidFill>
                  <a:schemeClr val="tx1"/>
                </a:solidFill>
              </a:rPr>
              <a:t>.</a:t>
            </a:r>
          </a:p>
          <a:p>
            <a:pPr algn="just">
              <a:lnSpc>
                <a:spcPct val="80000"/>
              </a:lnSpc>
            </a:pPr>
            <a:r>
              <a:rPr lang="en-GB" sz="2000" dirty="0" err="1">
                <a:solidFill>
                  <a:schemeClr val="tx1"/>
                </a:solidFill>
              </a:rPr>
              <a:t>Anche</a:t>
            </a:r>
            <a:r>
              <a:rPr lang="en-GB" sz="2000" dirty="0">
                <a:solidFill>
                  <a:schemeClr val="tx1"/>
                </a:solidFill>
              </a:rPr>
              <a:t> </a:t>
            </a:r>
            <a:r>
              <a:rPr lang="en-GB" sz="2000" dirty="0" err="1">
                <a:solidFill>
                  <a:schemeClr val="tx1"/>
                </a:solidFill>
              </a:rPr>
              <a:t>i</a:t>
            </a:r>
            <a:r>
              <a:rPr lang="en-GB" sz="2000" dirty="0">
                <a:solidFill>
                  <a:schemeClr val="tx1"/>
                </a:solidFill>
              </a:rPr>
              <a:t> </a:t>
            </a:r>
            <a:r>
              <a:rPr lang="en-GB" sz="2000" dirty="0" err="1">
                <a:solidFill>
                  <a:schemeClr val="tx1"/>
                </a:solidFill>
              </a:rPr>
              <a:t>compiti</a:t>
            </a:r>
            <a:r>
              <a:rPr lang="en-GB" sz="2000" dirty="0">
                <a:solidFill>
                  <a:schemeClr val="tx1"/>
                </a:solidFill>
              </a:rPr>
              <a:t> </a:t>
            </a:r>
            <a:r>
              <a:rPr lang="en-GB" sz="2000" dirty="0" err="1">
                <a:solidFill>
                  <a:schemeClr val="tx1"/>
                </a:solidFill>
              </a:rPr>
              <a:t>semplici</a:t>
            </a:r>
            <a:r>
              <a:rPr lang="en-GB" sz="2000" dirty="0">
                <a:solidFill>
                  <a:schemeClr val="tx1"/>
                </a:solidFill>
              </a:rPr>
              <a:t> </a:t>
            </a:r>
            <a:r>
              <a:rPr lang="en-GB" sz="2000" dirty="0" err="1">
                <a:solidFill>
                  <a:schemeClr val="tx1"/>
                </a:solidFill>
              </a:rPr>
              <a:t>vengono</a:t>
            </a:r>
            <a:r>
              <a:rPr lang="en-GB" sz="2000" dirty="0">
                <a:solidFill>
                  <a:schemeClr val="tx1"/>
                </a:solidFill>
              </a:rPr>
              <a:t> </a:t>
            </a:r>
            <a:r>
              <a:rPr lang="en-GB" sz="2000" dirty="0" err="1">
                <a:solidFill>
                  <a:schemeClr val="tx1"/>
                </a:solidFill>
              </a:rPr>
              <a:t>eseguiti</a:t>
            </a:r>
            <a:r>
              <a:rPr lang="en-GB" sz="2000" dirty="0">
                <a:solidFill>
                  <a:schemeClr val="tx1"/>
                </a:solidFill>
              </a:rPr>
              <a:t> con </a:t>
            </a:r>
            <a:r>
              <a:rPr lang="en-GB" sz="2000" dirty="0" err="1">
                <a:solidFill>
                  <a:schemeClr val="tx1"/>
                </a:solidFill>
              </a:rPr>
              <a:t>difficoltà</a:t>
            </a:r>
            <a:r>
              <a:rPr lang="en-GB" sz="2000" dirty="0">
                <a:solidFill>
                  <a:schemeClr val="tx1"/>
                </a:solidFill>
              </a:rPr>
              <a:t> come per </a:t>
            </a:r>
            <a:r>
              <a:rPr lang="en-GB" sz="2000" dirty="0" err="1">
                <a:solidFill>
                  <a:schemeClr val="tx1"/>
                </a:solidFill>
              </a:rPr>
              <a:t>esempio</a:t>
            </a:r>
            <a:r>
              <a:rPr lang="en-GB" sz="2000" dirty="0">
                <a:solidFill>
                  <a:schemeClr val="tx1"/>
                </a:solidFill>
              </a:rPr>
              <a:t> </a:t>
            </a:r>
            <a:r>
              <a:rPr lang="en-GB" sz="2000" dirty="0" err="1">
                <a:solidFill>
                  <a:schemeClr val="tx1"/>
                </a:solidFill>
              </a:rPr>
              <a:t>aiutare</a:t>
            </a:r>
            <a:r>
              <a:rPr lang="en-GB" sz="2000" dirty="0">
                <a:solidFill>
                  <a:schemeClr val="tx1"/>
                </a:solidFill>
              </a:rPr>
              <a:t> la </a:t>
            </a:r>
            <a:r>
              <a:rPr lang="en-GB" sz="2000" dirty="0" err="1">
                <a:solidFill>
                  <a:schemeClr val="tx1"/>
                </a:solidFill>
              </a:rPr>
              <a:t>sua</a:t>
            </a:r>
            <a:r>
              <a:rPr lang="en-GB" sz="2000" dirty="0">
                <a:solidFill>
                  <a:schemeClr val="tx1"/>
                </a:solidFill>
              </a:rPr>
              <a:t> </a:t>
            </a:r>
            <a:r>
              <a:rPr lang="en-GB" sz="2000" dirty="0" err="1">
                <a:solidFill>
                  <a:schemeClr val="tx1"/>
                </a:solidFill>
              </a:rPr>
              <a:t>nipotina</a:t>
            </a:r>
            <a:r>
              <a:rPr lang="en-GB" sz="2000" dirty="0">
                <a:solidFill>
                  <a:schemeClr val="tx1"/>
                </a:solidFill>
              </a:rPr>
              <a:t> ad </a:t>
            </a:r>
            <a:r>
              <a:rPr lang="en-GB" sz="2000" dirty="0" err="1">
                <a:solidFill>
                  <a:schemeClr val="tx1"/>
                </a:solidFill>
              </a:rPr>
              <a:t>abbottonare</a:t>
            </a:r>
            <a:r>
              <a:rPr lang="en-GB" sz="2000" dirty="0">
                <a:solidFill>
                  <a:schemeClr val="tx1"/>
                </a:solidFill>
              </a:rPr>
              <a:t> la </a:t>
            </a:r>
            <a:r>
              <a:rPr lang="en-GB" sz="2000" dirty="0" err="1">
                <a:solidFill>
                  <a:schemeClr val="tx1"/>
                </a:solidFill>
              </a:rPr>
              <a:t>giacca</a:t>
            </a:r>
            <a:r>
              <a:rPr lang="en-GB" sz="2000" dirty="0">
                <a:solidFill>
                  <a:schemeClr val="tx1"/>
                </a:solidFill>
              </a:rPr>
              <a:t>. </a:t>
            </a:r>
          </a:p>
          <a:p>
            <a:pPr algn="just">
              <a:lnSpc>
                <a:spcPct val="80000"/>
              </a:lnSpc>
            </a:pPr>
            <a:endParaRPr lang="en-GB" sz="2000" dirty="0"/>
          </a:p>
          <a:p>
            <a:pPr algn="just">
              <a:lnSpc>
                <a:spcPct val="80000"/>
              </a:lnSpc>
            </a:pPr>
            <a:endParaRPr lang="en-GB" sz="1600" dirty="0"/>
          </a:p>
          <a:p>
            <a:pPr algn="just">
              <a:lnSpc>
                <a:spcPct val="80000"/>
              </a:lnSpc>
            </a:pPr>
            <a:r>
              <a:rPr lang="en-GB" sz="1400" dirty="0"/>
              <a:t> </a:t>
            </a:r>
            <a:endParaRPr lang="de-DE" sz="1400" dirty="0"/>
          </a:p>
        </p:txBody>
      </p:sp>
      <p:pic>
        <p:nvPicPr>
          <p:cNvPr id="248835" name="Picture 3" descr="fuctioning_trim"/>
          <p:cNvPicPr>
            <a:picLocks noChangeAspect="1" noChangeArrowheads="1"/>
          </p:cNvPicPr>
          <p:nvPr/>
        </p:nvPicPr>
        <p:blipFill>
          <a:blip r:embed="rId2"/>
          <a:srcRect/>
          <a:stretch>
            <a:fillRect/>
          </a:stretch>
        </p:blipFill>
        <p:spPr bwMode="auto">
          <a:xfrm>
            <a:off x="4143375" y="836613"/>
            <a:ext cx="5000625" cy="5616575"/>
          </a:xfrm>
          <a:prstGeom prst="rect">
            <a:avLst/>
          </a:prstGeom>
          <a:noFill/>
        </p:spPr>
      </p:pic>
      <p:sp>
        <p:nvSpPr>
          <p:cNvPr id="248836" name="Rectangle 4"/>
          <p:cNvSpPr>
            <a:spLocks noChangeArrowheads="1"/>
          </p:cNvSpPr>
          <p:nvPr/>
        </p:nvSpPr>
        <p:spPr bwMode="auto">
          <a:xfrm>
            <a:off x="276225" y="692150"/>
            <a:ext cx="4067175" cy="935038"/>
          </a:xfrm>
          <a:prstGeom prst="rect">
            <a:avLst/>
          </a:prstGeom>
          <a:noFill/>
          <a:ln w="9525">
            <a:noFill/>
            <a:miter lim="800000"/>
            <a:headEnd/>
            <a:tailEnd/>
          </a:ln>
          <a:effectLst/>
        </p:spPr>
        <p:txBody>
          <a:bodyPr>
            <a:prstTxWarp prst="textNoShape">
              <a:avLst/>
            </a:prstTxWarp>
          </a:bodyPr>
          <a:lstStyle/>
          <a:p>
            <a:pPr algn="ctr" eaLnBrk="0" hangingPunct="0">
              <a:spcBef>
                <a:spcPct val="20000"/>
              </a:spcBef>
              <a:buClr>
                <a:schemeClr val="bg2"/>
              </a:buClr>
              <a:buSzPct val="75000"/>
              <a:buFont typeface="Wingdings" charset="2"/>
              <a:buNone/>
            </a:pPr>
            <a:r>
              <a:rPr lang="de-DE" sz="3200" b="1" dirty="0" err="1">
                <a:solidFill>
                  <a:srgbClr val="CC0000"/>
                </a:solidFill>
                <a:effectLst>
                  <a:outerShdw blurRad="38100" dist="38100" dir="2700000" algn="tl">
                    <a:srgbClr val="DDDDDD"/>
                  </a:outerShdw>
                </a:effectLst>
              </a:rPr>
              <a:t>Funzionamento</a:t>
            </a:r>
            <a:r>
              <a:rPr lang="de-DE" sz="3200" b="1" dirty="0">
                <a:solidFill>
                  <a:srgbClr val="CC0000"/>
                </a:solidFill>
                <a:effectLst>
                  <a:outerShdw blurRad="38100" dist="38100" dir="2700000" algn="tl">
                    <a:srgbClr val="DDDDDD"/>
                  </a:outerShdw>
                </a:effectLst>
              </a:rPr>
              <a:t> e </a:t>
            </a:r>
            <a:br>
              <a:rPr lang="de-DE" sz="3200" b="1" dirty="0">
                <a:solidFill>
                  <a:srgbClr val="CC0000"/>
                </a:solidFill>
                <a:effectLst>
                  <a:outerShdw blurRad="38100" dist="38100" dir="2700000" algn="tl">
                    <a:srgbClr val="DDDDDD"/>
                  </a:outerShdw>
                </a:effectLst>
              </a:rPr>
            </a:br>
            <a:r>
              <a:rPr lang="de-DE" sz="3200" b="1" dirty="0" err="1">
                <a:solidFill>
                  <a:srgbClr val="CC0000"/>
                </a:solidFill>
                <a:effectLst>
                  <a:outerShdw blurRad="38100" dist="38100" dir="2700000" algn="tl">
                    <a:srgbClr val="DDDDDD"/>
                  </a:outerShdw>
                </a:effectLst>
              </a:rPr>
              <a:t>Disabilità</a:t>
            </a:r>
            <a:endParaRPr lang="de-DE" sz="3200" b="1" dirty="0">
              <a:solidFill>
                <a:srgbClr val="CC0000"/>
              </a:solidFill>
              <a:effectLst>
                <a:outerShdw blurRad="38100" dist="38100" dir="2700000" algn="tl">
                  <a:srgbClr val="DDDDDD"/>
                </a:outerShdw>
              </a:effectLst>
            </a:endParaRPr>
          </a:p>
        </p:txBody>
      </p:sp>
      <p:sp>
        <p:nvSpPr>
          <p:cNvPr id="248837" name="Rectangle 5"/>
          <p:cNvSpPr>
            <a:spLocks noChangeArrowheads="1"/>
          </p:cNvSpPr>
          <p:nvPr/>
        </p:nvSpPr>
        <p:spPr bwMode="auto">
          <a:xfrm>
            <a:off x="1258888" y="188913"/>
            <a:ext cx="7273925" cy="579437"/>
          </a:xfrm>
          <a:prstGeom prst="rect">
            <a:avLst/>
          </a:prstGeom>
          <a:noFill/>
          <a:ln w="9525">
            <a:noFill/>
            <a:miter lim="800000"/>
            <a:headEnd/>
            <a:tailEnd/>
          </a:ln>
          <a:effectLst/>
        </p:spPr>
        <p:txBody>
          <a:bodyPr>
            <a:prstTxWarp prst="textNoShape">
              <a:avLst/>
            </a:prstTxWarp>
            <a:spAutoFit/>
          </a:bodyPr>
          <a:lstStyle/>
          <a:p>
            <a:pPr algn="ctr"/>
            <a:r>
              <a:rPr lang="de-CH" sz="3200" b="1" dirty="0">
                <a:solidFill>
                  <a:srgbClr val="3366FF"/>
                </a:solidFill>
                <a:latin typeface="Verdana" charset="0"/>
              </a:rPr>
              <a:t>I </a:t>
            </a:r>
            <a:r>
              <a:rPr lang="de-CH" sz="3200" b="1" dirty="0" err="1">
                <a:solidFill>
                  <a:srgbClr val="3366FF"/>
                </a:solidFill>
                <a:latin typeface="Verdana" charset="0"/>
              </a:rPr>
              <a:t>significati</a:t>
            </a:r>
            <a:r>
              <a:rPr lang="de-CH" sz="3200" b="1" dirty="0">
                <a:solidFill>
                  <a:srgbClr val="3366FF"/>
                </a:solidFill>
                <a:latin typeface="Verdana" charset="0"/>
              </a:rPr>
              <a:t> </a:t>
            </a:r>
            <a:r>
              <a:rPr lang="de-CH" sz="3200" b="1" dirty="0" err="1">
                <a:solidFill>
                  <a:srgbClr val="3366FF"/>
                </a:solidFill>
                <a:latin typeface="Verdana" charset="0"/>
              </a:rPr>
              <a:t>dell‘ICF</a:t>
            </a:r>
            <a:endParaRPr lang="de-CH" sz="3200" b="1" dirty="0">
              <a:solidFill>
                <a:srgbClr val="3366FF"/>
              </a:solidFill>
              <a:latin typeface="Verdana"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248836">
                                            <p:txEl>
                                              <p:pRg st="0" end="0"/>
                                            </p:txEl>
                                          </p:spTgt>
                                        </p:tgtEl>
                                      </p:cBhvr>
                                      <p:by x="150000" y="150000"/>
                                    </p:animScale>
                                  </p:childTnLst>
                                </p:cTn>
                              </p:par>
                            </p:childTnLst>
                          </p:cTn>
                        </p:par>
                        <p:par>
                          <p:cTn id="7" fill="hold">
                            <p:stCondLst>
                              <p:cond delay="2000"/>
                            </p:stCondLst>
                            <p:childTnLst>
                              <p:par>
                                <p:cTn id="8" presetID="10" presetClass="exit" presetSubtype="0" fill="hold" grpId="0" nodeType="afterEffect">
                                  <p:stCondLst>
                                    <p:cond delay="1000"/>
                                  </p:stCondLst>
                                  <p:childTnLst>
                                    <p:animEffect transition="out" filter="fade">
                                      <p:cBhvr>
                                        <p:cTn id="9" dur="2000"/>
                                        <p:tgtEl>
                                          <p:spTgt spid="248836">
                                            <p:txEl>
                                              <p:pRg st="0" end="0"/>
                                            </p:txEl>
                                          </p:spTgt>
                                        </p:tgtEl>
                                      </p:cBhvr>
                                    </p:animEffect>
                                    <p:set>
                                      <p:cBhvr>
                                        <p:cTn id="10" dur="1" fill="hold">
                                          <p:stCondLst>
                                            <p:cond delay="1999"/>
                                          </p:stCondLst>
                                        </p:cTn>
                                        <p:tgtEl>
                                          <p:spTgt spid="248836">
                                            <p:txEl>
                                              <p:pRg st="0" end="0"/>
                                            </p:txEl>
                                          </p:spTgt>
                                        </p:tgtEl>
                                        <p:attrNameLst>
                                          <p:attrName>style.visibility</p:attrName>
                                        </p:attrNameLst>
                                      </p:cBhvr>
                                      <p:to>
                                        <p:strVal val="hidden"/>
                                      </p:to>
                                    </p:set>
                                  </p:childTnLst>
                                </p:cTn>
                              </p:par>
                            </p:childTnLst>
                          </p:cTn>
                        </p:par>
                        <p:par>
                          <p:cTn id="11" fill="hold">
                            <p:stCondLst>
                              <p:cond delay="5000"/>
                            </p:stCondLst>
                            <p:childTnLst>
                              <p:par>
                                <p:cTn id="12" presetID="2" presetClass="entr" presetSubtype="4" fill="hold" nodeType="afterEffect">
                                  <p:stCondLst>
                                    <p:cond delay="1000"/>
                                  </p:stCondLst>
                                  <p:childTnLst>
                                    <p:set>
                                      <p:cBhvr>
                                        <p:cTn id="13" dur="1" fill="hold">
                                          <p:stCondLst>
                                            <p:cond delay="0"/>
                                          </p:stCondLst>
                                        </p:cTn>
                                        <p:tgtEl>
                                          <p:spTgt spid="248834">
                                            <p:txEl>
                                              <p:pRg st="0" end="0"/>
                                            </p:txEl>
                                          </p:spTgt>
                                        </p:tgtEl>
                                        <p:attrNameLst>
                                          <p:attrName>style.visibility</p:attrName>
                                        </p:attrNameLst>
                                      </p:cBhvr>
                                      <p:to>
                                        <p:strVal val="visible"/>
                                      </p:to>
                                    </p:set>
                                    <p:anim calcmode="lin" valueType="num">
                                      <p:cBhvr additive="base">
                                        <p:cTn id="14" dur="3000" fill="hold"/>
                                        <p:tgtEl>
                                          <p:spTgt spid="248834">
                                            <p:txEl>
                                              <p:pRg st="0" end="0"/>
                                            </p:txEl>
                                          </p:spTgt>
                                        </p:tgtEl>
                                        <p:attrNameLst>
                                          <p:attrName>ppt_x</p:attrName>
                                        </p:attrNameLst>
                                      </p:cBhvr>
                                      <p:tavLst>
                                        <p:tav tm="0">
                                          <p:val>
                                            <p:strVal val="#ppt_x"/>
                                          </p:val>
                                        </p:tav>
                                        <p:tav tm="100000">
                                          <p:val>
                                            <p:strVal val="#ppt_x"/>
                                          </p:val>
                                        </p:tav>
                                      </p:tavLst>
                                    </p:anim>
                                    <p:anim calcmode="lin" valueType="num">
                                      <p:cBhvr additive="base">
                                        <p:cTn id="15" dur="3000" fill="hold"/>
                                        <p:tgtEl>
                                          <p:spTgt spid="248834">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9000"/>
                            </p:stCondLst>
                            <p:childTnLst>
                              <p:par>
                                <p:cTn id="17" presetID="2" presetClass="entr" presetSubtype="4" fill="hold" nodeType="afterEffect">
                                  <p:stCondLst>
                                    <p:cond delay="1000"/>
                                  </p:stCondLst>
                                  <p:childTnLst>
                                    <p:set>
                                      <p:cBhvr>
                                        <p:cTn id="18" dur="1" fill="hold">
                                          <p:stCondLst>
                                            <p:cond delay="0"/>
                                          </p:stCondLst>
                                        </p:cTn>
                                        <p:tgtEl>
                                          <p:spTgt spid="248834">
                                            <p:txEl>
                                              <p:pRg st="1" end="1"/>
                                            </p:txEl>
                                          </p:spTgt>
                                        </p:tgtEl>
                                        <p:attrNameLst>
                                          <p:attrName>style.visibility</p:attrName>
                                        </p:attrNameLst>
                                      </p:cBhvr>
                                      <p:to>
                                        <p:strVal val="visible"/>
                                      </p:to>
                                    </p:set>
                                    <p:anim calcmode="lin" valueType="num">
                                      <p:cBhvr additive="base">
                                        <p:cTn id="19" dur="3000" fill="hold"/>
                                        <p:tgtEl>
                                          <p:spTgt spid="248834">
                                            <p:txEl>
                                              <p:pRg st="1" end="1"/>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248834">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3000"/>
                            </p:stCondLst>
                            <p:childTnLst>
                              <p:par>
                                <p:cTn id="22" presetID="2" presetClass="entr" presetSubtype="4" fill="hold" nodeType="afterEffect">
                                  <p:stCondLst>
                                    <p:cond delay="1000"/>
                                  </p:stCondLst>
                                  <p:childTnLst>
                                    <p:set>
                                      <p:cBhvr>
                                        <p:cTn id="23" dur="1" fill="hold">
                                          <p:stCondLst>
                                            <p:cond delay="0"/>
                                          </p:stCondLst>
                                        </p:cTn>
                                        <p:tgtEl>
                                          <p:spTgt spid="248834">
                                            <p:txEl>
                                              <p:pRg st="4" end="4"/>
                                            </p:txEl>
                                          </p:spTgt>
                                        </p:tgtEl>
                                        <p:attrNameLst>
                                          <p:attrName>style.visibility</p:attrName>
                                        </p:attrNameLst>
                                      </p:cBhvr>
                                      <p:to>
                                        <p:strVal val="visible"/>
                                      </p:to>
                                    </p:set>
                                    <p:anim calcmode="lin" valueType="num">
                                      <p:cBhvr additive="base">
                                        <p:cTn id="24" dur="3000" fill="hold"/>
                                        <p:tgtEl>
                                          <p:spTgt spid="248834">
                                            <p:txEl>
                                              <p:pRg st="4" end="4"/>
                                            </p:txEl>
                                          </p:spTgt>
                                        </p:tgtEl>
                                        <p:attrNameLst>
                                          <p:attrName>ppt_x</p:attrName>
                                        </p:attrNameLst>
                                      </p:cBhvr>
                                      <p:tavLst>
                                        <p:tav tm="0">
                                          <p:val>
                                            <p:strVal val="#ppt_x"/>
                                          </p:val>
                                        </p:tav>
                                        <p:tav tm="100000">
                                          <p:val>
                                            <p:strVal val="#ppt_x"/>
                                          </p:val>
                                        </p:tav>
                                      </p:tavLst>
                                    </p:anim>
                                    <p:anim calcmode="lin" valueType="num">
                                      <p:cBhvr additive="base">
                                        <p:cTn id="25" dur="3000" fill="hold"/>
                                        <p:tgtEl>
                                          <p:spTgt spid="248834">
                                            <p:txEl>
                                              <p:pRg st="4" end="4"/>
                                            </p:txEl>
                                          </p:spTgt>
                                        </p:tgtEl>
                                        <p:attrNameLst>
                                          <p:attrName>ppt_y</p:attrName>
                                        </p:attrNameLst>
                                      </p:cBhvr>
                                      <p:tavLst>
                                        <p:tav tm="0">
                                          <p:val>
                                            <p:strVal val="1+#ppt_h/2"/>
                                          </p:val>
                                        </p:tav>
                                        <p:tav tm="100000">
                                          <p:val>
                                            <p:strVal val="#ppt_y"/>
                                          </p:val>
                                        </p:tav>
                                      </p:tavLst>
                                    </p:anim>
                                  </p:childTnLst>
                                </p:cTn>
                              </p:par>
                              <p:par>
                                <p:cTn id="26" presetID="63" presetClass="path" presetSubtype="0" accel="50000" decel="50000" fill="hold" nodeType="withEffect">
                                  <p:stCondLst>
                                    <p:cond delay="0"/>
                                  </p:stCondLst>
                                  <p:childTnLst>
                                    <p:animMotion origin="layout" path="M -2.77778E-6 -2.28776E-6 L 0.16754 -2.28776E-6 " pathEditMode="relative" rAng="0" ptsTypes="AA">
                                      <p:cBhvr>
                                        <p:cTn id="27" dur="2000" fill="hold"/>
                                        <p:tgtEl>
                                          <p:spTgt spid="248835"/>
                                        </p:tgtEl>
                                        <p:attrNameLst>
                                          <p:attrName>ppt_x</p:attrName>
                                          <p:attrName>ppt_y</p:attrName>
                                        </p:attrNameLst>
                                      </p:cBhvr>
                                      <p:rCtr x="8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6" grpId="0" build="allAtOnce"/>
    </p:bld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49858" name="Picture 2" descr="Image-functioning"/>
          <p:cNvPicPr>
            <a:picLocks noChangeAspect="1" noChangeArrowheads="1"/>
          </p:cNvPicPr>
          <p:nvPr/>
        </p:nvPicPr>
        <p:blipFill>
          <a:blip r:embed="rId3"/>
          <a:srcRect/>
          <a:stretch>
            <a:fillRect/>
          </a:stretch>
        </p:blipFill>
        <p:spPr bwMode="auto">
          <a:xfrm>
            <a:off x="3348038" y="908050"/>
            <a:ext cx="5580062" cy="5761038"/>
          </a:xfrm>
          <a:prstGeom prst="rect">
            <a:avLst/>
          </a:prstGeom>
          <a:noFill/>
        </p:spPr>
      </p:pic>
      <p:sp>
        <p:nvSpPr>
          <p:cNvPr id="249859" name="Rectangle 3"/>
          <p:cNvSpPr>
            <a:spLocks noGrp="1" noChangeArrowheads="1"/>
          </p:cNvSpPr>
          <p:nvPr>
            <p:ph type="body" sz="half" idx="1"/>
          </p:nvPr>
        </p:nvSpPr>
        <p:spPr>
          <a:xfrm>
            <a:off x="0" y="836613"/>
            <a:ext cx="6732588" cy="863600"/>
          </a:xfrm>
        </p:spPr>
        <p:txBody>
          <a:bodyPr/>
          <a:lstStyle/>
          <a:p>
            <a:r>
              <a:rPr lang="en-GB" b="1"/>
              <a:t>Funzionamento</a:t>
            </a:r>
            <a:r>
              <a:rPr lang="en-GB" sz="3600" b="1"/>
              <a:t>:</a:t>
            </a:r>
            <a:r>
              <a:rPr lang="en-GB" sz="2800" b="1"/>
              <a:t> </a:t>
            </a:r>
            <a:endParaRPr lang="de-DE" sz="2800" b="1"/>
          </a:p>
        </p:txBody>
      </p:sp>
      <p:sp>
        <p:nvSpPr>
          <p:cNvPr id="249860" name="Rectangle 4"/>
          <p:cNvSpPr>
            <a:spLocks noChangeArrowheads="1"/>
          </p:cNvSpPr>
          <p:nvPr/>
        </p:nvSpPr>
        <p:spPr bwMode="auto">
          <a:xfrm>
            <a:off x="0" y="5091113"/>
            <a:ext cx="2665413" cy="935037"/>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a:t>Strutture corporee</a:t>
            </a:r>
            <a:endParaRPr lang="de-DE" sz="2000" b="1"/>
          </a:p>
        </p:txBody>
      </p:sp>
      <p:sp>
        <p:nvSpPr>
          <p:cNvPr id="249861" name="Rectangle 5"/>
          <p:cNvSpPr>
            <a:spLocks noChangeArrowheads="1"/>
          </p:cNvSpPr>
          <p:nvPr/>
        </p:nvSpPr>
        <p:spPr bwMode="auto">
          <a:xfrm>
            <a:off x="0" y="1628774"/>
            <a:ext cx="3276600" cy="276225"/>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dirty="0" err="1"/>
              <a:t>Attività</a:t>
            </a:r>
            <a:r>
              <a:rPr lang="en-GB" sz="2000" b="1" dirty="0"/>
              <a:t> </a:t>
            </a:r>
            <a:r>
              <a:rPr lang="en-GB" sz="2000" b="1" dirty="0" err="1"/>
              <a:t>e</a:t>
            </a:r>
            <a:endParaRPr lang="de-DE" sz="2000" b="1" dirty="0"/>
          </a:p>
        </p:txBody>
      </p:sp>
      <p:sp>
        <p:nvSpPr>
          <p:cNvPr id="249862" name="Rectangle 6"/>
          <p:cNvSpPr>
            <a:spLocks noChangeArrowheads="1"/>
          </p:cNvSpPr>
          <p:nvPr/>
        </p:nvSpPr>
        <p:spPr bwMode="auto">
          <a:xfrm>
            <a:off x="0" y="1905000"/>
            <a:ext cx="3048000" cy="309562"/>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dirty="0" err="1"/>
              <a:t>Partecipazione</a:t>
            </a:r>
            <a:endParaRPr lang="de-DE" sz="2000" b="1" dirty="0"/>
          </a:p>
        </p:txBody>
      </p:sp>
      <p:sp>
        <p:nvSpPr>
          <p:cNvPr id="249863" name="Rectangle 7"/>
          <p:cNvSpPr>
            <a:spLocks noChangeArrowheads="1"/>
          </p:cNvSpPr>
          <p:nvPr/>
        </p:nvSpPr>
        <p:spPr bwMode="auto">
          <a:xfrm>
            <a:off x="684213" y="5673725"/>
            <a:ext cx="2665412" cy="460375"/>
          </a:xfrm>
          <a:prstGeom prst="rect">
            <a:avLst/>
          </a:prstGeom>
          <a:noFill/>
          <a:ln w="9525">
            <a:noFill/>
            <a:miter lim="800000"/>
            <a:headEnd/>
            <a:tailEnd/>
          </a:ln>
          <a:effectLst/>
        </p:spPr>
        <p:txBody>
          <a:bodyPr>
            <a:prstTxWarp prst="textNoShape">
              <a:avLst/>
            </a:prstTxWarp>
          </a:bodyPr>
          <a:lstStyle/>
          <a:p>
            <a:pPr marL="342900" indent="-342900" eaLnBrk="0" hangingPunct="0">
              <a:lnSpc>
                <a:spcPct val="90000"/>
              </a:lnSpc>
              <a:spcBef>
                <a:spcPct val="20000"/>
              </a:spcBef>
              <a:buClr>
                <a:schemeClr val="bg2"/>
              </a:buClr>
              <a:buSzPct val="75000"/>
              <a:buFont typeface="Wingdings" charset="2"/>
              <a:buChar char="n"/>
            </a:pPr>
            <a:r>
              <a:rPr lang="en-US" sz="2000" b="1" dirty="0" err="1">
                <a:solidFill>
                  <a:srgbClr val="CC0000"/>
                </a:solidFill>
              </a:rPr>
              <a:t>Articolazioni</a:t>
            </a:r>
            <a:endParaRPr lang="en-US" sz="2000" b="1" dirty="0">
              <a:solidFill>
                <a:srgbClr val="CC0000"/>
              </a:solidFill>
            </a:endParaRPr>
          </a:p>
        </p:txBody>
      </p:sp>
      <p:pic>
        <p:nvPicPr>
          <p:cNvPr id="249864" name="Picture 8" descr="Image-functioning"/>
          <p:cNvPicPr>
            <a:picLocks noGrp="1" noChangeAspect="1" noChangeArrowheads="1"/>
          </p:cNvPicPr>
          <p:nvPr>
            <p:ph sz="quarter" idx="3"/>
          </p:nvPr>
        </p:nvPicPr>
        <p:blipFill>
          <a:blip r:embed="rId3"/>
          <a:srcRect l="36276" t="43336" b="13327"/>
          <a:stretch>
            <a:fillRect/>
          </a:stretch>
        </p:blipFill>
        <p:spPr>
          <a:xfrm>
            <a:off x="5060950" y="3513138"/>
            <a:ext cx="3579813" cy="2033587"/>
          </a:xfrm>
        </p:spPr>
      </p:pic>
      <p:pic>
        <p:nvPicPr>
          <p:cNvPr id="249865" name="Picture 9" descr="Image-functioning"/>
          <p:cNvPicPr>
            <a:picLocks noGrp="1" noChangeAspect="1" noChangeArrowheads="1"/>
          </p:cNvPicPr>
          <p:nvPr>
            <p:ph sz="quarter" idx="2"/>
          </p:nvPr>
        </p:nvPicPr>
        <p:blipFill>
          <a:blip r:embed="rId3"/>
          <a:srcRect l="67982" t="53331" r="3339" b="14429"/>
          <a:stretch>
            <a:fillRect/>
          </a:stretch>
        </p:blipFill>
        <p:spPr>
          <a:xfrm>
            <a:off x="6834188" y="4010025"/>
            <a:ext cx="1636712" cy="1465263"/>
          </a:xfrm>
        </p:spPr>
      </p:pic>
      <p:sp>
        <p:nvSpPr>
          <p:cNvPr id="249866" name="Rectangle 10"/>
          <p:cNvSpPr>
            <a:spLocks noChangeArrowheads="1"/>
          </p:cNvSpPr>
          <p:nvPr/>
        </p:nvSpPr>
        <p:spPr bwMode="auto">
          <a:xfrm>
            <a:off x="611188" y="2859088"/>
            <a:ext cx="2879725" cy="317500"/>
          </a:xfrm>
          <a:prstGeom prst="rect">
            <a:avLst/>
          </a:prstGeom>
          <a:noFill/>
          <a:ln w="9525">
            <a:noFill/>
            <a:miter lim="800000"/>
            <a:headEnd/>
            <a:tailEnd/>
          </a:ln>
          <a:effectLst/>
        </p:spPr>
        <p:txBody>
          <a:bodyPr>
            <a:prstTxWarp prst="textNoShape">
              <a:avLst/>
            </a:prstTxWarp>
          </a:bodyPr>
          <a:lstStyle/>
          <a:p>
            <a:pPr marL="342900" indent="-342900" eaLnBrk="0" hangingPunct="0">
              <a:lnSpc>
                <a:spcPct val="90000"/>
              </a:lnSpc>
              <a:spcBef>
                <a:spcPct val="20000"/>
              </a:spcBef>
              <a:buClr>
                <a:schemeClr val="bg2"/>
              </a:buClr>
              <a:buSzPct val="75000"/>
              <a:buFont typeface="Wingdings" charset="2"/>
              <a:buChar char="n"/>
            </a:pPr>
            <a:r>
              <a:rPr lang="en-US" sz="2000" b="1" dirty="0" err="1">
                <a:solidFill>
                  <a:srgbClr val="CC0000"/>
                </a:solidFill>
              </a:rPr>
              <a:t>Manipolazione</a:t>
            </a:r>
            <a:r>
              <a:rPr lang="en-US" sz="2000" b="1" dirty="0">
                <a:solidFill>
                  <a:srgbClr val="CC0000"/>
                </a:solidFill>
              </a:rPr>
              <a:t> </a:t>
            </a:r>
            <a:r>
              <a:rPr lang="en-US" sz="2000" b="1" dirty="0" err="1">
                <a:solidFill>
                  <a:srgbClr val="CC0000"/>
                </a:solidFill>
              </a:rPr>
              <a:t>di</a:t>
            </a:r>
            <a:r>
              <a:rPr lang="en-US" sz="2000" b="1" dirty="0">
                <a:solidFill>
                  <a:srgbClr val="CC0000"/>
                </a:solidFill>
              </a:rPr>
              <a:t> </a:t>
            </a:r>
            <a:r>
              <a:rPr lang="en-US" sz="2000" b="1" dirty="0" err="1">
                <a:solidFill>
                  <a:srgbClr val="CC0000"/>
                </a:solidFill>
              </a:rPr>
              <a:t>oggetti</a:t>
            </a:r>
            <a:endParaRPr lang="en-US" sz="2000" b="1" dirty="0">
              <a:solidFill>
                <a:srgbClr val="CC0000"/>
              </a:solidFill>
            </a:endParaRPr>
          </a:p>
        </p:txBody>
      </p:sp>
      <p:sp>
        <p:nvSpPr>
          <p:cNvPr id="249867" name="Rectangle 11"/>
          <p:cNvSpPr>
            <a:spLocks noChangeArrowheads="1"/>
          </p:cNvSpPr>
          <p:nvPr/>
        </p:nvSpPr>
        <p:spPr bwMode="auto">
          <a:xfrm>
            <a:off x="611188" y="2209800"/>
            <a:ext cx="2735262" cy="504825"/>
          </a:xfrm>
          <a:prstGeom prst="rect">
            <a:avLst/>
          </a:prstGeom>
          <a:noFill/>
          <a:ln w="9525">
            <a:noFill/>
            <a:miter lim="800000"/>
            <a:headEnd/>
            <a:tailEnd/>
          </a:ln>
          <a:effectLst/>
        </p:spPr>
        <p:txBody>
          <a:bodyPr>
            <a:prstTxWarp prst="textNoShape">
              <a:avLst/>
            </a:prstTxWarp>
          </a:bodyPr>
          <a:lstStyle/>
          <a:p>
            <a:pPr marL="342900" indent="-342900" eaLnBrk="0" hangingPunct="0">
              <a:lnSpc>
                <a:spcPct val="90000"/>
              </a:lnSpc>
              <a:spcBef>
                <a:spcPct val="20000"/>
              </a:spcBef>
              <a:buClr>
                <a:schemeClr val="bg2"/>
              </a:buClr>
              <a:buSzPct val="75000"/>
              <a:buFont typeface="Wingdings" charset="2"/>
              <a:buChar char="n"/>
            </a:pPr>
            <a:r>
              <a:rPr lang="en-US" b="1" dirty="0" err="1">
                <a:solidFill>
                  <a:srgbClr val="CC0000"/>
                </a:solidFill>
              </a:rPr>
              <a:t>Prendersi</a:t>
            </a:r>
            <a:r>
              <a:rPr lang="en-US" b="1" dirty="0">
                <a:solidFill>
                  <a:srgbClr val="CC0000"/>
                </a:solidFill>
              </a:rPr>
              <a:t> </a:t>
            </a:r>
            <a:r>
              <a:rPr lang="en-US" b="1" dirty="0" err="1">
                <a:solidFill>
                  <a:srgbClr val="CC0000"/>
                </a:solidFill>
              </a:rPr>
              <a:t>cura</a:t>
            </a:r>
            <a:r>
              <a:rPr lang="en-US" b="1" dirty="0">
                <a:solidFill>
                  <a:srgbClr val="CC0000"/>
                </a:solidFill>
              </a:rPr>
              <a:t> </a:t>
            </a:r>
            <a:r>
              <a:rPr lang="en-US" b="1" dirty="0" err="1">
                <a:solidFill>
                  <a:srgbClr val="CC0000"/>
                </a:solidFill>
              </a:rPr>
              <a:t>degli</a:t>
            </a:r>
            <a:r>
              <a:rPr lang="en-US" b="1" dirty="0">
                <a:solidFill>
                  <a:srgbClr val="CC0000"/>
                </a:solidFill>
              </a:rPr>
              <a:t> </a:t>
            </a:r>
            <a:r>
              <a:rPr lang="en-US" b="1" dirty="0" err="1">
                <a:solidFill>
                  <a:srgbClr val="CC0000"/>
                </a:solidFill>
              </a:rPr>
              <a:t>altri</a:t>
            </a:r>
            <a:endParaRPr lang="en-US" b="1" dirty="0">
              <a:solidFill>
                <a:srgbClr val="CC0000"/>
              </a:solidFill>
            </a:endParaRPr>
          </a:p>
          <a:p>
            <a:pPr marL="342900" indent="-342900" eaLnBrk="0" hangingPunct="0">
              <a:lnSpc>
                <a:spcPct val="90000"/>
              </a:lnSpc>
              <a:spcBef>
                <a:spcPct val="20000"/>
              </a:spcBef>
              <a:buClr>
                <a:schemeClr val="bg2"/>
              </a:buClr>
              <a:buSzPct val="75000"/>
              <a:buFont typeface="Wingdings" charset="2"/>
              <a:buChar char="n"/>
            </a:pPr>
            <a:endParaRPr lang="en-US" b="1" dirty="0">
              <a:solidFill>
                <a:srgbClr val="CC0000"/>
              </a:solidFill>
            </a:endParaRPr>
          </a:p>
        </p:txBody>
      </p:sp>
      <p:sp>
        <p:nvSpPr>
          <p:cNvPr id="249869" name="Rectangle 13"/>
          <p:cNvSpPr>
            <a:spLocks noChangeArrowheads="1"/>
          </p:cNvSpPr>
          <p:nvPr/>
        </p:nvSpPr>
        <p:spPr bwMode="auto">
          <a:xfrm>
            <a:off x="0" y="3578225"/>
            <a:ext cx="2520950" cy="431800"/>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de-DE" sz="2000" b="1"/>
              <a:t>Funzioni corporee</a:t>
            </a:r>
          </a:p>
        </p:txBody>
      </p:sp>
      <p:sp>
        <p:nvSpPr>
          <p:cNvPr id="249870" name="Rectangle 14"/>
          <p:cNvSpPr>
            <a:spLocks noChangeArrowheads="1"/>
          </p:cNvSpPr>
          <p:nvPr/>
        </p:nvSpPr>
        <p:spPr bwMode="auto">
          <a:xfrm>
            <a:off x="684213" y="4298950"/>
            <a:ext cx="3600450" cy="720725"/>
          </a:xfrm>
          <a:prstGeom prst="rect">
            <a:avLst/>
          </a:prstGeom>
          <a:noFill/>
          <a:ln w="9525">
            <a:noFill/>
            <a:miter lim="800000"/>
            <a:headEnd/>
            <a:tailEnd/>
          </a:ln>
          <a:effectLst/>
        </p:spPr>
        <p:txBody>
          <a:bodyPr>
            <a:prstTxWarp prst="textNoShape">
              <a:avLst/>
            </a:prstTxWarp>
          </a:bodyPr>
          <a:lstStyle/>
          <a:p>
            <a:pPr eaLnBrk="0" hangingPunct="0">
              <a:lnSpc>
                <a:spcPct val="90000"/>
              </a:lnSpc>
              <a:spcBef>
                <a:spcPct val="20000"/>
              </a:spcBef>
              <a:buClr>
                <a:schemeClr val="bg2"/>
              </a:buClr>
              <a:buSzPct val="75000"/>
              <a:buFont typeface="Wingdings" charset="2"/>
              <a:buChar char="n"/>
            </a:pPr>
            <a:r>
              <a:rPr lang="en-US" sz="2000" b="1">
                <a:solidFill>
                  <a:srgbClr val="CC0000"/>
                </a:solidFill>
              </a:rPr>
              <a:t>Mobilità e stabilità dell’articolazione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9859"/>
                                        </p:tgtEl>
                                        <p:attrNameLst>
                                          <p:attrName>style.visibility</p:attrName>
                                        </p:attrNameLst>
                                      </p:cBhvr>
                                      <p:to>
                                        <p:strVal val="visible"/>
                                      </p:to>
                                    </p:set>
                                    <p:animEffect transition="in" filter="fade">
                                      <p:cBhvr>
                                        <p:cTn id="7" dur="1000"/>
                                        <p:tgtEl>
                                          <p:spTgt spid="2498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9865"/>
                                        </p:tgtEl>
                                        <p:attrNameLst>
                                          <p:attrName>style.visibility</p:attrName>
                                        </p:attrNameLst>
                                      </p:cBhvr>
                                      <p:to>
                                        <p:strVal val="visible"/>
                                      </p:to>
                                    </p:set>
                                    <p:animEffect transition="in" filter="fade">
                                      <p:cBhvr>
                                        <p:cTn id="12" dur="1000"/>
                                        <p:tgtEl>
                                          <p:spTgt spid="24986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9860"/>
                                        </p:tgtEl>
                                        <p:attrNameLst>
                                          <p:attrName>style.visibility</p:attrName>
                                        </p:attrNameLst>
                                      </p:cBhvr>
                                      <p:to>
                                        <p:strVal val="visible"/>
                                      </p:to>
                                    </p:set>
                                    <p:animEffect transition="in" filter="fade">
                                      <p:cBhvr>
                                        <p:cTn id="15" dur="1000"/>
                                        <p:tgtEl>
                                          <p:spTgt spid="249860"/>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49863"/>
                                        </p:tgtEl>
                                        <p:attrNameLst>
                                          <p:attrName>style.visibility</p:attrName>
                                        </p:attrNameLst>
                                      </p:cBhvr>
                                      <p:to>
                                        <p:strVal val="visible"/>
                                      </p:to>
                                    </p:set>
                                    <p:animEffect transition="in" filter="fade">
                                      <p:cBhvr>
                                        <p:cTn id="19" dur="1000"/>
                                        <p:tgtEl>
                                          <p:spTgt spid="24986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49869"/>
                                        </p:tgtEl>
                                        <p:attrNameLst>
                                          <p:attrName>style.visibility</p:attrName>
                                        </p:attrNameLst>
                                      </p:cBhvr>
                                      <p:to>
                                        <p:strVal val="visible"/>
                                      </p:to>
                                    </p:set>
                                    <p:animEffect transition="in" filter="fade">
                                      <p:cBhvr>
                                        <p:cTn id="24" dur="1000"/>
                                        <p:tgtEl>
                                          <p:spTgt spid="249869"/>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49870"/>
                                        </p:tgtEl>
                                        <p:attrNameLst>
                                          <p:attrName>style.visibility</p:attrName>
                                        </p:attrNameLst>
                                      </p:cBhvr>
                                      <p:to>
                                        <p:strVal val="visible"/>
                                      </p:to>
                                    </p:set>
                                    <p:animEffect transition="in" filter="fade">
                                      <p:cBhvr>
                                        <p:cTn id="28" dur="1000"/>
                                        <p:tgtEl>
                                          <p:spTgt spid="24987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49861"/>
                                        </p:tgtEl>
                                        <p:attrNameLst>
                                          <p:attrName>style.visibility</p:attrName>
                                        </p:attrNameLst>
                                      </p:cBhvr>
                                      <p:to>
                                        <p:strVal val="visible"/>
                                      </p:to>
                                    </p:set>
                                    <p:animEffect transition="in" filter="fade">
                                      <p:cBhvr>
                                        <p:cTn id="33" dur="1000"/>
                                        <p:tgtEl>
                                          <p:spTgt spid="249861"/>
                                        </p:tgtEl>
                                      </p:cBhvr>
                                    </p:animEffect>
                                  </p:childTnLst>
                                </p:cTn>
                              </p:par>
                              <p:par>
                                <p:cTn id="34" presetID="10" presetClass="entr" presetSubtype="0" fill="hold" nodeType="withEffect">
                                  <p:stCondLst>
                                    <p:cond delay="0"/>
                                  </p:stCondLst>
                                  <p:childTnLst>
                                    <p:set>
                                      <p:cBhvr>
                                        <p:cTn id="35" dur="1" fill="hold">
                                          <p:stCondLst>
                                            <p:cond delay="0"/>
                                          </p:stCondLst>
                                        </p:cTn>
                                        <p:tgtEl>
                                          <p:spTgt spid="249864"/>
                                        </p:tgtEl>
                                        <p:attrNameLst>
                                          <p:attrName>style.visibility</p:attrName>
                                        </p:attrNameLst>
                                      </p:cBhvr>
                                      <p:to>
                                        <p:strVal val="visible"/>
                                      </p:to>
                                    </p:set>
                                    <p:animEffect transition="in" filter="fade">
                                      <p:cBhvr>
                                        <p:cTn id="36" dur="1000"/>
                                        <p:tgtEl>
                                          <p:spTgt spid="249864"/>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249866"/>
                                        </p:tgtEl>
                                        <p:attrNameLst>
                                          <p:attrName>style.visibility</p:attrName>
                                        </p:attrNameLst>
                                      </p:cBhvr>
                                      <p:to>
                                        <p:strVal val="visible"/>
                                      </p:to>
                                    </p:set>
                                    <p:animEffect transition="in" filter="fade">
                                      <p:cBhvr>
                                        <p:cTn id="40" dur="1000"/>
                                        <p:tgtEl>
                                          <p:spTgt spid="24986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49862"/>
                                        </p:tgtEl>
                                        <p:attrNameLst>
                                          <p:attrName>style.visibility</p:attrName>
                                        </p:attrNameLst>
                                      </p:cBhvr>
                                      <p:to>
                                        <p:strVal val="visible"/>
                                      </p:to>
                                    </p:set>
                                    <p:animEffect transition="in" filter="fade">
                                      <p:cBhvr>
                                        <p:cTn id="45" dur="1000"/>
                                        <p:tgtEl>
                                          <p:spTgt spid="249862"/>
                                        </p:tgtEl>
                                      </p:cBhvr>
                                    </p:animEffect>
                                  </p:childTnLst>
                                </p:cTn>
                              </p:par>
                              <p:par>
                                <p:cTn id="46" presetID="10" presetClass="entr" presetSubtype="0" fill="hold" nodeType="withEffect">
                                  <p:stCondLst>
                                    <p:cond delay="0"/>
                                  </p:stCondLst>
                                  <p:childTnLst>
                                    <p:set>
                                      <p:cBhvr>
                                        <p:cTn id="47" dur="1" fill="hold">
                                          <p:stCondLst>
                                            <p:cond delay="0"/>
                                          </p:stCondLst>
                                        </p:cTn>
                                        <p:tgtEl>
                                          <p:spTgt spid="249858"/>
                                        </p:tgtEl>
                                        <p:attrNameLst>
                                          <p:attrName>style.visibility</p:attrName>
                                        </p:attrNameLst>
                                      </p:cBhvr>
                                      <p:to>
                                        <p:strVal val="visible"/>
                                      </p:to>
                                    </p:set>
                                    <p:animEffect transition="in" filter="fade">
                                      <p:cBhvr>
                                        <p:cTn id="48" dur="1000"/>
                                        <p:tgtEl>
                                          <p:spTgt spid="249858"/>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249867"/>
                                        </p:tgtEl>
                                        <p:attrNameLst>
                                          <p:attrName>style.visibility</p:attrName>
                                        </p:attrNameLst>
                                      </p:cBhvr>
                                      <p:to>
                                        <p:strVal val="visible"/>
                                      </p:to>
                                    </p:set>
                                    <p:animEffect transition="in" filter="fade">
                                      <p:cBhvr>
                                        <p:cTn id="52" dur="1000"/>
                                        <p:tgtEl>
                                          <p:spTgt spid="249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9" grpId="0" animBg="1"/>
      <p:bldP spid="249860" grpId="0"/>
      <p:bldP spid="249861" grpId="0"/>
      <p:bldP spid="249862" grpId="0"/>
      <p:bldP spid="249863" grpId="0"/>
      <p:bldP spid="249866" grpId="0"/>
      <p:bldP spid="249867" grpId="0"/>
      <p:bldP spid="249869" grpId="0"/>
      <p:bldP spid="249870" grpId="0"/>
    </p:bld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1906" name="Picture 2" descr="Image-functioning"/>
          <p:cNvPicPr>
            <a:picLocks noChangeAspect="1" noChangeArrowheads="1"/>
          </p:cNvPicPr>
          <p:nvPr/>
        </p:nvPicPr>
        <p:blipFill>
          <a:blip r:embed="rId3"/>
          <a:srcRect/>
          <a:stretch>
            <a:fillRect/>
          </a:stretch>
        </p:blipFill>
        <p:spPr bwMode="auto">
          <a:xfrm>
            <a:off x="3348038" y="908050"/>
            <a:ext cx="5580062" cy="5761038"/>
          </a:xfrm>
          <a:prstGeom prst="rect">
            <a:avLst/>
          </a:prstGeom>
          <a:noFill/>
        </p:spPr>
      </p:pic>
      <p:sp>
        <p:nvSpPr>
          <p:cNvPr id="251907" name="Rectangle 3"/>
          <p:cNvSpPr>
            <a:spLocks noGrp="1" noChangeArrowheads="1"/>
          </p:cNvSpPr>
          <p:nvPr>
            <p:ph type="body" sz="half" idx="1"/>
          </p:nvPr>
        </p:nvSpPr>
        <p:spPr>
          <a:xfrm>
            <a:off x="0" y="1052513"/>
            <a:ext cx="8066088" cy="863600"/>
          </a:xfrm>
        </p:spPr>
        <p:txBody>
          <a:bodyPr/>
          <a:lstStyle/>
          <a:p>
            <a:r>
              <a:rPr lang="en-GB" sz="3600" b="1"/>
              <a:t>Disabilità</a:t>
            </a:r>
            <a:endParaRPr lang="de-DE" sz="3600" b="1"/>
          </a:p>
        </p:txBody>
      </p:sp>
      <p:sp>
        <p:nvSpPr>
          <p:cNvPr id="251908" name="Rectangle 4"/>
          <p:cNvSpPr>
            <a:spLocks noChangeArrowheads="1"/>
          </p:cNvSpPr>
          <p:nvPr/>
        </p:nvSpPr>
        <p:spPr bwMode="auto">
          <a:xfrm>
            <a:off x="762000" y="3048000"/>
            <a:ext cx="2665412" cy="360362"/>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dirty="0" err="1"/>
              <a:t>Strutture</a:t>
            </a:r>
            <a:r>
              <a:rPr lang="en-GB" sz="2000" b="1" dirty="0"/>
              <a:t> </a:t>
            </a:r>
            <a:r>
              <a:rPr lang="en-GB" sz="2000" b="1" dirty="0" err="1"/>
              <a:t>corporee</a:t>
            </a:r>
            <a:r>
              <a:rPr lang="en-GB" sz="2000" b="1" dirty="0"/>
              <a:t> </a:t>
            </a:r>
            <a:endParaRPr lang="de-DE" sz="2000" b="1" dirty="0"/>
          </a:p>
        </p:txBody>
      </p:sp>
      <p:sp>
        <p:nvSpPr>
          <p:cNvPr id="251909" name="Rectangle 5"/>
          <p:cNvSpPr>
            <a:spLocks noChangeArrowheads="1"/>
          </p:cNvSpPr>
          <p:nvPr/>
        </p:nvSpPr>
        <p:spPr bwMode="auto">
          <a:xfrm>
            <a:off x="762000" y="4287838"/>
            <a:ext cx="2520950" cy="431800"/>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dirty="0" err="1"/>
              <a:t>Attività</a:t>
            </a:r>
            <a:endParaRPr lang="de-DE" sz="2000" b="1" dirty="0"/>
          </a:p>
        </p:txBody>
      </p:sp>
      <p:sp>
        <p:nvSpPr>
          <p:cNvPr id="251910" name="Rectangle 6"/>
          <p:cNvSpPr>
            <a:spLocks noChangeArrowheads="1"/>
          </p:cNvSpPr>
          <p:nvPr/>
        </p:nvSpPr>
        <p:spPr bwMode="auto">
          <a:xfrm>
            <a:off x="771525" y="5257800"/>
            <a:ext cx="3038475" cy="431800"/>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dirty="0" err="1"/>
              <a:t>Partecipazione</a:t>
            </a:r>
            <a:endParaRPr lang="de-DE" sz="2000" b="1" dirty="0"/>
          </a:p>
        </p:txBody>
      </p:sp>
      <p:pic>
        <p:nvPicPr>
          <p:cNvPr id="251911" name="Picture 7" descr="Image-functioning"/>
          <p:cNvPicPr>
            <a:picLocks noGrp="1" noChangeAspect="1" noChangeArrowheads="1"/>
          </p:cNvPicPr>
          <p:nvPr>
            <p:ph sz="quarter" idx="3"/>
          </p:nvPr>
        </p:nvPicPr>
        <p:blipFill>
          <a:blip r:embed="rId3"/>
          <a:srcRect l="36276" t="43336" b="13327"/>
          <a:stretch>
            <a:fillRect/>
          </a:stretch>
        </p:blipFill>
        <p:spPr>
          <a:xfrm>
            <a:off x="5060950" y="3513138"/>
            <a:ext cx="3579813" cy="2033587"/>
          </a:xfrm>
        </p:spPr>
      </p:pic>
      <p:pic>
        <p:nvPicPr>
          <p:cNvPr id="251912" name="Picture 8" descr="Image-functioning"/>
          <p:cNvPicPr>
            <a:picLocks noGrp="1" noChangeAspect="1" noChangeArrowheads="1"/>
          </p:cNvPicPr>
          <p:nvPr>
            <p:ph sz="quarter" idx="2"/>
          </p:nvPr>
        </p:nvPicPr>
        <p:blipFill>
          <a:blip r:embed="rId3"/>
          <a:srcRect l="67982" t="53331" r="3339" b="14429"/>
          <a:stretch>
            <a:fillRect/>
          </a:stretch>
        </p:blipFill>
        <p:spPr>
          <a:xfrm>
            <a:off x="6834188" y="4010025"/>
            <a:ext cx="1636712" cy="1465263"/>
          </a:xfrm>
        </p:spPr>
      </p:pic>
      <p:sp>
        <p:nvSpPr>
          <p:cNvPr id="251914" name="Rectangle 10"/>
          <p:cNvSpPr>
            <a:spLocks noChangeArrowheads="1"/>
          </p:cNvSpPr>
          <p:nvPr/>
        </p:nvSpPr>
        <p:spPr bwMode="auto">
          <a:xfrm>
            <a:off x="762000" y="2286000"/>
            <a:ext cx="2520950" cy="431800"/>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dirty="0" err="1"/>
              <a:t>Funzioni</a:t>
            </a:r>
            <a:r>
              <a:rPr lang="en-GB" sz="2000" b="1" dirty="0"/>
              <a:t> </a:t>
            </a:r>
            <a:r>
              <a:rPr lang="en-GB" sz="2000" b="1" dirty="0" err="1"/>
              <a:t>corporee</a:t>
            </a:r>
            <a:endParaRPr lang="de-DE" sz="2000" b="1" dirty="0"/>
          </a:p>
        </p:txBody>
      </p:sp>
      <p:sp>
        <p:nvSpPr>
          <p:cNvPr id="251915" name="Rectangle 11"/>
          <p:cNvSpPr>
            <a:spLocks noChangeArrowheads="1"/>
          </p:cNvSpPr>
          <p:nvPr/>
        </p:nvSpPr>
        <p:spPr bwMode="auto">
          <a:xfrm>
            <a:off x="0" y="1752600"/>
            <a:ext cx="3352800" cy="460375"/>
          </a:xfrm>
          <a:prstGeom prst="rect">
            <a:avLst/>
          </a:prstGeom>
          <a:noFill/>
          <a:ln w="9525">
            <a:noFill/>
            <a:miter lim="800000"/>
            <a:headEnd/>
            <a:tailEnd/>
          </a:ln>
          <a:effectLst/>
        </p:spPr>
        <p:txBody>
          <a:bodyPr>
            <a:prstTxWarp prst="textNoShape">
              <a:avLst/>
            </a:prstTxWarp>
          </a:bodyPr>
          <a:lstStyle/>
          <a:p>
            <a:pPr marL="342900" indent="-342900" eaLnBrk="0" hangingPunct="0">
              <a:lnSpc>
                <a:spcPct val="90000"/>
              </a:lnSpc>
              <a:spcBef>
                <a:spcPct val="20000"/>
              </a:spcBef>
              <a:buClr>
                <a:schemeClr val="bg2"/>
              </a:buClr>
              <a:buSzPct val="75000"/>
              <a:buFont typeface="Wingdings" charset="2"/>
              <a:buChar char="n"/>
            </a:pPr>
            <a:r>
              <a:rPr lang="en-US" sz="2400" b="1" dirty="0" err="1">
                <a:solidFill>
                  <a:srgbClr val="CC0000"/>
                </a:solidFill>
              </a:rPr>
              <a:t>Menomazione</a:t>
            </a:r>
            <a:endParaRPr lang="en-US" sz="2400" b="1" dirty="0">
              <a:solidFill>
                <a:srgbClr val="CC0000"/>
              </a:solidFill>
            </a:endParaRPr>
          </a:p>
        </p:txBody>
      </p:sp>
      <p:sp>
        <p:nvSpPr>
          <p:cNvPr id="251916" name="Rectangle 12"/>
          <p:cNvSpPr>
            <a:spLocks noChangeArrowheads="1"/>
          </p:cNvSpPr>
          <p:nvPr/>
        </p:nvSpPr>
        <p:spPr bwMode="auto">
          <a:xfrm>
            <a:off x="0" y="3711575"/>
            <a:ext cx="2809875" cy="360363"/>
          </a:xfrm>
          <a:prstGeom prst="rect">
            <a:avLst/>
          </a:prstGeom>
          <a:noFill/>
          <a:ln w="9525">
            <a:noFill/>
            <a:miter lim="800000"/>
            <a:headEnd/>
            <a:tailEnd/>
          </a:ln>
          <a:effectLst/>
        </p:spPr>
        <p:txBody>
          <a:bodyPr>
            <a:prstTxWarp prst="textNoShape">
              <a:avLst/>
            </a:prstTxWarp>
          </a:bodyPr>
          <a:lstStyle/>
          <a:p>
            <a:pPr marL="342900" indent="-342900" eaLnBrk="0" hangingPunct="0">
              <a:lnSpc>
                <a:spcPct val="90000"/>
              </a:lnSpc>
              <a:spcBef>
                <a:spcPct val="20000"/>
              </a:spcBef>
              <a:buClr>
                <a:schemeClr val="bg2"/>
              </a:buClr>
              <a:buSzPct val="75000"/>
              <a:buFont typeface="Wingdings" charset="2"/>
              <a:buChar char="n"/>
            </a:pPr>
            <a:r>
              <a:rPr lang="en-US" sz="2400" b="1" dirty="0" err="1">
                <a:solidFill>
                  <a:srgbClr val="CC0000"/>
                </a:solidFill>
              </a:rPr>
              <a:t>Limitazioni</a:t>
            </a:r>
            <a:endParaRPr lang="en-US" sz="2400" b="1" dirty="0">
              <a:solidFill>
                <a:srgbClr val="CC0000"/>
              </a:solidFill>
            </a:endParaRPr>
          </a:p>
        </p:txBody>
      </p:sp>
      <p:sp>
        <p:nvSpPr>
          <p:cNvPr id="251917" name="Rectangle 13"/>
          <p:cNvSpPr>
            <a:spLocks noChangeArrowheads="1"/>
          </p:cNvSpPr>
          <p:nvPr/>
        </p:nvSpPr>
        <p:spPr bwMode="auto">
          <a:xfrm>
            <a:off x="0" y="4724400"/>
            <a:ext cx="2230438" cy="360362"/>
          </a:xfrm>
          <a:prstGeom prst="rect">
            <a:avLst/>
          </a:prstGeom>
          <a:noFill/>
          <a:ln w="9525">
            <a:noFill/>
            <a:miter lim="800000"/>
            <a:headEnd/>
            <a:tailEnd/>
          </a:ln>
          <a:effectLst/>
        </p:spPr>
        <p:txBody>
          <a:bodyPr>
            <a:prstTxWarp prst="textNoShape">
              <a:avLst/>
            </a:prstTxWarp>
          </a:bodyPr>
          <a:lstStyle/>
          <a:p>
            <a:pPr marL="342900" indent="-342900" eaLnBrk="0" hangingPunct="0">
              <a:lnSpc>
                <a:spcPct val="90000"/>
              </a:lnSpc>
              <a:spcBef>
                <a:spcPct val="20000"/>
              </a:spcBef>
              <a:buClr>
                <a:schemeClr val="bg2"/>
              </a:buClr>
              <a:buSzPct val="75000"/>
              <a:buFont typeface="Wingdings" charset="2"/>
              <a:buChar char="n"/>
            </a:pPr>
            <a:r>
              <a:rPr lang="en-US" sz="2400" b="1" dirty="0" err="1">
                <a:solidFill>
                  <a:srgbClr val="CC0000"/>
                </a:solidFill>
              </a:rPr>
              <a:t>Retrizioni</a:t>
            </a:r>
            <a:endParaRPr lang="en-US" sz="2400" b="1" dirty="0">
              <a:solidFill>
                <a:srgbClr val="CC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1907"/>
                                        </p:tgtEl>
                                        <p:attrNameLst>
                                          <p:attrName>style.visibility</p:attrName>
                                        </p:attrNameLst>
                                      </p:cBhvr>
                                      <p:to>
                                        <p:strVal val="visible"/>
                                      </p:to>
                                    </p:set>
                                    <p:animEffect transition="in" filter="fade">
                                      <p:cBhvr>
                                        <p:cTn id="7" dur="1000"/>
                                        <p:tgtEl>
                                          <p:spTgt spid="2519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1912"/>
                                        </p:tgtEl>
                                        <p:attrNameLst>
                                          <p:attrName>style.visibility</p:attrName>
                                        </p:attrNameLst>
                                      </p:cBhvr>
                                      <p:to>
                                        <p:strVal val="visible"/>
                                      </p:to>
                                    </p:set>
                                    <p:animEffect transition="in" filter="fade">
                                      <p:cBhvr>
                                        <p:cTn id="12" dur="1000"/>
                                        <p:tgtEl>
                                          <p:spTgt spid="25191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51915"/>
                                        </p:tgtEl>
                                        <p:attrNameLst>
                                          <p:attrName>style.visibility</p:attrName>
                                        </p:attrNameLst>
                                      </p:cBhvr>
                                      <p:to>
                                        <p:strVal val="visible"/>
                                      </p:to>
                                    </p:set>
                                    <p:animEffect transition="in" filter="fade">
                                      <p:cBhvr>
                                        <p:cTn id="16" dur="2000"/>
                                        <p:tgtEl>
                                          <p:spTgt spid="2519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1908"/>
                                        </p:tgtEl>
                                        <p:attrNameLst>
                                          <p:attrName>style.visibility</p:attrName>
                                        </p:attrNameLst>
                                      </p:cBhvr>
                                      <p:to>
                                        <p:strVal val="visible"/>
                                      </p:to>
                                    </p:set>
                                    <p:animEffect transition="in" filter="fade">
                                      <p:cBhvr>
                                        <p:cTn id="19" dur="1000"/>
                                        <p:tgtEl>
                                          <p:spTgt spid="25190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1914"/>
                                        </p:tgtEl>
                                        <p:attrNameLst>
                                          <p:attrName>style.visibility</p:attrName>
                                        </p:attrNameLst>
                                      </p:cBhvr>
                                      <p:to>
                                        <p:strVal val="visible"/>
                                      </p:to>
                                    </p:set>
                                    <p:animEffect transition="in" filter="fade">
                                      <p:cBhvr>
                                        <p:cTn id="22" dur="1000"/>
                                        <p:tgtEl>
                                          <p:spTgt spid="251914"/>
                                        </p:tgtEl>
                                      </p:cBhvr>
                                    </p:animEffect>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251916"/>
                                        </p:tgtEl>
                                        <p:attrNameLst>
                                          <p:attrName>style.visibility</p:attrName>
                                        </p:attrNameLst>
                                      </p:cBhvr>
                                      <p:to>
                                        <p:strVal val="visible"/>
                                      </p:to>
                                    </p:set>
                                    <p:animEffect transition="in" filter="fade">
                                      <p:cBhvr>
                                        <p:cTn id="26" dur="2000"/>
                                        <p:tgtEl>
                                          <p:spTgt spid="2519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51909"/>
                                        </p:tgtEl>
                                        <p:attrNameLst>
                                          <p:attrName>style.visibility</p:attrName>
                                        </p:attrNameLst>
                                      </p:cBhvr>
                                      <p:to>
                                        <p:strVal val="visible"/>
                                      </p:to>
                                    </p:set>
                                    <p:animEffect transition="in" filter="fade">
                                      <p:cBhvr>
                                        <p:cTn id="31" dur="1000"/>
                                        <p:tgtEl>
                                          <p:spTgt spid="251909"/>
                                        </p:tgtEl>
                                      </p:cBhvr>
                                    </p:animEffect>
                                  </p:childTnLst>
                                </p:cTn>
                              </p:par>
                              <p:par>
                                <p:cTn id="32" presetID="10" presetClass="entr" presetSubtype="0" fill="hold" nodeType="withEffect">
                                  <p:stCondLst>
                                    <p:cond delay="0"/>
                                  </p:stCondLst>
                                  <p:childTnLst>
                                    <p:set>
                                      <p:cBhvr>
                                        <p:cTn id="33" dur="1" fill="hold">
                                          <p:stCondLst>
                                            <p:cond delay="0"/>
                                          </p:stCondLst>
                                        </p:cTn>
                                        <p:tgtEl>
                                          <p:spTgt spid="251911"/>
                                        </p:tgtEl>
                                        <p:attrNameLst>
                                          <p:attrName>style.visibility</p:attrName>
                                        </p:attrNameLst>
                                      </p:cBhvr>
                                      <p:to>
                                        <p:strVal val="visible"/>
                                      </p:to>
                                    </p:set>
                                    <p:animEffect transition="in" filter="fade">
                                      <p:cBhvr>
                                        <p:cTn id="34" dur="1000"/>
                                        <p:tgtEl>
                                          <p:spTgt spid="251911"/>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251917"/>
                                        </p:tgtEl>
                                        <p:attrNameLst>
                                          <p:attrName>style.visibility</p:attrName>
                                        </p:attrNameLst>
                                      </p:cBhvr>
                                      <p:to>
                                        <p:strVal val="visible"/>
                                      </p:to>
                                    </p:set>
                                    <p:animEffect transition="in" filter="wipe(left)">
                                      <p:cBhvr>
                                        <p:cTn id="38" dur="1000"/>
                                        <p:tgtEl>
                                          <p:spTgt spid="25191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51910"/>
                                        </p:tgtEl>
                                        <p:attrNameLst>
                                          <p:attrName>style.visibility</p:attrName>
                                        </p:attrNameLst>
                                      </p:cBhvr>
                                      <p:to>
                                        <p:strVal val="visible"/>
                                      </p:to>
                                    </p:set>
                                    <p:animEffect transition="in" filter="fade">
                                      <p:cBhvr>
                                        <p:cTn id="43" dur="1000"/>
                                        <p:tgtEl>
                                          <p:spTgt spid="251910"/>
                                        </p:tgtEl>
                                      </p:cBhvr>
                                    </p:animEffect>
                                  </p:childTnLst>
                                </p:cTn>
                              </p:par>
                              <p:par>
                                <p:cTn id="44" presetID="10" presetClass="entr" presetSubtype="0" fill="hold" nodeType="withEffect">
                                  <p:stCondLst>
                                    <p:cond delay="0"/>
                                  </p:stCondLst>
                                  <p:childTnLst>
                                    <p:set>
                                      <p:cBhvr>
                                        <p:cTn id="45" dur="1" fill="hold">
                                          <p:stCondLst>
                                            <p:cond delay="0"/>
                                          </p:stCondLst>
                                        </p:cTn>
                                        <p:tgtEl>
                                          <p:spTgt spid="251906"/>
                                        </p:tgtEl>
                                        <p:attrNameLst>
                                          <p:attrName>style.visibility</p:attrName>
                                        </p:attrNameLst>
                                      </p:cBhvr>
                                      <p:to>
                                        <p:strVal val="visible"/>
                                      </p:to>
                                    </p:set>
                                    <p:animEffect transition="in" filter="fade">
                                      <p:cBhvr>
                                        <p:cTn id="46" dur="1000"/>
                                        <p:tgtEl>
                                          <p:spTgt spid="251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7" grpId="0" animBg="1"/>
      <p:bldP spid="251908" grpId="0"/>
      <p:bldP spid="251909" grpId="0"/>
      <p:bldP spid="251910" grpId="0"/>
      <p:bldP spid="251914" grpId="0"/>
      <p:bldP spid="251915" grpId="0"/>
      <p:bldP spid="251916" grpId="0"/>
      <p:bldP spid="251917" grpId="0"/>
    </p:bld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3955" name="Picture 3" descr="fuctioning_trim"/>
          <p:cNvPicPr>
            <a:picLocks noChangeAspect="1" noChangeArrowheads="1"/>
          </p:cNvPicPr>
          <p:nvPr/>
        </p:nvPicPr>
        <p:blipFill>
          <a:blip r:embed="rId3"/>
          <a:srcRect/>
          <a:stretch>
            <a:fillRect/>
          </a:stretch>
        </p:blipFill>
        <p:spPr bwMode="auto">
          <a:xfrm>
            <a:off x="4021138" y="1270000"/>
            <a:ext cx="4872037" cy="5472113"/>
          </a:xfrm>
          <a:prstGeom prst="rect">
            <a:avLst/>
          </a:prstGeom>
          <a:noFill/>
        </p:spPr>
      </p:pic>
      <p:sp>
        <p:nvSpPr>
          <p:cNvPr id="253956" name="Rectangle 4"/>
          <p:cNvSpPr>
            <a:spLocks noChangeArrowheads="1"/>
          </p:cNvSpPr>
          <p:nvPr/>
        </p:nvSpPr>
        <p:spPr bwMode="auto">
          <a:xfrm>
            <a:off x="0" y="1368425"/>
            <a:ext cx="3995738" cy="4117975"/>
          </a:xfrm>
          <a:prstGeom prst="rect">
            <a:avLst/>
          </a:prstGeom>
          <a:noFill/>
          <a:ln w="9525">
            <a:solidFill>
              <a:srgbClr val="33CC33"/>
            </a:solidFill>
            <a:miter lim="800000"/>
            <a:headEnd/>
            <a:tailEnd/>
          </a:ln>
          <a:effectLst/>
        </p:spPr>
        <p:txBody>
          <a:bodyPr>
            <a:prstTxWarp prst="textNoShape">
              <a:avLst/>
            </a:prstTxWarp>
            <a:spAutoFit/>
          </a:bodyPr>
          <a:lstStyle/>
          <a:p>
            <a:r>
              <a:rPr lang="en-AU" sz="2400" b="1">
                <a:solidFill>
                  <a:srgbClr val="008000"/>
                </a:solidFill>
                <a:latin typeface="Verdana" charset="0"/>
              </a:rPr>
              <a:t>Essi comprendono le esperienze umane a livello di </a:t>
            </a:r>
          </a:p>
          <a:p>
            <a:endParaRPr lang="en-AU" sz="2400" b="1">
              <a:solidFill>
                <a:srgbClr val="008000"/>
              </a:solidFill>
              <a:latin typeface="Verdana" charset="0"/>
            </a:endParaRPr>
          </a:p>
          <a:p>
            <a:pPr>
              <a:buFontTx/>
              <a:buChar char="•"/>
            </a:pPr>
            <a:r>
              <a:rPr lang="en-AU" sz="2400" b="1">
                <a:solidFill>
                  <a:srgbClr val="008000"/>
                </a:solidFill>
                <a:latin typeface="Verdana" charset="0"/>
              </a:rPr>
              <a:t>funzioni corporee e strutture</a:t>
            </a:r>
          </a:p>
          <a:p>
            <a:pPr>
              <a:buFontTx/>
              <a:buChar char="•"/>
            </a:pPr>
            <a:r>
              <a:rPr lang="en-AU" sz="2400" b="1">
                <a:solidFill>
                  <a:srgbClr val="008000"/>
                </a:solidFill>
                <a:latin typeface="Verdana" charset="0"/>
              </a:rPr>
              <a:t> attività e</a:t>
            </a:r>
          </a:p>
          <a:p>
            <a:pPr>
              <a:buFontTx/>
              <a:buChar char="•"/>
            </a:pPr>
            <a:r>
              <a:rPr lang="en-AU" sz="2400" b="1">
                <a:solidFill>
                  <a:srgbClr val="008000"/>
                </a:solidFill>
                <a:latin typeface="Verdana" charset="0"/>
              </a:rPr>
              <a:t> participazione</a:t>
            </a:r>
          </a:p>
          <a:p>
            <a:pPr>
              <a:buFontTx/>
              <a:buChar char="•"/>
            </a:pPr>
            <a:endParaRPr lang="en-AU" sz="2400" b="1">
              <a:solidFill>
                <a:srgbClr val="008000"/>
              </a:solidFill>
              <a:latin typeface="Verdana" charset="0"/>
            </a:endParaRPr>
          </a:p>
          <a:p>
            <a:r>
              <a:rPr lang="en-GB" sz="2400" b="1" i="1">
                <a:solidFill>
                  <a:srgbClr val="008000"/>
                </a:solidFill>
                <a:latin typeface="Verdana" charset="0"/>
              </a:rPr>
              <a:t>In interazione con l’ambiente.</a:t>
            </a:r>
            <a:endParaRPr lang="en-GB" sz="2400" b="1">
              <a:solidFill>
                <a:srgbClr val="008000"/>
              </a:solidFill>
              <a:latin typeface="Verdana" charset="0"/>
            </a:endParaRPr>
          </a:p>
        </p:txBody>
      </p:sp>
      <p:sp>
        <p:nvSpPr>
          <p:cNvPr id="253957" name="Rectangle 5"/>
          <p:cNvSpPr>
            <a:spLocks noChangeArrowheads="1"/>
          </p:cNvSpPr>
          <p:nvPr/>
        </p:nvSpPr>
        <p:spPr bwMode="auto">
          <a:xfrm>
            <a:off x="1366838" y="207962"/>
            <a:ext cx="7777162" cy="935038"/>
          </a:xfrm>
          <a:prstGeom prst="rect">
            <a:avLst/>
          </a:prstGeom>
          <a:noFill/>
          <a:ln w="9525">
            <a:noFill/>
            <a:miter lim="800000"/>
            <a:headEnd/>
            <a:tailEnd/>
          </a:ln>
          <a:effectLst/>
        </p:spPr>
        <p:txBody>
          <a:bodyPr>
            <a:prstTxWarp prst="textNoShape">
              <a:avLst/>
            </a:prstTxWarp>
          </a:bodyPr>
          <a:lstStyle/>
          <a:p>
            <a:pPr algn="ctr" eaLnBrk="0" hangingPunct="0">
              <a:spcBef>
                <a:spcPct val="20000"/>
              </a:spcBef>
              <a:buClr>
                <a:schemeClr val="bg2"/>
              </a:buClr>
              <a:buSzPct val="75000"/>
              <a:buFont typeface="Wingdings" charset="2"/>
              <a:buNone/>
            </a:pPr>
            <a:r>
              <a:rPr lang="en-US" sz="3200" b="1" dirty="0" err="1"/>
              <a:t>Funzionamento</a:t>
            </a:r>
            <a:r>
              <a:rPr lang="en-US" sz="3200" b="1" dirty="0"/>
              <a:t> </a:t>
            </a:r>
            <a:r>
              <a:rPr lang="en-US" sz="3200" b="1" dirty="0" err="1"/>
              <a:t>e</a:t>
            </a:r>
            <a:r>
              <a:rPr lang="en-US" sz="3200" b="1" dirty="0"/>
              <a:t> </a:t>
            </a:r>
            <a:r>
              <a:rPr lang="en-US" sz="3200" b="1" dirty="0" err="1"/>
              <a:t>Disabilità</a:t>
            </a:r>
            <a:r>
              <a:rPr lang="en-US" sz="3200" b="1" dirty="0"/>
              <a:t> </a:t>
            </a:r>
            <a:r>
              <a:rPr lang="en-US" sz="3200" b="1" dirty="0" err="1"/>
              <a:t>sono</a:t>
            </a:r>
            <a:r>
              <a:rPr lang="en-US" sz="3200" b="1" dirty="0"/>
              <a:t> </a:t>
            </a:r>
            <a:r>
              <a:rPr lang="en-US" sz="3200" b="1" dirty="0" err="1"/>
              <a:t>concetti</a:t>
            </a:r>
            <a:r>
              <a:rPr lang="en-US" sz="3200" b="1" dirty="0"/>
              <a:t> </a:t>
            </a:r>
            <a:r>
              <a:rPr lang="en-US" sz="3200" b="1" dirty="0" err="1"/>
              <a:t>multidimensionali</a:t>
            </a:r>
            <a:r>
              <a:rPr lang="en-US" sz="3200" b="1" dirty="0"/>
              <a:t>:</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256002" name="Rectangle 2"/>
          <p:cNvSpPr>
            <a:spLocks noChangeArrowheads="1"/>
          </p:cNvSpPr>
          <p:nvPr/>
        </p:nvSpPr>
        <p:spPr bwMode="auto">
          <a:xfrm>
            <a:off x="0" y="692150"/>
            <a:ext cx="9144000" cy="935038"/>
          </a:xfrm>
          <a:prstGeom prst="rect">
            <a:avLst/>
          </a:prstGeom>
          <a:noFill/>
          <a:ln w="9525">
            <a:noFill/>
            <a:miter lim="800000"/>
            <a:headEnd/>
            <a:tailEnd/>
          </a:ln>
          <a:effectLst/>
        </p:spPr>
        <p:txBody>
          <a:bodyPr>
            <a:prstTxWarp prst="textNoShape">
              <a:avLst/>
            </a:prstTxWarp>
          </a:bodyPr>
          <a:lstStyle/>
          <a:p>
            <a:pPr algn="ctr" eaLnBrk="0" hangingPunct="0">
              <a:spcBef>
                <a:spcPct val="20000"/>
              </a:spcBef>
              <a:buClr>
                <a:schemeClr val="bg2"/>
              </a:buClr>
              <a:buSzPct val="75000"/>
              <a:buFont typeface="Wingdings" charset="2"/>
              <a:buNone/>
            </a:pPr>
            <a:r>
              <a:rPr lang="en-US" sz="3200" b="1">
                <a:solidFill>
                  <a:srgbClr val="CC0000"/>
                </a:solidFill>
              </a:rPr>
              <a:t>Funzionamento e disabilità sono inoltre un continuum</a:t>
            </a:r>
          </a:p>
        </p:txBody>
      </p:sp>
      <p:sp>
        <p:nvSpPr>
          <p:cNvPr id="256003" name="Text Box 3"/>
          <p:cNvSpPr txBox="1">
            <a:spLocks noChangeArrowheads="1"/>
          </p:cNvSpPr>
          <p:nvPr/>
        </p:nvSpPr>
        <p:spPr bwMode="auto">
          <a:xfrm>
            <a:off x="8743950" y="3636963"/>
            <a:ext cx="184150" cy="396875"/>
          </a:xfrm>
          <a:prstGeom prst="rect">
            <a:avLst/>
          </a:prstGeom>
          <a:noFill/>
          <a:ln w="12700">
            <a:noFill/>
            <a:miter lim="800000"/>
            <a:headEnd/>
            <a:tailEnd/>
          </a:ln>
          <a:effectLst/>
        </p:spPr>
        <p:txBody>
          <a:bodyPr wrap="none">
            <a:prstTxWarp prst="textNoShape">
              <a:avLst/>
            </a:prstTxWarp>
            <a:spAutoFit/>
          </a:bodyPr>
          <a:lstStyle/>
          <a:p>
            <a:pPr eaLnBrk="0" hangingPunct="0"/>
            <a:endParaRPr lang="en-GB" sz="2000">
              <a:latin typeface="Times New Roman" charset="0"/>
              <a:ea typeface="Arial" charset="0"/>
              <a:cs typeface="Arial" charset="0"/>
            </a:endParaRPr>
          </a:p>
        </p:txBody>
      </p:sp>
      <p:sp>
        <p:nvSpPr>
          <p:cNvPr id="256004" name="Text Box 4"/>
          <p:cNvSpPr txBox="1">
            <a:spLocks noChangeArrowheads="1"/>
          </p:cNvSpPr>
          <p:nvPr/>
        </p:nvSpPr>
        <p:spPr bwMode="auto">
          <a:xfrm>
            <a:off x="3348038" y="1989138"/>
            <a:ext cx="5400675" cy="396875"/>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GB" sz="2000">
                <a:solidFill>
                  <a:srgbClr val="0000FF"/>
                </a:solidFill>
                <a:latin typeface="Verdana" charset="0"/>
                <a:ea typeface="Arial" charset="0"/>
                <a:cs typeface="Arial" charset="0"/>
              </a:rPr>
              <a:t>Per esempio nelle Funzioni della Vista</a:t>
            </a:r>
            <a:endParaRPr lang="en-US" sz="2000">
              <a:solidFill>
                <a:srgbClr val="0000FF"/>
              </a:solidFill>
              <a:latin typeface="Verdana" charset="0"/>
              <a:ea typeface="Arial" charset="0"/>
              <a:cs typeface="Arial" charset="0"/>
            </a:endParaRPr>
          </a:p>
        </p:txBody>
      </p:sp>
      <p:pic>
        <p:nvPicPr>
          <p:cNvPr id="256005" name="Picture 5"/>
          <p:cNvPicPr>
            <a:picLocks noChangeAspect="1" noChangeArrowheads="1"/>
          </p:cNvPicPr>
          <p:nvPr/>
        </p:nvPicPr>
        <p:blipFill>
          <a:blip r:embed="rId3"/>
          <a:srcRect/>
          <a:stretch>
            <a:fillRect/>
          </a:stretch>
        </p:blipFill>
        <p:spPr bwMode="auto">
          <a:xfrm>
            <a:off x="1763713" y="5454650"/>
            <a:ext cx="1358900" cy="1196975"/>
          </a:xfrm>
          <a:prstGeom prst="rect">
            <a:avLst/>
          </a:prstGeom>
          <a:noFill/>
        </p:spPr>
      </p:pic>
      <p:grpSp>
        <p:nvGrpSpPr>
          <p:cNvPr id="2" name="Group 6"/>
          <p:cNvGrpSpPr>
            <a:grpSpLocks/>
          </p:cNvGrpSpPr>
          <p:nvPr/>
        </p:nvGrpSpPr>
        <p:grpSpPr bwMode="auto">
          <a:xfrm>
            <a:off x="1773238" y="2349500"/>
            <a:ext cx="1358900" cy="1981200"/>
            <a:chOff x="1117" y="1480"/>
            <a:chExt cx="856" cy="1248"/>
          </a:xfrm>
        </p:grpSpPr>
        <p:pic>
          <p:nvPicPr>
            <p:cNvPr id="256007" name="Picture 7" descr="Dig_Behring10_Good vision_PV4"/>
            <p:cNvPicPr>
              <a:picLocks noChangeAspect="1" noChangeArrowheads="1"/>
            </p:cNvPicPr>
            <p:nvPr/>
          </p:nvPicPr>
          <p:blipFill>
            <a:blip r:embed="rId4"/>
            <a:srcRect/>
            <a:stretch>
              <a:fillRect/>
            </a:stretch>
          </p:blipFill>
          <p:spPr bwMode="auto">
            <a:xfrm>
              <a:off x="1117" y="1480"/>
              <a:ext cx="856" cy="590"/>
            </a:xfrm>
            <a:prstGeom prst="rect">
              <a:avLst/>
            </a:prstGeom>
            <a:noFill/>
          </p:spPr>
        </p:pic>
        <p:pic>
          <p:nvPicPr>
            <p:cNvPr id="256008" name="Picture 8" descr="Eyeglasses"/>
            <p:cNvPicPr>
              <a:picLocks noChangeAspect="1" noChangeArrowheads="1"/>
            </p:cNvPicPr>
            <p:nvPr/>
          </p:nvPicPr>
          <p:blipFill>
            <a:blip r:embed="rId5"/>
            <a:srcRect/>
            <a:stretch>
              <a:fillRect/>
            </a:stretch>
          </p:blipFill>
          <p:spPr bwMode="auto">
            <a:xfrm>
              <a:off x="1117" y="2138"/>
              <a:ext cx="855" cy="590"/>
            </a:xfrm>
            <a:prstGeom prst="rect">
              <a:avLst/>
            </a:prstGeom>
            <a:noFill/>
          </p:spPr>
        </p:pic>
      </p:grpSp>
      <p:pic>
        <p:nvPicPr>
          <p:cNvPr id="256009" name="Picture 9" descr="61mature-cataract"/>
          <p:cNvPicPr>
            <a:picLocks noChangeAspect="1" noChangeArrowheads="1"/>
          </p:cNvPicPr>
          <p:nvPr/>
        </p:nvPicPr>
        <p:blipFill>
          <a:blip r:embed="rId6"/>
          <a:srcRect/>
          <a:stretch>
            <a:fillRect/>
          </a:stretch>
        </p:blipFill>
        <p:spPr bwMode="auto">
          <a:xfrm>
            <a:off x="1773238" y="4438650"/>
            <a:ext cx="1357312" cy="927100"/>
          </a:xfrm>
          <a:prstGeom prst="rect">
            <a:avLst/>
          </a:prstGeom>
          <a:noFill/>
        </p:spPr>
      </p:pic>
      <p:sp>
        <p:nvSpPr>
          <p:cNvPr id="256010" name="AutoShape 10"/>
          <p:cNvSpPr>
            <a:spLocks noChangeArrowheads="1"/>
          </p:cNvSpPr>
          <p:nvPr/>
        </p:nvSpPr>
        <p:spPr bwMode="auto">
          <a:xfrm>
            <a:off x="4422775" y="2420938"/>
            <a:ext cx="868363" cy="4078287"/>
          </a:xfrm>
          <a:prstGeom prst="upDownArrow">
            <a:avLst>
              <a:gd name="adj1" fmla="val 31176"/>
              <a:gd name="adj2" fmla="val 28701"/>
            </a:avLst>
          </a:prstGeom>
          <a:gradFill rotWithShape="1">
            <a:gsLst>
              <a:gs pos="0">
                <a:srgbClr val="C0C0C0"/>
              </a:gs>
              <a:gs pos="100000">
                <a:srgbClr val="C0C0C0">
                  <a:gamma/>
                  <a:shade val="46275"/>
                  <a:invGamma/>
                </a:srgbClr>
              </a:gs>
            </a:gsLst>
            <a:lin ang="5400000" scaled="1"/>
          </a:gradFill>
          <a:ln w="12700">
            <a:noFill/>
            <a:miter lim="800000"/>
            <a:headEnd/>
            <a:tailEnd/>
          </a:ln>
          <a:effectLst/>
        </p:spPr>
        <p:txBody>
          <a:bodyPr vert="eaVert" wrap="none" anchor="ctr">
            <a:prstTxWarp prst="textNoShape">
              <a:avLst/>
            </a:prstTxWarp>
          </a:bodyPr>
          <a:lstStyle/>
          <a:p>
            <a:endParaRPr lang="it-IT"/>
          </a:p>
        </p:txBody>
      </p:sp>
      <p:grpSp>
        <p:nvGrpSpPr>
          <p:cNvPr id="3" name="Group 11"/>
          <p:cNvGrpSpPr>
            <a:grpSpLocks/>
          </p:cNvGrpSpPr>
          <p:nvPr/>
        </p:nvGrpSpPr>
        <p:grpSpPr bwMode="auto">
          <a:xfrm>
            <a:off x="3492500" y="2924175"/>
            <a:ext cx="5351463" cy="1069975"/>
            <a:chOff x="2200" y="1842"/>
            <a:chExt cx="3371" cy="674"/>
          </a:xfrm>
        </p:grpSpPr>
        <p:sp>
          <p:nvSpPr>
            <p:cNvPr id="256012" name="Text Box 12"/>
            <p:cNvSpPr txBox="1">
              <a:spLocks noChangeArrowheads="1"/>
            </p:cNvSpPr>
            <p:nvPr/>
          </p:nvSpPr>
          <p:spPr bwMode="auto">
            <a:xfrm>
              <a:off x="3719" y="1842"/>
              <a:ext cx="1852" cy="674"/>
            </a:xfrm>
            <a:prstGeom prst="rect">
              <a:avLst/>
            </a:prstGeom>
            <a:noFill/>
            <a:ln w="12700">
              <a:noFill/>
              <a:miter lim="800000"/>
              <a:headEnd/>
              <a:tailEnd/>
            </a:ln>
            <a:effectLst/>
          </p:spPr>
          <p:txBody>
            <a:bodyPr>
              <a:prstTxWarp prst="textNoShape">
                <a:avLst/>
              </a:prstTxWarp>
              <a:spAutoFit/>
            </a:bodyPr>
            <a:lstStyle/>
            <a:p>
              <a:pPr eaLnBrk="0" hangingPunct="0"/>
              <a:r>
                <a:rPr lang="en-GB" sz="1600">
                  <a:solidFill>
                    <a:srgbClr val="0000FF"/>
                  </a:solidFill>
                  <a:latin typeface="Verdana" charset="0"/>
                  <a:ea typeface="Arial" charset="0"/>
                  <a:cs typeface="Arial" charset="0"/>
                </a:rPr>
                <a:t>Lieve-media menomazione della vista :</a:t>
              </a:r>
            </a:p>
            <a:p>
              <a:pPr eaLnBrk="0" hangingPunct="0"/>
              <a:r>
                <a:rPr lang="en-GB" sz="1600" i="1">
                  <a:solidFill>
                    <a:srgbClr val="0000FF"/>
                  </a:solidFill>
                  <a:latin typeface="Verdana" charset="0"/>
                  <a:ea typeface="Arial" charset="0"/>
                  <a:cs typeface="Arial" charset="0"/>
                </a:rPr>
                <a:t>Necessità di occhiali, lenti a contatto…</a:t>
              </a:r>
              <a:endParaRPr lang="en-US" sz="1600" i="1">
                <a:solidFill>
                  <a:srgbClr val="0000FF"/>
                </a:solidFill>
                <a:latin typeface="Verdana" charset="0"/>
                <a:ea typeface="Arial" charset="0"/>
                <a:cs typeface="Arial" charset="0"/>
              </a:endParaRPr>
            </a:p>
          </p:txBody>
        </p:sp>
        <p:sp>
          <p:nvSpPr>
            <p:cNvPr id="256013" name="Line 13"/>
            <p:cNvSpPr>
              <a:spLocks noChangeShapeType="1"/>
            </p:cNvSpPr>
            <p:nvPr/>
          </p:nvSpPr>
          <p:spPr bwMode="auto">
            <a:xfrm>
              <a:off x="2703" y="2301"/>
              <a:ext cx="767" cy="1"/>
            </a:xfrm>
            <a:prstGeom prst="line">
              <a:avLst/>
            </a:prstGeom>
            <a:noFill/>
            <a:ln w="57150">
              <a:solidFill>
                <a:srgbClr val="99CC00"/>
              </a:solidFill>
              <a:round/>
              <a:headEnd/>
              <a:tailEnd/>
            </a:ln>
            <a:effectLst/>
          </p:spPr>
          <p:txBody>
            <a:bodyPr>
              <a:prstTxWarp prst="textNoShape">
                <a:avLst/>
              </a:prstTxWarp>
            </a:bodyPr>
            <a:lstStyle/>
            <a:p>
              <a:endParaRPr lang="it-IT"/>
            </a:p>
          </p:txBody>
        </p:sp>
        <p:sp>
          <p:nvSpPr>
            <p:cNvPr id="256014" name="Text Box 14"/>
            <p:cNvSpPr txBox="1">
              <a:spLocks noChangeArrowheads="1"/>
            </p:cNvSpPr>
            <p:nvPr/>
          </p:nvSpPr>
          <p:spPr bwMode="auto">
            <a:xfrm>
              <a:off x="2200" y="2214"/>
              <a:ext cx="499" cy="192"/>
            </a:xfrm>
            <a:prstGeom prst="rect">
              <a:avLst/>
            </a:prstGeom>
            <a:noFill/>
            <a:ln w="12700">
              <a:noFill/>
              <a:miter lim="800000"/>
              <a:headEnd/>
              <a:tailEnd/>
            </a:ln>
            <a:effectLst/>
          </p:spPr>
          <p:txBody>
            <a:bodyPr>
              <a:prstTxWarp prst="textNoShape">
                <a:avLst/>
              </a:prstTxWarp>
              <a:spAutoFit/>
            </a:bodyPr>
            <a:lstStyle/>
            <a:p>
              <a:pPr eaLnBrk="0" hangingPunct="0"/>
              <a:r>
                <a:rPr lang="en-GB" sz="1400">
                  <a:solidFill>
                    <a:srgbClr val="008000"/>
                  </a:solidFill>
                  <a:latin typeface="Verdana" charset="0"/>
                  <a:ea typeface="Arial" charset="0"/>
                  <a:cs typeface="Arial" charset="0"/>
                </a:rPr>
                <a:t>10/20</a:t>
              </a:r>
              <a:endParaRPr lang="en-US" sz="1400">
                <a:solidFill>
                  <a:srgbClr val="008000"/>
                </a:solidFill>
                <a:latin typeface="Verdana" charset="0"/>
                <a:ea typeface="Arial" charset="0"/>
                <a:cs typeface="Arial" charset="0"/>
              </a:endParaRPr>
            </a:p>
          </p:txBody>
        </p:sp>
      </p:grpSp>
      <p:grpSp>
        <p:nvGrpSpPr>
          <p:cNvPr id="4" name="Group 15"/>
          <p:cNvGrpSpPr>
            <a:grpSpLocks/>
          </p:cNvGrpSpPr>
          <p:nvPr/>
        </p:nvGrpSpPr>
        <p:grpSpPr bwMode="auto">
          <a:xfrm>
            <a:off x="3492500" y="4149725"/>
            <a:ext cx="4622800" cy="1069975"/>
            <a:chOff x="2214" y="2522"/>
            <a:chExt cx="2912" cy="674"/>
          </a:xfrm>
        </p:grpSpPr>
        <p:sp>
          <p:nvSpPr>
            <p:cNvPr id="256016" name="Text Box 16"/>
            <p:cNvSpPr txBox="1">
              <a:spLocks noChangeArrowheads="1"/>
            </p:cNvSpPr>
            <p:nvPr/>
          </p:nvSpPr>
          <p:spPr bwMode="auto">
            <a:xfrm>
              <a:off x="3727" y="2522"/>
              <a:ext cx="1399" cy="674"/>
            </a:xfrm>
            <a:prstGeom prst="rect">
              <a:avLst/>
            </a:prstGeom>
            <a:noFill/>
            <a:ln w="12700">
              <a:noFill/>
              <a:miter lim="800000"/>
              <a:headEnd/>
              <a:tailEnd/>
            </a:ln>
            <a:effectLst/>
          </p:spPr>
          <p:txBody>
            <a:bodyPr>
              <a:prstTxWarp prst="textNoShape">
                <a:avLst/>
              </a:prstTxWarp>
              <a:spAutoFit/>
            </a:bodyPr>
            <a:lstStyle/>
            <a:p>
              <a:pPr eaLnBrk="0" hangingPunct="0"/>
              <a:r>
                <a:rPr lang="en-GB" sz="1600">
                  <a:solidFill>
                    <a:srgbClr val="0000FF"/>
                  </a:solidFill>
                  <a:latin typeface="Verdana" charset="0"/>
                  <a:ea typeface="Arial" charset="0"/>
                  <a:cs typeface="Arial" charset="0"/>
                </a:rPr>
                <a:t>Menomazione grave della vista:</a:t>
              </a:r>
            </a:p>
            <a:p>
              <a:pPr eaLnBrk="0" hangingPunct="0"/>
              <a:r>
                <a:rPr lang="en-GB" sz="1600" i="1">
                  <a:solidFill>
                    <a:srgbClr val="0000FF"/>
                  </a:solidFill>
                  <a:latin typeface="Verdana" charset="0"/>
                  <a:ea typeface="Arial" charset="0"/>
                  <a:cs typeface="Arial" charset="0"/>
                </a:rPr>
                <a:t>Operazione chirurgica</a:t>
              </a:r>
              <a:endParaRPr lang="en-US" sz="1600" i="1">
                <a:solidFill>
                  <a:srgbClr val="0000FF"/>
                </a:solidFill>
                <a:latin typeface="Verdana" charset="0"/>
                <a:ea typeface="Arial" charset="0"/>
                <a:cs typeface="Arial" charset="0"/>
              </a:endParaRPr>
            </a:p>
          </p:txBody>
        </p:sp>
        <p:sp>
          <p:nvSpPr>
            <p:cNvPr id="256017" name="Line 17"/>
            <p:cNvSpPr>
              <a:spLocks noChangeShapeType="1"/>
            </p:cNvSpPr>
            <p:nvPr/>
          </p:nvSpPr>
          <p:spPr bwMode="auto">
            <a:xfrm>
              <a:off x="2703" y="3076"/>
              <a:ext cx="767" cy="1"/>
            </a:xfrm>
            <a:prstGeom prst="line">
              <a:avLst/>
            </a:prstGeom>
            <a:noFill/>
            <a:ln w="57150">
              <a:solidFill>
                <a:srgbClr val="99CC00"/>
              </a:solidFill>
              <a:round/>
              <a:headEnd/>
              <a:tailEnd/>
            </a:ln>
            <a:effectLst/>
          </p:spPr>
          <p:txBody>
            <a:bodyPr>
              <a:prstTxWarp prst="textNoShape">
                <a:avLst/>
              </a:prstTxWarp>
            </a:bodyPr>
            <a:lstStyle/>
            <a:p>
              <a:endParaRPr lang="it-IT"/>
            </a:p>
          </p:txBody>
        </p:sp>
        <p:sp>
          <p:nvSpPr>
            <p:cNvPr id="256018" name="Text Box 18"/>
            <p:cNvSpPr txBox="1">
              <a:spLocks noChangeArrowheads="1"/>
            </p:cNvSpPr>
            <p:nvPr/>
          </p:nvSpPr>
          <p:spPr bwMode="auto">
            <a:xfrm>
              <a:off x="2214" y="2980"/>
              <a:ext cx="408" cy="192"/>
            </a:xfrm>
            <a:prstGeom prst="rect">
              <a:avLst/>
            </a:prstGeom>
            <a:noFill/>
            <a:ln w="12700">
              <a:noFill/>
              <a:miter lim="800000"/>
              <a:headEnd/>
              <a:tailEnd/>
            </a:ln>
            <a:effectLst/>
          </p:spPr>
          <p:txBody>
            <a:bodyPr wrap="none">
              <a:prstTxWarp prst="textNoShape">
                <a:avLst/>
              </a:prstTxWarp>
              <a:spAutoFit/>
            </a:bodyPr>
            <a:lstStyle/>
            <a:p>
              <a:pPr eaLnBrk="0" hangingPunct="0"/>
              <a:r>
                <a:rPr lang="en-GB" sz="1400">
                  <a:latin typeface="Times New Roman" charset="0"/>
                  <a:ea typeface="Arial" charset="0"/>
                  <a:cs typeface="Arial" charset="0"/>
                </a:rPr>
                <a:t> </a:t>
              </a:r>
              <a:r>
                <a:rPr lang="en-GB" sz="1400">
                  <a:solidFill>
                    <a:srgbClr val="008000"/>
                  </a:solidFill>
                  <a:latin typeface="Verdana" charset="0"/>
                  <a:ea typeface="Arial" charset="0"/>
                  <a:cs typeface="Arial" charset="0"/>
                </a:rPr>
                <a:t>2/20</a:t>
              </a:r>
              <a:endParaRPr lang="en-US" sz="1400">
                <a:solidFill>
                  <a:srgbClr val="008000"/>
                </a:solidFill>
                <a:latin typeface="Verdana" charset="0"/>
                <a:ea typeface="Arial" charset="0"/>
                <a:cs typeface="Arial" charset="0"/>
              </a:endParaRPr>
            </a:p>
          </p:txBody>
        </p:sp>
      </p:grpSp>
      <p:grpSp>
        <p:nvGrpSpPr>
          <p:cNvPr id="5" name="Group 19"/>
          <p:cNvGrpSpPr>
            <a:grpSpLocks/>
          </p:cNvGrpSpPr>
          <p:nvPr/>
        </p:nvGrpSpPr>
        <p:grpSpPr bwMode="auto">
          <a:xfrm>
            <a:off x="3573463" y="5138738"/>
            <a:ext cx="5570537" cy="1314450"/>
            <a:chOff x="2251" y="3237"/>
            <a:chExt cx="3509" cy="828"/>
          </a:xfrm>
        </p:grpSpPr>
        <p:sp>
          <p:nvSpPr>
            <p:cNvPr id="256020" name="Text Box 20"/>
            <p:cNvSpPr txBox="1">
              <a:spLocks noChangeArrowheads="1"/>
            </p:cNvSpPr>
            <p:nvPr/>
          </p:nvSpPr>
          <p:spPr bwMode="auto">
            <a:xfrm>
              <a:off x="3727" y="3237"/>
              <a:ext cx="2033" cy="828"/>
            </a:xfrm>
            <a:prstGeom prst="rect">
              <a:avLst/>
            </a:prstGeom>
            <a:noFill/>
            <a:ln w="12700">
              <a:noFill/>
              <a:miter lim="800000"/>
              <a:headEnd/>
              <a:tailEnd/>
            </a:ln>
            <a:effectLst/>
          </p:spPr>
          <p:txBody>
            <a:bodyPr>
              <a:prstTxWarp prst="textNoShape">
                <a:avLst/>
              </a:prstTxWarp>
              <a:spAutoFit/>
            </a:bodyPr>
            <a:lstStyle/>
            <a:p>
              <a:pPr eaLnBrk="0" hangingPunct="0"/>
              <a:r>
                <a:rPr lang="en-GB" sz="1600">
                  <a:solidFill>
                    <a:srgbClr val="0000FF"/>
                  </a:solidFill>
                  <a:latin typeface="Verdana" charset="0"/>
                  <a:ea typeface="Arial" charset="0"/>
                  <a:cs typeface="Arial" charset="0"/>
                </a:rPr>
                <a:t>Completa menomazione della vista (cecità): </a:t>
              </a:r>
            </a:p>
            <a:p>
              <a:pPr eaLnBrk="0" hangingPunct="0"/>
              <a:r>
                <a:rPr lang="en-GB" sz="1600" i="1">
                  <a:solidFill>
                    <a:srgbClr val="0000FF"/>
                  </a:solidFill>
                  <a:latin typeface="Verdana" charset="0"/>
                  <a:ea typeface="Arial" charset="0"/>
                  <a:cs typeface="Arial" charset="0"/>
                </a:rPr>
                <a:t>Bisogni assistenziali – </a:t>
              </a:r>
            </a:p>
            <a:p>
              <a:pPr eaLnBrk="0" hangingPunct="0"/>
              <a:r>
                <a:rPr lang="en-GB" sz="1600" i="1">
                  <a:solidFill>
                    <a:srgbClr val="0000FF"/>
                  </a:solidFill>
                  <a:latin typeface="Verdana" charset="0"/>
                  <a:ea typeface="Arial" charset="0"/>
                  <a:cs typeface="Arial" charset="0"/>
                </a:rPr>
                <a:t>Pensione di invalidità, ausili, adattamenti ambientali</a:t>
              </a:r>
              <a:r>
                <a:rPr lang="en-GB" sz="1600">
                  <a:solidFill>
                    <a:srgbClr val="008000"/>
                  </a:solidFill>
                  <a:latin typeface="Verdana" charset="0"/>
                  <a:ea typeface="Arial" charset="0"/>
                  <a:cs typeface="Arial" charset="0"/>
                </a:rPr>
                <a:t> </a:t>
              </a:r>
              <a:endParaRPr lang="en-US" sz="1600">
                <a:solidFill>
                  <a:srgbClr val="008000"/>
                </a:solidFill>
                <a:latin typeface="Verdana" charset="0"/>
                <a:ea typeface="Arial" charset="0"/>
                <a:cs typeface="Arial" charset="0"/>
              </a:endParaRPr>
            </a:p>
          </p:txBody>
        </p:sp>
        <p:sp>
          <p:nvSpPr>
            <p:cNvPr id="256021" name="Line 21"/>
            <p:cNvSpPr>
              <a:spLocks noChangeShapeType="1"/>
            </p:cNvSpPr>
            <p:nvPr/>
          </p:nvSpPr>
          <p:spPr bwMode="auto">
            <a:xfrm>
              <a:off x="2699" y="3657"/>
              <a:ext cx="767" cy="1"/>
            </a:xfrm>
            <a:prstGeom prst="line">
              <a:avLst/>
            </a:prstGeom>
            <a:noFill/>
            <a:ln w="57150">
              <a:solidFill>
                <a:srgbClr val="99CC00"/>
              </a:solidFill>
              <a:round/>
              <a:headEnd/>
              <a:tailEnd/>
            </a:ln>
            <a:effectLst/>
          </p:spPr>
          <p:txBody>
            <a:bodyPr>
              <a:prstTxWarp prst="textNoShape">
                <a:avLst/>
              </a:prstTxWarp>
            </a:bodyPr>
            <a:lstStyle/>
            <a:p>
              <a:endParaRPr lang="it-IT"/>
            </a:p>
          </p:txBody>
        </p:sp>
        <p:sp>
          <p:nvSpPr>
            <p:cNvPr id="256022" name="Text Box 22"/>
            <p:cNvSpPr txBox="1">
              <a:spLocks noChangeArrowheads="1"/>
            </p:cNvSpPr>
            <p:nvPr/>
          </p:nvSpPr>
          <p:spPr bwMode="auto">
            <a:xfrm>
              <a:off x="2251" y="3540"/>
              <a:ext cx="410" cy="192"/>
            </a:xfrm>
            <a:prstGeom prst="rect">
              <a:avLst/>
            </a:prstGeom>
            <a:noFill/>
            <a:ln w="12700">
              <a:noFill/>
              <a:miter lim="800000"/>
              <a:headEnd/>
              <a:tailEnd/>
            </a:ln>
            <a:effectLst/>
          </p:spPr>
          <p:txBody>
            <a:bodyPr>
              <a:prstTxWarp prst="textNoShape">
                <a:avLst/>
              </a:prstTxWarp>
              <a:spAutoFit/>
            </a:bodyPr>
            <a:lstStyle/>
            <a:p>
              <a:pPr eaLnBrk="0" hangingPunct="0"/>
              <a:r>
                <a:rPr lang="en-GB" sz="1400">
                  <a:solidFill>
                    <a:srgbClr val="008000"/>
                  </a:solidFill>
                  <a:latin typeface="Verdana" charset="0"/>
                  <a:ea typeface="Arial" charset="0"/>
                  <a:cs typeface="Arial" charset="0"/>
                </a:rPr>
                <a:t>1/20</a:t>
              </a:r>
              <a:endParaRPr lang="en-US" sz="1400">
                <a:solidFill>
                  <a:srgbClr val="008000"/>
                </a:solidFill>
                <a:latin typeface="Verdana" charset="0"/>
                <a:ea typeface="Arial" charset="0"/>
                <a:cs typeface="Arial"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6004"/>
                                        </p:tgtEl>
                                        <p:attrNameLst>
                                          <p:attrName>style.visibility</p:attrName>
                                        </p:attrNameLst>
                                      </p:cBhvr>
                                      <p:to>
                                        <p:strVal val="visible"/>
                                      </p:to>
                                    </p:set>
                                    <p:animEffect transition="in" filter="wipe(left)">
                                      <p:cBhvr>
                                        <p:cTn id="7" dur="1000"/>
                                        <p:tgtEl>
                                          <p:spTgt spid="25600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56010"/>
                                        </p:tgtEl>
                                        <p:attrNameLst>
                                          <p:attrName>style.visibility</p:attrName>
                                        </p:attrNameLst>
                                      </p:cBhvr>
                                      <p:to>
                                        <p:strVal val="visible"/>
                                      </p:to>
                                    </p:set>
                                    <p:animEffect transition="in" filter="wipe(up)">
                                      <p:cBhvr>
                                        <p:cTn id="12" dur="1000"/>
                                        <p:tgtEl>
                                          <p:spTgt spid="2560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000"/>
                                        <p:tgtEl>
                                          <p:spTgt spid="2"/>
                                        </p:tgtEl>
                                      </p:cBhvr>
                                    </p:animEffect>
                                  </p:childTnLst>
                                </p:cTn>
                              </p:par>
                            </p:childTnLst>
                          </p:cTn>
                        </p:par>
                        <p:par>
                          <p:cTn id="18" fill="hold">
                            <p:stCondLst>
                              <p:cond delay="2000"/>
                            </p:stCondLst>
                            <p:childTnLst>
                              <p:par>
                                <p:cTn id="19" presetID="22" presetClass="entr" presetSubtype="8" fill="hold" nodeType="afterEffect">
                                  <p:stCondLst>
                                    <p:cond delay="100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1000"/>
                                        <p:tgtEl>
                                          <p:spTgt spid="3"/>
                                        </p:tgtEl>
                                      </p:cBhvr>
                                    </p:animEffect>
                                  </p:childTnLst>
                                </p:cTn>
                              </p:par>
                            </p:childTnLst>
                          </p:cTn>
                        </p:par>
                        <p:par>
                          <p:cTn id="22" fill="hold">
                            <p:stCondLst>
                              <p:cond delay="4000"/>
                            </p:stCondLst>
                            <p:childTnLst>
                              <p:par>
                                <p:cTn id="23" presetID="10" presetClass="entr" presetSubtype="0" fill="hold" nodeType="afterEffect">
                                  <p:stCondLst>
                                    <p:cond delay="1000"/>
                                  </p:stCondLst>
                                  <p:childTnLst>
                                    <p:set>
                                      <p:cBhvr>
                                        <p:cTn id="24" dur="1" fill="hold">
                                          <p:stCondLst>
                                            <p:cond delay="0"/>
                                          </p:stCondLst>
                                        </p:cTn>
                                        <p:tgtEl>
                                          <p:spTgt spid="256009"/>
                                        </p:tgtEl>
                                        <p:attrNameLst>
                                          <p:attrName>style.visibility</p:attrName>
                                        </p:attrNameLst>
                                      </p:cBhvr>
                                      <p:to>
                                        <p:strVal val="visible"/>
                                      </p:to>
                                    </p:set>
                                    <p:animEffect transition="in" filter="fade">
                                      <p:cBhvr>
                                        <p:cTn id="25" dur="2000"/>
                                        <p:tgtEl>
                                          <p:spTgt spid="256009"/>
                                        </p:tgtEl>
                                      </p:cBhvr>
                                    </p:animEffect>
                                  </p:childTnLst>
                                </p:cTn>
                              </p:par>
                            </p:childTnLst>
                          </p:cTn>
                        </p:par>
                        <p:par>
                          <p:cTn id="26" fill="hold">
                            <p:stCondLst>
                              <p:cond delay="7000"/>
                            </p:stCondLst>
                            <p:childTnLst>
                              <p:par>
                                <p:cTn id="27" presetID="22" presetClass="entr" presetSubtype="8" fill="hold" nodeType="afterEffect">
                                  <p:stCondLst>
                                    <p:cond delay="100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1000"/>
                                        <p:tgtEl>
                                          <p:spTgt spid="4"/>
                                        </p:tgtEl>
                                      </p:cBhvr>
                                    </p:animEffect>
                                  </p:childTnLst>
                                </p:cTn>
                              </p:par>
                            </p:childTnLst>
                          </p:cTn>
                        </p:par>
                        <p:par>
                          <p:cTn id="30" fill="hold">
                            <p:stCondLst>
                              <p:cond delay="9000"/>
                            </p:stCondLst>
                            <p:childTnLst>
                              <p:par>
                                <p:cTn id="31" presetID="10" presetClass="entr" presetSubtype="0" fill="hold" nodeType="afterEffect">
                                  <p:stCondLst>
                                    <p:cond delay="1000"/>
                                  </p:stCondLst>
                                  <p:childTnLst>
                                    <p:set>
                                      <p:cBhvr>
                                        <p:cTn id="32" dur="1" fill="hold">
                                          <p:stCondLst>
                                            <p:cond delay="0"/>
                                          </p:stCondLst>
                                        </p:cTn>
                                        <p:tgtEl>
                                          <p:spTgt spid="256005"/>
                                        </p:tgtEl>
                                        <p:attrNameLst>
                                          <p:attrName>style.visibility</p:attrName>
                                        </p:attrNameLst>
                                      </p:cBhvr>
                                      <p:to>
                                        <p:strVal val="visible"/>
                                      </p:to>
                                    </p:set>
                                    <p:animEffect transition="in" filter="fade">
                                      <p:cBhvr>
                                        <p:cTn id="33" dur="2000"/>
                                        <p:tgtEl>
                                          <p:spTgt spid="256005"/>
                                        </p:tgtEl>
                                      </p:cBhvr>
                                    </p:animEffect>
                                  </p:childTnLst>
                                </p:cTn>
                              </p:par>
                            </p:childTnLst>
                          </p:cTn>
                        </p:par>
                        <p:par>
                          <p:cTn id="34" fill="hold">
                            <p:stCondLst>
                              <p:cond delay="12000"/>
                            </p:stCondLst>
                            <p:childTnLst>
                              <p:par>
                                <p:cTn id="35" presetID="22" presetClass="entr" presetSubtype="8" fill="hold" nodeType="afterEffect">
                                  <p:stCondLst>
                                    <p:cond delay="100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4" grpId="0"/>
      <p:bldP spid="256010" grpId="0" animBg="1"/>
    </p:bld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8050" name="Rectangle 2"/>
          <p:cNvSpPr>
            <a:spLocks noGrp="1" noChangeArrowheads="1"/>
          </p:cNvSpPr>
          <p:nvPr>
            <p:ph type="body" idx="1"/>
          </p:nvPr>
        </p:nvSpPr>
        <p:spPr>
          <a:xfrm>
            <a:off x="0" y="1916113"/>
            <a:ext cx="5761038" cy="501650"/>
          </a:xfrm>
        </p:spPr>
        <p:txBody>
          <a:bodyPr>
            <a:normAutofit fontScale="55000" lnSpcReduction="20000"/>
          </a:bodyPr>
          <a:lstStyle/>
          <a:p>
            <a:r>
              <a:rPr lang="de-CH" sz="2800" b="1"/>
              <a:t>sono concetti correlati a una varietà di fattori:</a:t>
            </a:r>
            <a:endParaRPr lang="de-CH" sz="4800" b="1"/>
          </a:p>
          <a:p>
            <a:pPr algn="ctr"/>
            <a:endParaRPr lang="de-CH" sz="4800" b="1"/>
          </a:p>
          <a:p>
            <a:pPr algn="ctr"/>
            <a:endParaRPr lang="de-CH" sz="4800" b="1"/>
          </a:p>
          <a:p>
            <a:pPr algn="ctr"/>
            <a:endParaRPr lang="de-CH" sz="4000"/>
          </a:p>
          <a:p>
            <a:endParaRPr lang="de-CH" sz="4000"/>
          </a:p>
          <a:p>
            <a:endParaRPr lang="de-CH" sz="4000"/>
          </a:p>
          <a:p>
            <a:endParaRPr lang="de-CH" sz="4000"/>
          </a:p>
          <a:p>
            <a:endParaRPr lang="de-CH" sz="4000"/>
          </a:p>
          <a:p>
            <a:endParaRPr lang="de-CH" sz="4000"/>
          </a:p>
        </p:txBody>
      </p:sp>
      <p:sp>
        <p:nvSpPr>
          <p:cNvPr id="258052" name="Rectangle 4"/>
          <p:cNvSpPr>
            <a:spLocks noChangeArrowheads="1"/>
          </p:cNvSpPr>
          <p:nvPr/>
        </p:nvSpPr>
        <p:spPr bwMode="auto">
          <a:xfrm>
            <a:off x="2339975" y="476250"/>
            <a:ext cx="5040313" cy="576263"/>
          </a:xfrm>
          <a:prstGeom prst="rect">
            <a:avLst/>
          </a:prstGeom>
          <a:noFill/>
          <a:ln w="9525">
            <a:noFill/>
            <a:miter lim="800000"/>
            <a:headEnd/>
            <a:tailEnd/>
          </a:ln>
          <a:effectLst/>
        </p:spPr>
        <p:txBody>
          <a:bodyPr>
            <a:prstTxWarp prst="textNoShape">
              <a:avLst/>
            </a:prstTxWarp>
          </a:bodyPr>
          <a:lstStyle/>
          <a:p>
            <a:pPr algn="ctr" eaLnBrk="0" hangingPunct="0">
              <a:spcBef>
                <a:spcPct val="20000"/>
              </a:spcBef>
              <a:buClr>
                <a:schemeClr val="bg2"/>
              </a:buClr>
              <a:buSzPct val="75000"/>
              <a:buFont typeface="Wingdings" charset="2"/>
              <a:buNone/>
            </a:pPr>
            <a:r>
              <a:rPr lang="de-DE" sz="3600" b="1">
                <a:solidFill>
                  <a:srgbClr val="CC0000"/>
                </a:solidFill>
              </a:rPr>
              <a:t>Funzionamento e Disabilità</a:t>
            </a:r>
          </a:p>
        </p:txBody>
      </p:sp>
      <p:pic>
        <p:nvPicPr>
          <p:cNvPr id="258053" name="Picture 5"/>
          <p:cNvPicPr>
            <a:picLocks noChangeAspect="1" noChangeArrowheads="1"/>
          </p:cNvPicPr>
          <p:nvPr/>
        </p:nvPicPr>
        <p:blipFill>
          <a:blip r:embed="rId3"/>
          <a:srcRect/>
          <a:stretch>
            <a:fillRect/>
          </a:stretch>
        </p:blipFill>
        <p:spPr bwMode="auto">
          <a:xfrm>
            <a:off x="5724525" y="1989138"/>
            <a:ext cx="3238500" cy="2216150"/>
          </a:xfrm>
          <a:prstGeom prst="rect">
            <a:avLst/>
          </a:prstGeom>
          <a:noFill/>
          <a:ln w="9525">
            <a:noFill/>
            <a:miter lim="800000"/>
            <a:headEnd/>
            <a:tailEnd/>
          </a:ln>
          <a:effectLst/>
        </p:spPr>
      </p:pic>
      <p:sp>
        <p:nvSpPr>
          <p:cNvPr id="258054" name="Rectangle 6"/>
          <p:cNvSpPr>
            <a:spLocks noChangeArrowheads="1"/>
          </p:cNvSpPr>
          <p:nvPr/>
        </p:nvSpPr>
        <p:spPr bwMode="auto">
          <a:xfrm>
            <a:off x="228600" y="3357563"/>
            <a:ext cx="5486400" cy="1008062"/>
          </a:xfrm>
          <a:prstGeom prst="rect">
            <a:avLst/>
          </a:prstGeom>
          <a:noFill/>
          <a:ln w="9525">
            <a:solidFill>
              <a:srgbClr val="FF0000"/>
            </a:solidFill>
            <a:miter lim="800000"/>
            <a:headEnd/>
            <a:tailEnd/>
          </a:ln>
          <a:effectLst/>
        </p:spPr>
        <p:txBody>
          <a:bodyPr>
            <a:prstTxWarp prst="textNoShape">
              <a:avLst/>
            </a:prstTxWarp>
          </a:bodyPr>
          <a:lstStyle/>
          <a:p>
            <a:pPr marL="342900" indent="-342900" algn="just" eaLnBrk="0" hangingPunct="0">
              <a:spcBef>
                <a:spcPct val="20000"/>
              </a:spcBef>
              <a:buClr>
                <a:schemeClr val="bg2"/>
              </a:buClr>
              <a:buSzPct val="75000"/>
              <a:buFont typeface="Wingdings" charset="2"/>
              <a:buChar char="n"/>
            </a:pPr>
            <a:r>
              <a:rPr lang="en-GB" sz="2400" b="1" dirty="0" err="1"/>
              <a:t>alla</a:t>
            </a:r>
            <a:r>
              <a:rPr lang="en-GB" sz="2400" b="1" dirty="0">
                <a:solidFill>
                  <a:srgbClr val="CC3300"/>
                </a:solidFill>
              </a:rPr>
              <a:t> </a:t>
            </a:r>
            <a:r>
              <a:rPr lang="en-GB" sz="2400" b="1" dirty="0" err="1">
                <a:solidFill>
                  <a:srgbClr val="CC3300"/>
                </a:solidFill>
              </a:rPr>
              <a:t>condizione</a:t>
            </a:r>
            <a:r>
              <a:rPr lang="en-GB" sz="2400" b="1" dirty="0">
                <a:solidFill>
                  <a:srgbClr val="CC3300"/>
                </a:solidFill>
              </a:rPr>
              <a:t> </a:t>
            </a:r>
            <a:r>
              <a:rPr lang="en-GB" sz="2400" b="1" dirty="0" err="1">
                <a:solidFill>
                  <a:srgbClr val="CC3300"/>
                </a:solidFill>
              </a:rPr>
              <a:t>di</a:t>
            </a:r>
            <a:r>
              <a:rPr lang="en-GB" sz="2400" b="1" dirty="0">
                <a:solidFill>
                  <a:srgbClr val="CC3300"/>
                </a:solidFill>
              </a:rPr>
              <a:t> salute </a:t>
            </a:r>
            <a:r>
              <a:rPr lang="en-GB" sz="2400" b="1" dirty="0" err="1"/>
              <a:t>delle</a:t>
            </a:r>
            <a:r>
              <a:rPr lang="en-GB" sz="2400" b="1" dirty="0"/>
              <a:t> </a:t>
            </a:r>
            <a:r>
              <a:rPr lang="en-GB" sz="2400" b="1" dirty="0" err="1"/>
              <a:t>persone</a:t>
            </a:r>
            <a:endParaRPr lang="de-CH" sz="2400" b="1" dirty="0"/>
          </a:p>
        </p:txBody>
      </p:sp>
      <p:pic>
        <p:nvPicPr>
          <p:cNvPr id="258055" name="Picture 7" descr="lbp_advanced"/>
          <p:cNvPicPr>
            <a:picLocks noChangeAspect="1" noChangeArrowheads="1"/>
          </p:cNvPicPr>
          <p:nvPr/>
        </p:nvPicPr>
        <p:blipFill>
          <a:blip r:embed="rId4"/>
          <a:srcRect/>
          <a:stretch>
            <a:fillRect/>
          </a:stretch>
        </p:blipFill>
        <p:spPr bwMode="auto">
          <a:xfrm>
            <a:off x="5724525" y="4149725"/>
            <a:ext cx="3240088" cy="230187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8052"/>
                                        </p:tgtEl>
                                        <p:attrNameLst>
                                          <p:attrName>style.visibility</p:attrName>
                                        </p:attrNameLst>
                                      </p:cBhvr>
                                      <p:to>
                                        <p:strVal val="visible"/>
                                      </p:to>
                                    </p:set>
                                    <p:animEffect transition="in" filter="fade">
                                      <p:cBhvr>
                                        <p:cTn id="7" dur="1000"/>
                                        <p:tgtEl>
                                          <p:spTgt spid="25805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58050">
                                            <p:txEl>
                                              <p:pRg st="0" end="0"/>
                                            </p:txEl>
                                          </p:spTgt>
                                        </p:tgtEl>
                                        <p:attrNameLst>
                                          <p:attrName>style.visibility</p:attrName>
                                        </p:attrNameLst>
                                      </p:cBhvr>
                                      <p:to>
                                        <p:strVal val="visible"/>
                                      </p:to>
                                    </p:set>
                                    <p:animEffect transition="in" filter="fade">
                                      <p:cBhvr>
                                        <p:cTn id="11" dur="1000"/>
                                        <p:tgtEl>
                                          <p:spTgt spid="25805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58054"/>
                                        </p:tgtEl>
                                        <p:attrNameLst>
                                          <p:attrName>style.visibility</p:attrName>
                                        </p:attrNameLst>
                                      </p:cBhvr>
                                      <p:to>
                                        <p:strVal val="visible"/>
                                      </p:to>
                                    </p:set>
                                    <p:animEffect transition="in" filter="wipe(left)">
                                      <p:cBhvr>
                                        <p:cTn id="16" dur="1000"/>
                                        <p:tgtEl>
                                          <p:spTgt spid="258054"/>
                                        </p:tgtEl>
                                      </p:cBhvr>
                                    </p:animEffect>
                                  </p:childTnLst>
                                </p:cTn>
                              </p:par>
                            </p:childTnLst>
                          </p:cTn>
                        </p:par>
                        <p:par>
                          <p:cTn id="17" fill="hold">
                            <p:stCondLst>
                              <p:cond delay="1000"/>
                            </p:stCondLst>
                            <p:childTnLst>
                              <p:par>
                                <p:cTn id="18" presetID="10" presetClass="entr" presetSubtype="0" fill="hold" nodeType="afterEffect">
                                  <p:stCondLst>
                                    <p:cond delay="500"/>
                                  </p:stCondLst>
                                  <p:childTnLst>
                                    <p:set>
                                      <p:cBhvr>
                                        <p:cTn id="19" dur="1" fill="hold">
                                          <p:stCondLst>
                                            <p:cond delay="0"/>
                                          </p:stCondLst>
                                        </p:cTn>
                                        <p:tgtEl>
                                          <p:spTgt spid="258053"/>
                                        </p:tgtEl>
                                        <p:attrNameLst>
                                          <p:attrName>style.visibility</p:attrName>
                                        </p:attrNameLst>
                                      </p:cBhvr>
                                      <p:to>
                                        <p:strVal val="visible"/>
                                      </p:to>
                                    </p:set>
                                    <p:animEffect transition="in" filter="fade">
                                      <p:cBhvr>
                                        <p:cTn id="20" dur="2000"/>
                                        <p:tgtEl>
                                          <p:spTgt spid="258053"/>
                                        </p:tgtEl>
                                      </p:cBhvr>
                                    </p:animEffect>
                                  </p:childTnLst>
                                </p:cTn>
                              </p:par>
                            </p:childTnLst>
                          </p:cTn>
                        </p:par>
                        <p:par>
                          <p:cTn id="21" fill="hold">
                            <p:stCondLst>
                              <p:cond delay="3500"/>
                            </p:stCondLst>
                            <p:childTnLst>
                              <p:par>
                                <p:cTn id="22" presetID="10" presetClass="entr" presetSubtype="0" fill="hold" nodeType="afterEffect">
                                  <p:stCondLst>
                                    <p:cond delay="500"/>
                                  </p:stCondLst>
                                  <p:childTnLst>
                                    <p:set>
                                      <p:cBhvr>
                                        <p:cTn id="23" dur="1" fill="hold">
                                          <p:stCondLst>
                                            <p:cond delay="0"/>
                                          </p:stCondLst>
                                        </p:cTn>
                                        <p:tgtEl>
                                          <p:spTgt spid="258055"/>
                                        </p:tgtEl>
                                        <p:attrNameLst>
                                          <p:attrName>style.visibility</p:attrName>
                                        </p:attrNameLst>
                                      </p:cBhvr>
                                      <p:to>
                                        <p:strVal val="visible"/>
                                      </p:to>
                                    </p:set>
                                    <p:animEffect transition="in" filter="fade">
                                      <p:cBhvr>
                                        <p:cTn id="24" dur="2000"/>
                                        <p:tgtEl>
                                          <p:spTgt spid="258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0" grpId="0" build="p"/>
      <p:bldP spid="258052" grpId="0"/>
      <p:bldP spid="258054" grpId="0" animBg="1"/>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0099" name="Rectangle 3"/>
          <p:cNvSpPr>
            <a:spLocks noChangeArrowheads="1"/>
          </p:cNvSpPr>
          <p:nvPr/>
        </p:nvSpPr>
        <p:spPr bwMode="auto">
          <a:xfrm>
            <a:off x="468313" y="2852738"/>
            <a:ext cx="4824412" cy="1008062"/>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400"/>
              <a:t>alla </a:t>
            </a:r>
            <a:r>
              <a:rPr lang="en-GB" sz="2400">
                <a:solidFill>
                  <a:srgbClr val="339933"/>
                </a:solidFill>
              </a:rPr>
              <a:t>condizione di salute delle persone</a:t>
            </a:r>
            <a:r>
              <a:rPr lang="en-GB" sz="2400"/>
              <a:t> </a:t>
            </a:r>
            <a:r>
              <a:rPr lang="en-GB" sz="2000"/>
              <a:t>	</a:t>
            </a:r>
            <a:endParaRPr lang="de-CH" sz="2000"/>
          </a:p>
        </p:txBody>
      </p:sp>
      <p:sp>
        <p:nvSpPr>
          <p:cNvPr id="260100" name="Rectangle 4"/>
          <p:cNvSpPr>
            <a:spLocks noChangeArrowheads="1"/>
          </p:cNvSpPr>
          <p:nvPr/>
        </p:nvSpPr>
        <p:spPr bwMode="auto">
          <a:xfrm>
            <a:off x="539750" y="4076700"/>
            <a:ext cx="4897438" cy="1866900"/>
          </a:xfrm>
          <a:prstGeom prst="rect">
            <a:avLst/>
          </a:prstGeom>
          <a:noFill/>
          <a:ln w="9525">
            <a:solidFill>
              <a:srgbClr val="FF0000"/>
            </a:solidFill>
            <a:miter lim="800000"/>
            <a:headEnd/>
            <a:tailEnd/>
          </a:ln>
          <a:effectLst/>
        </p:spPr>
        <p:txBody>
          <a:bodyPr>
            <a:prstTxWarp prst="textNoShape">
              <a:avLst/>
            </a:prstTxWarp>
          </a:bodyPr>
          <a:lstStyle/>
          <a:p>
            <a:pPr marL="342900" indent="-342900" algn="just" eaLnBrk="0" hangingPunct="0">
              <a:spcBef>
                <a:spcPct val="20000"/>
              </a:spcBef>
              <a:buClr>
                <a:schemeClr val="bg2"/>
              </a:buClr>
              <a:buSzPct val="75000"/>
              <a:buFont typeface="Wingdings" charset="2"/>
              <a:buChar char="n"/>
            </a:pPr>
            <a:r>
              <a:rPr lang="en-GB" sz="2400" b="1" dirty="0" err="1"/>
              <a:t>alle</a:t>
            </a:r>
            <a:r>
              <a:rPr lang="en-GB" sz="2400" b="1" dirty="0"/>
              <a:t> </a:t>
            </a:r>
            <a:r>
              <a:rPr lang="en-GB" sz="2400" b="1" dirty="0" err="1">
                <a:solidFill>
                  <a:srgbClr val="CC3300"/>
                </a:solidFill>
              </a:rPr>
              <a:t>risorse</a:t>
            </a:r>
            <a:r>
              <a:rPr lang="en-GB" sz="2400" b="1" dirty="0">
                <a:solidFill>
                  <a:srgbClr val="CC3300"/>
                </a:solidFill>
              </a:rPr>
              <a:t> </a:t>
            </a:r>
            <a:r>
              <a:rPr lang="en-GB" sz="2400" b="1" dirty="0" err="1">
                <a:solidFill>
                  <a:srgbClr val="CC3300"/>
                </a:solidFill>
              </a:rPr>
              <a:t>personali</a:t>
            </a:r>
            <a:r>
              <a:rPr lang="en-GB" sz="2400" b="1" dirty="0">
                <a:solidFill>
                  <a:srgbClr val="CC3300"/>
                </a:solidFill>
              </a:rPr>
              <a:t> </a:t>
            </a:r>
            <a:endParaRPr lang="en-GB" sz="2400" b="1" dirty="0" smtClean="0">
              <a:solidFill>
                <a:srgbClr val="CC3300"/>
              </a:solidFill>
            </a:endParaRPr>
          </a:p>
          <a:p>
            <a:pPr marL="342900" indent="-342900" algn="just" eaLnBrk="0" hangingPunct="0">
              <a:spcBef>
                <a:spcPct val="20000"/>
              </a:spcBef>
              <a:buClr>
                <a:schemeClr val="bg2"/>
              </a:buClr>
              <a:buSzPct val="75000"/>
              <a:buFont typeface="Wingdings" charset="2"/>
              <a:buNone/>
            </a:pPr>
            <a:r>
              <a:rPr lang="en-GB" sz="2400" b="1" dirty="0" smtClean="0"/>
              <a:t>(</a:t>
            </a:r>
            <a:r>
              <a:rPr lang="en-GB" sz="2400" b="1" dirty="0" err="1"/>
              <a:t>comprese</a:t>
            </a:r>
            <a:r>
              <a:rPr lang="en-GB" sz="2400" b="1" dirty="0"/>
              <a:t> le </a:t>
            </a:r>
            <a:r>
              <a:rPr lang="en-GB" sz="2400" b="1" dirty="0" err="1"/>
              <a:t>abilità</a:t>
            </a:r>
            <a:r>
              <a:rPr lang="en-GB" sz="2400" b="1" dirty="0"/>
              <a:t> </a:t>
            </a:r>
            <a:r>
              <a:rPr lang="en-GB" sz="2400" b="1" dirty="0" err="1" smtClean="0"/>
              <a:t>personalie</a:t>
            </a:r>
            <a:r>
              <a:rPr lang="en-GB" sz="2400" b="1" dirty="0" smtClean="0"/>
              <a:t> le </a:t>
            </a:r>
            <a:r>
              <a:rPr lang="en-GB" sz="2400" b="1" dirty="0" err="1" smtClean="0"/>
              <a:t>risorse</a:t>
            </a:r>
            <a:r>
              <a:rPr lang="en-GB" sz="2400" b="1" dirty="0" smtClean="0"/>
              <a:t> </a:t>
            </a:r>
            <a:r>
              <a:rPr lang="en-GB" sz="2400" b="1" dirty="0" err="1"/>
              <a:t>economiche</a:t>
            </a:r>
            <a:r>
              <a:rPr lang="en-GB" sz="2400" b="1" dirty="0"/>
              <a:t>).</a:t>
            </a:r>
            <a:r>
              <a:rPr lang="en-GB" sz="2400" dirty="0"/>
              <a:t>	</a:t>
            </a:r>
            <a:endParaRPr lang="de-CH" sz="2400" dirty="0"/>
          </a:p>
        </p:txBody>
      </p:sp>
      <p:pic>
        <p:nvPicPr>
          <p:cNvPr id="260101" name="Picture 5" descr="sinpiernas"/>
          <p:cNvPicPr>
            <a:picLocks noChangeAspect="1" noChangeArrowheads="1"/>
          </p:cNvPicPr>
          <p:nvPr/>
        </p:nvPicPr>
        <p:blipFill>
          <a:blip r:embed="rId2"/>
          <a:srcRect/>
          <a:stretch>
            <a:fillRect/>
          </a:stretch>
        </p:blipFill>
        <p:spPr bwMode="auto">
          <a:xfrm>
            <a:off x="6011863" y="2349500"/>
            <a:ext cx="1250950" cy="1763713"/>
          </a:xfrm>
          <a:prstGeom prst="rect">
            <a:avLst/>
          </a:prstGeom>
          <a:noFill/>
        </p:spPr>
      </p:pic>
      <p:pic>
        <p:nvPicPr>
          <p:cNvPr id="260102" name="Picture 6" descr="lbp_advanced_s"/>
          <p:cNvPicPr>
            <a:picLocks noChangeAspect="1" noChangeArrowheads="1"/>
          </p:cNvPicPr>
          <p:nvPr/>
        </p:nvPicPr>
        <p:blipFill>
          <a:blip r:embed="rId3"/>
          <a:srcRect/>
          <a:stretch>
            <a:fillRect/>
          </a:stretch>
        </p:blipFill>
        <p:spPr bwMode="auto">
          <a:xfrm>
            <a:off x="7524750" y="2349500"/>
            <a:ext cx="1282700" cy="1774825"/>
          </a:xfrm>
          <a:prstGeom prst="rect">
            <a:avLst/>
          </a:prstGeom>
          <a:noFill/>
        </p:spPr>
      </p:pic>
      <p:pic>
        <p:nvPicPr>
          <p:cNvPr id="260103" name="Picture 7" descr="Photos: Men's and Women's 1500m T54 finals"/>
          <p:cNvPicPr>
            <a:picLocks noChangeAspect="1" noChangeArrowheads="1"/>
          </p:cNvPicPr>
          <p:nvPr/>
        </p:nvPicPr>
        <p:blipFill>
          <a:blip r:embed="rId4"/>
          <a:srcRect/>
          <a:stretch>
            <a:fillRect/>
          </a:stretch>
        </p:blipFill>
        <p:spPr bwMode="auto">
          <a:xfrm>
            <a:off x="5724525" y="2205038"/>
            <a:ext cx="3082925" cy="4246562"/>
          </a:xfrm>
          <a:prstGeom prst="rect">
            <a:avLst/>
          </a:prstGeom>
          <a:noFill/>
          <a:ln w="9525">
            <a:noFill/>
            <a:miter lim="800000"/>
            <a:headEnd/>
            <a:tailEnd/>
          </a:ln>
        </p:spPr>
      </p:pic>
      <p:pic>
        <p:nvPicPr>
          <p:cNvPr id="260104" name="Picture 8" descr="Photos: Men's and Women's 1500m T54 finals"/>
          <p:cNvPicPr>
            <a:picLocks noChangeAspect="1" noChangeArrowheads="1"/>
          </p:cNvPicPr>
          <p:nvPr/>
        </p:nvPicPr>
        <p:blipFill>
          <a:blip r:embed="rId4"/>
          <a:srcRect/>
          <a:stretch>
            <a:fillRect/>
          </a:stretch>
        </p:blipFill>
        <p:spPr bwMode="auto">
          <a:xfrm>
            <a:off x="5535613" y="4292600"/>
            <a:ext cx="1487487" cy="2051050"/>
          </a:xfrm>
          <a:prstGeom prst="rect">
            <a:avLst/>
          </a:prstGeom>
          <a:noFill/>
          <a:ln w="9525">
            <a:noFill/>
            <a:miter lim="800000"/>
            <a:headEnd/>
            <a:tailEnd/>
          </a:ln>
        </p:spPr>
      </p:pic>
      <p:sp>
        <p:nvSpPr>
          <p:cNvPr id="260105" name="Rectangle 9"/>
          <p:cNvSpPr>
            <a:spLocks noGrp="1" noChangeArrowheads="1"/>
          </p:cNvSpPr>
          <p:nvPr>
            <p:ph type="body" idx="1"/>
          </p:nvPr>
        </p:nvSpPr>
        <p:spPr>
          <a:xfrm>
            <a:off x="0" y="1989138"/>
            <a:ext cx="5761038" cy="681037"/>
          </a:xfrm>
          <a:noFill/>
          <a:ln/>
        </p:spPr>
        <p:txBody>
          <a:bodyPr>
            <a:normAutofit fontScale="92500" lnSpcReduction="20000"/>
          </a:bodyPr>
          <a:lstStyle/>
          <a:p>
            <a:pPr>
              <a:lnSpc>
                <a:spcPct val="80000"/>
              </a:lnSpc>
            </a:pPr>
            <a:r>
              <a:rPr lang="de-CH" sz="2800" b="1"/>
              <a:t>sono concetti correlati a una varietà di fattori :</a:t>
            </a:r>
            <a:endParaRPr lang="de-CH" sz="4800" b="1"/>
          </a:p>
        </p:txBody>
      </p:sp>
      <p:sp>
        <p:nvSpPr>
          <p:cNvPr id="260106" name="Rectangle 10"/>
          <p:cNvSpPr>
            <a:spLocks noChangeArrowheads="1"/>
          </p:cNvSpPr>
          <p:nvPr/>
        </p:nvSpPr>
        <p:spPr bwMode="auto">
          <a:xfrm>
            <a:off x="2124075" y="476250"/>
            <a:ext cx="4967288" cy="576263"/>
          </a:xfrm>
          <a:prstGeom prst="rect">
            <a:avLst/>
          </a:prstGeom>
          <a:noFill/>
          <a:ln w="9525">
            <a:noFill/>
            <a:miter lim="800000"/>
            <a:headEnd/>
            <a:tailEnd/>
          </a:ln>
          <a:effectLst/>
        </p:spPr>
        <p:txBody>
          <a:bodyPr>
            <a:prstTxWarp prst="textNoShape">
              <a:avLst/>
            </a:prstTxWarp>
          </a:bodyPr>
          <a:lstStyle/>
          <a:p>
            <a:pPr algn="ctr" eaLnBrk="0" hangingPunct="0">
              <a:spcBef>
                <a:spcPct val="20000"/>
              </a:spcBef>
              <a:buClr>
                <a:schemeClr val="bg2"/>
              </a:buClr>
              <a:buSzPct val="75000"/>
              <a:buFont typeface="Wingdings" charset="2"/>
              <a:buNone/>
            </a:pPr>
            <a:r>
              <a:rPr lang="de-DE" sz="3600" b="1">
                <a:solidFill>
                  <a:srgbClr val="CC0000"/>
                </a:solidFill>
              </a:rPr>
              <a:t>Funzionamento e Disabilità</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0100"/>
                                        </p:tgtEl>
                                        <p:attrNameLst>
                                          <p:attrName>style.visibility</p:attrName>
                                        </p:attrNameLst>
                                      </p:cBhvr>
                                      <p:to>
                                        <p:strVal val="visible"/>
                                      </p:to>
                                    </p:set>
                                    <p:animEffect transition="in" filter="wipe(left)">
                                      <p:cBhvr>
                                        <p:cTn id="7" dur="1000"/>
                                        <p:tgtEl>
                                          <p:spTgt spid="260100"/>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260103"/>
                                        </p:tgtEl>
                                        <p:attrNameLst>
                                          <p:attrName>style.visibility</p:attrName>
                                        </p:attrNameLst>
                                      </p:cBhvr>
                                      <p:to>
                                        <p:strVal val="visible"/>
                                      </p:to>
                                    </p:set>
                                    <p:animEffect transition="in" filter="fade">
                                      <p:cBhvr>
                                        <p:cTn id="11" dur="1000"/>
                                        <p:tgtEl>
                                          <p:spTgt spid="260103"/>
                                        </p:tgtEl>
                                      </p:cBhvr>
                                    </p:animEffect>
                                  </p:childTnLst>
                                </p:cTn>
                              </p:par>
                            </p:childTnLst>
                          </p:cTn>
                        </p:par>
                        <p:par>
                          <p:cTn id="12" fill="hold">
                            <p:stCondLst>
                              <p:cond delay="2500"/>
                            </p:stCondLst>
                            <p:childTnLst>
                              <p:par>
                                <p:cTn id="13" presetID="10" presetClass="exit" presetSubtype="0" fill="hold" nodeType="afterEffect">
                                  <p:stCondLst>
                                    <p:cond delay="1500"/>
                                  </p:stCondLst>
                                  <p:childTnLst>
                                    <p:animEffect transition="out" filter="fade">
                                      <p:cBhvr>
                                        <p:cTn id="14" dur="2000"/>
                                        <p:tgtEl>
                                          <p:spTgt spid="260103"/>
                                        </p:tgtEl>
                                      </p:cBhvr>
                                    </p:animEffect>
                                    <p:set>
                                      <p:cBhvr>
                                        <p:cTn id="15" dur="1" fill="hold">
                                          <p:stCondLst>
                                            <p:cond delay="1999"/>
                                          </p:stCondLst>
                                        </p:cTn>
                                        <p:tgtEl>
                                          <p:spTgt spid="260103"/>
                                        </p:tgtEl>
                                        <p:attrNameLst>
                                          <p:attrName>style.visibility</p:attrName>
                                        </p:attrNameLst>
                                      </p:cBhvr>
                                      <p:to>
                                        <p:strVal val="hidden"/>
                                      </p:to>
                                    </p:se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260101"/>
                                        </p:tgtEl>
                                        <p:attrNameLst>
                                          <p:attrName>style.visibility</p:attrName>
                                        </p:attrNameLst>
                                      </p:cBhvr>
                                      <p:to>
                                        <p:strVal val="visible"/>
                                      </p:to>
                                    </p:set>
                                    <p:animEffect transition="in" filter="fade">
                                      <p:cBhvr>
                                        <p:cTn id="19" dur="2000"/>
                                        <p:tgtEl>
                                          <p:spTgt spid="260101"/>
                                        </p:tgtEl>
                                      </p:cBhvr>
                                    </p:animEffect>
                                  </p:childTnLst>
                                </p:cTn>
                              </p:par>
                              <p:par>
                                <p:cTn id="20" presetID="10" presetClass="entr" presetSubtype="0" fill="hold" nodeType="withEffect">
                                  <p:stCondLst>
                                    <p:cond delay="0"/>
                                  </p:stCondLst>
                                  <p:childTnLst>
                                    <p:set>
                                      <p:cBhvr>
                                        <p:cTn id="21" dur="1" fill="hold">
                                          <p:stCondLst>
                                            <p:cond delay="0"/>
                                          </p:stCondLst>
                                        </p:cTn>
                                        <p:tgtEl>
                                          <p:spTgt spid="260102"/>
                                        </p:tgtEl>
                                        <p:attrNameLst>
                                          <p:attrName>style.visibility</p:attrName>
                                        </p:attrNameLst>
                                      </p:cBhvr>
                                      <p:to>
                                        <p:strVal val="visible"/>
                                      </p:to>
                                    </p:set>
                                    <p:animEffect transition="in" filter="fade">
                                      <p:cBhvr>
                                        <p:cTn id="22" dur="2000"/>
                                        <p:tgtEl>
                                          <p:spTgt spid="260102"/>
                                        </p:tgtEl>
                                      </p:cBhvr>
                                    </p:animEffect>
                                  </p:childTnLst>
                                </p:cTn>
                              </p:par>
                              <p:par>
                                <p:cTn id="23" presetID="10" presetClass="entr" presetSubtype="0" fill="hold" nodeType="withEffect">
                                  <p:stCondLst>
                                    <p:cond delay="0"/>
                                  </p:stCondLst>
                                  <p:childTnLst>
                                    <p:set>
                                      <p:cBhvr>
                                        <p:cTn id="24" dur="1" fill="hold">
                                          <p:stCondLst>
                                            <p:cond delay="0"/>
                                          </p:stCondLst>
                                        </p:cTn>
                                        <p:tgtEl>
                                          <p:spTgt spid="260104"/>
                                        </p:tgtEl>
                                        <p:attrNameLst>
                                          <p:attrName>style.visibility</p:attrName>
                                        </p:attrNameLst>
                                      </p:cBhvr>
                                      <p:to>
                                        <p:strVal val="visible"/>
                                      </p:to>
                                    </p:set>
                                    <p:animEffect transition="in" filter="fade">
                                      <p:cBhvr>
                                        <p:cTn id="25" dur="2000"/>
                                        <p:tgtEl>
                                          <p:spTgt spid="260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00" grpId="0" animBg="1"/>
    </p:bld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bwMode="auto">
          <a:xfrm>
            <a:off x="381000" y="304800"/>
            <a:ext cx="838200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it-IT" dirty="0">
                <a:latin typeface="Arial" charset="0"/>
              </a:rPr>
              <a:t>Funzionamento e Disabilità</a:t>
            </a:r>
          </a:p>
        </p:txBody>
      </p:sp>
      <p:sp>
        <p:nvSpPr>
          <p:cNvPr id="147459" name="Rectangle 3"/>
          <p:cNvSpPr>
            <a:spLocks noGrp="1" noChangeArrowheads="1"/>
          </p:cNvSpPr>
          <p:nvPr>
            <p:ph type="body" idx="1"/>
          </p:nvPr>
        </p:nvSpPr>
        <p:spPr>
          <a:xfrm>
            <a:off x="381000" y="1143000"/>
            <a:ext cx="8763000" cy="5257800"/>
          </a:xfrm>
        </p:spPr>
        <p:txBody>
          <a:bodyPr vert="horz" wrap="square" lIns="91440" tIns="45720" rIns="91440" bIns="45720" numCol="1" anchor="t" anchorCtr="0" compatLnSpc="1">
            <a:prstTxWarp prst="textNoShape">
              <a:avLst/>
            </a:prstTxWarp>
            <a:normAutofit/>
          </a:bodyPr>
          <a:lstStyle/>
          <a:p>
            <a:pPr algn="ctr" eaLnBrk="1" hangingPunct="1">
              <a:lnSpc>
                <a:spcPct val="90000"/>
              </a:lnSpc>
              <a:buFontTx/>
              <a:buNone/>
              <a:defRPr/>
            </a:pPr>
            <a:r>
              <a:rPr lang="it-IT" b="1" dirty="0">
                <a:solidFill>
                  <a:schemeClr val="accent2"/>
                </a:solidFill>
                <a:effectLst>
                  <a:outerShdw blurRad="38100" dist="38100" dir="2700000" algn="tl">
                    <a:srgbClr val="DDDDDD"/>
                  </a:outerShdw>
                </a:effectLst>
                <a:ea typeface="Times New Roman" charset="0"/>
                <a:cs typeface="Times New Roman" charset="0"/>
              </a:rPr>
              <a:t>Interpretazione dei Costrutti</a:t>
            </a:r>
          </a:p>
          <a:p>
            <a:pPr eaLnBrk="1" hangingPunct="1">
              <a:lnSpc>
                <a:spcPct val="90000"/>
              </a:lnSpc>
              <a:buFontTx/>
              <a:buNone/>
              <a:defRPr/>
            </a:pPr>
            <a:endParaRPr lang="it-IT" sz="2400" b="1" dirty="0">
              <a:solidFill>
                <a:schemeClr val="accent2"/>
              </a:solidFill>
              <a:effectLst>
                <a:outerShdw blurRad="38100" dist="38100" dir="2700000" algn="tl">
                  <a:srgbClr val="DDDDDD"/>
                </a:outerShdw>
              </a:effectLst>
              <a:ea typeface="Times New Roman" charset="0"/>
              <a:cs typeface="Times New Roman" charset="0"/>
            </a:endParaRPr>
          </a:p>
          <a:p>
            <a:pPr eaLnBrk="1" hangingPunct="1">
              <a:lnSpc>
                <a:spcPct val="90000"/>
              </a:lnSpc>
              <a:buFontTx/>
              <a:buNone/>
              <a:defRPr/>
            </a:pPr>
            <a:r>
              <a:rPr lang="it-IT" sz="2000" b="1" dirty="0">
                <a:effectLst>
                  <a:outerShdw blurRad="38100" dist="38100" dir="2700000" algn="tl">
                    <a:srgbClr val="DDDDDD"/>
                  </a:outerShdw>
                </a:effectLst>
                <a:ea typeface="Times New Roman" charset="0"/>
                <a:cs typeface="Times New Roman" charset="0"/>
              </a:rPr>
              <a:t>Funzioni Corporee 		</a:t>
            </a:r>
            <a:r>
              <a:rPr lang="it-IT" sz="2000" b="1" i="1" dirty="0">
                <a:effectLst>
                  <a:outerShdw blurRad="38100" dist="38100" dir="2700000" algn="tl">
                    <a:srgbClr val="DDDDDD"/>
                  </a:outerShdw>
                </a:effectLst>
                <a:ea typeface="Times New Roman" charset="0"/>
                <a:cs typeface="Times New Roman" charset="0"/>
              </a:rPr>
              <a:t>cambiamenti nei sistemi</a:t>
            </a:r>
            <a:r>
              <a:rPr lang="it-IT" sz="2000" b="1" i="1" dirty="0" smtClean="0">
                <a:effectLst>
                  <a:outerShdw blurRad="38100" dist="38100" dir="2700000" algn="tl">
                    <a:srgbClr val="DDDDDD"/>
                  </a:outerShdw>
                </a:effectLst>
                <a:ea typeface="Times New Roman" charset="0"/>
                <a:cs typeface="Times New Roman" charset="0"/>
              </a:rPr>
              <a:t> </a:t>
            </a:r>
          </a:p>
          <a:p>
            <a:pPr eaLnBrk="1" hangingPunct="1">
              <a:lnSpc>
                <a:spcPct val="90000"/>
              </a:lnSpc>
              <a:buFontTx/>
              <a:buNone/>
              <a:defRPr/>
            </a:pPr>
            <a:r>
              <a:rPr lang="it-IT" sz="2000" b="1" i="1" dirty="0" smtClean="0">
                <a:effectLst>
                  <a:outerShdw blurRad="38100" dist="38100" dir="2700000" algn="tl">
                    <a:srgbClr val="DDDDDD"/>
                  </a:outerShdw>
                </a:effectLst>
                <a:ea typeface="Times New Roman" charset="0"/>
                <a:cs typeface="Times New Roman" charset="0"/>
              </a:rPr>
              <a:t>fisiologici </a:t>
            </a:r>
            <a:endParaRPr lang="it-IT" sz="2000" b="1" i="1" dirty="0">
              <a:effectLst>
                <a:outerShdw blurRad="38100" dist="38100" dir="2700000" algn="tl">
                  <a:srgbClr val="DDDDDD"/>
                </a:outerShdw>
              </a:effectLst>
              <a:ea typeface="Times New Roman" charset="0"/>
              <a:cs typeface="Times New Roman" charset="0"/>
            </a:endParaRPr>
          </a:p>
          <a:p>
            <a:pPr eaLnBrk="1" hangingPunct="1">
              <a:lnSpc>
                <a:spcPct val="90000"/>
              </a:lnSpc>
              <a:buFontTx/>
              <a:buNone/>
              <a:defRPr/>
            </a:pPr>
            <a:endParaRPr lang="it-IT" sz="2000" b="1" dirty="0">
              <a:effectLst>
                <a:outerShdw blurRad="38100" dist="38100" dir="2700000" algn="tl">
                  <a:srgbClr val="DDDDDD"/>
                </a:outerShdw>
              </a:effectLst>
              <a:ea typeface="Times New Roman" charset="0"/>
              <a:cs typeface="Times New Roman" charset="0"/>
            </a:endParaRPr>
          </a:p>
          <a:p>
            <a:pPr eaLnBrk="1" hangingPunct="1">
              <a:lnSpc>
                <a:spcPct val="90000"/>
              </a:lnSpc>
              <a:buFontTx/>
              <a:buNone/>
              <a:defRPr/>
            </a:pPr>
            <a:r>
              <a:rPr lang="it-IT" sz="2000" b="1" dirty="0">
                <a:effectLst>
                  <a:outerShdw blurRad="38100" dist="38100" dir="2700000" algn="tl">
                    <a:srgbClr val="DDDDDD"/>
                  </a:outerShdw>
                </a:effectLst>
                <a:ea typeface="Times New Roman" charset="0"/>
                <a:cs typeface="Times New Roman" charset="0"/>
              </a:rPr>
              <a:t>Strutture Corporee </a:t>
            </a:r>
            <a:r>
              <a:rPr lang="it-IT" sz="2000" b="1" dirty="0" smtClean="0">
                <a:effectLst>
                  <a:outerShdw blurRad="38100" dist="38100" dir="2700000" algn="tl">
                    <a:srgbClr val="DDDDDD"/>
                  </a:outerShdw>
                </a:effectLst>
                <a:ea typeface="Times New Roman" charset="0"/>
                <a:cs typeface="Times New Roman" charset="0"/>
              </a:rPr>
              <a:t>	</a:t>
            </a:r>
            <a:r>
              <a:rPr lang="it-IT" sz="2000" b="1" i="1" dirty="0" smtClean="0">
                <a:effectLst>
                  <a:outerShdw blurRad="38100" dist="38100" dir="2700000" algn="tl">
                    <a:srgbClr val="DDDDDD"/>
                  </a:outerShdw>
                </a:effectLst>
                <a:ea typeface="Times New Roman" charset="0"/>
                <a:cs typeface="Times New Roman" charset="0"/>
              </a:rPr>
              <a:t>cambiamenti </a:t>
            </a:r>
            <a:r>
              <a:rPr lang="it-IT" sz="2000" b="1" i="1" dirty="0">
                <a:effectLst>
                  <a:outerShdw blurRad="38100" dist="38100" dir="2700000" algn="tl">
                    <a:srgbClr val="DDDDDD"/>
                  </a:outerShdw>
                </a:effectLst>
                <a:ea typeface="Times New Roman" charset="0"/>
                <a:cs typeface="Times New Roman" charset="0"/>
              </a:rPr>
              <a:t>nelle strutture</a:t>
            </a:r>
            <a:r>
              <a:rPr lang="it-IT" sz="2000" b="1" i="1" dirty="0" smtClean="0">
                <a:effectLst>
                  <a:outerShdw blurRad="38100" dist="38100" dir="2700000" algn="tl">
                    <a:srgbClr val="DDDDDD"/>
                  </a:outerShdw>
                </a:effectLst>
                <a:ea typeface="Times New Roman" charset="0"/>
                <a:cs typeface="Times New Roman" charset="0"/>
              </a:rPr>
              <a:t> anatomiche</a:t>
            </a:r>
            <a:endParaRPr lang="it-IT" sz="1100" b="1" dirty="0">
              <a:effectLst>
                <a:outerShdw blurRad="38100" dist="38100" dir="2700000" algn="tl">
                  <a:srgbClr val="DDDDDD"/>
                </a:outerShdw>
              </a:effectLst>
              <a:ea typeface="Times New Roman" charset="0"/>
              <a:cs typeface="Times New Roman" charset="0"/>
            </a:endParaRPr>
          </a:p>
          <a:p>
            <a:pPr eaLnBrk="1" hangingPunct="1">
              <a:lnSpc>
                <a:spcPct val="90000"/>
              </a:lnSpc>
              <a:buFontTx/>
              <a:buNone/>
              <a:defRPr/>
            </a:pPr>
            <a:endParaRPr lang="it-IT" sz="2000" b="1" dirty="0">
              <a:effectLst>
                <a:outerShdw blurRad="38100" dist="38100" dir="2700000" algn="tl">
                  <a:srgbClr val="DDDDDD"/>
                </a:outerShdw>
              </a:effectLst>
              <a:ea typeface="Times New Roman" charset="0"/>
              <a:cs typeface="Times New Roman" charset="0"/>
            </a:endParaRPr>
          </a:p>
          <a:p>
            <a:pPr>
              <a:lnSpc>
                <a:spcPct val="90000"/>
              </a:lnSpc>
              <a:buNone/>
              <a:defRPr/>
            </a:pPr>
            <a:r>
              <a:rPr lang="it-IT" sz="2000" b="1" dirty="0">
                <a:effectLst>
                  <a:outerShdw blurRad="38100" dist="38100" dir="2700000" algn="tl">
                    <a:srgbClr val="DDDDDD"/>
                  </a:outerShdw>
                </a:effectLst>
                <a:ea typeface="Times New Roman" charset="0"/>
                <a:cs typeface="Times New Roman" charset="0"/>
              </a:rPr>
              <a:t>Attività e</a:t>
            </a:r>
            <a:r>
              <a:rPr lang="it-IT" sz="2000" b="1" dirty="0" smtClean="0">
                <a:effectLst>
                  <a:outerShdw blurRad="38100" dist="38100" dir="2700000" algn="tl">
                    <a:srgbClr val="DDDDDD"/>
                  </a:outerShdw>
                </a:effectLst>
                <a:ea typeface="Times New Roman" charset="0"/>
                <a:cs typeface="Times New Roman" charset="0"/>
              </a:rPr>
              <a:t> Partecipazione 	</a:t>
            </a:r>
            <a:endParaRPr lang="it-IT" sz="2000" b="1" i="1" dirty="0" smtClean="0">
              <a:effectLst>
                <a:outerShdw blurRad="38100" dist="38100" dir="2700000" algn="tl">
                  <a:srgbClr val="DDDDDD"/>
                </a:outerShdw>
              </a:effectLst>
              <a:ea typeface="Times New Roman" charset="0"/>
              <a:cs typeface="Times New Roman" charset="0"/>
            </a:endParaRPr>
          </a:p>
          <a:p>
            <a:pPr algn="ctr" eaLnBrk="1" hangingPunct="1">
              <a:lnSpc>
                <a:spcPct val="90000"/>
              </a:lnSpc>
              <a:buFontTx/>
              <a:buNone/>
              <a:defRPr/>
            </a:pPr>
            <a:r>
              <a:rPr lang="it-IT" sz="1200" b="1" dirty="0">
                <a:solidFill>
                  <a:srgbClr val="FF6600"/>
                </a:solidFill>
                <a:effectLst>
                  <a:outerShdw blurRad="38100" dist="38100" dir="2700000" algn="tl">
                    <a:srgbClr val="DDDDDD"/>
                  </a:outerShdw>
                </a:effectLst>
                <a:ea typeface="Times New Roman" charset="0"/>
                <a:cs typeface="Times New Roman" charset="0"/>
              </a:rPr>
              <a:t> </a:t>
            </a:r>
          </a:p>
        </p:txBody>
      </p:sp>
      <p:sp>
        <p:nvSpPr>
          <p:cNvPr id="45060" name="Line 13"/>
          <p:cNvSpPr>
            <a:spLocks noChangeShapeType="1"/>
          </p:cNvSpPr>
          <p:nvPr/>
        </p:nvSpPr>
        <p:spPr bwMode="auto">
          <a:xfrm>
            <a:off x="3200400" y="2209800"/>
            <a:ext cx="838200" cy="0"/>
          </a:xfrm>
          <a:prstGeom prst="line">
            <a:avLst/>
          </a:prstGeom>
          <a:noFill/>
          <a:ln w="9525">
            <a:solidFill>
              <a:schemeClr val="tx1"/>
            </a:solidFill>
            <a:round/>
            <a:headEnd/>
            <a:tailEnd type="triangle" w="med" len="med"/>
          </a:ln>
        </p:spPr>
        <p:txBody>
          <a:bodyPr>
            <a:prstTxWarp prst="textNoShape">
              <a:avLst/>
            </a:prstTxWarp>
          </a:bodyPr>
          <a:lstStyle/>
          <a:p>
            <a:endParaRPr lang="it-IT"/>
          </a:p>
        </p:txBody>
      </p:sp>
      <p:sp>
        <p:nvSpPr>
          <p:cNvPr id="45061" name="Line 14"/>
          <p:cNvSpPr>
            <a:spLocks noChangeShapeType="1"/>
          </p:cNvSpPr>
          <p:nvPr/>
        </p:nvSpPr>
        <p:spPr bwMode="auto">
          <a:xfrm>
            <a:off x="3276600" y="3124200"/>
            <a:ext cx="762000" cy="0"/>
          </a:xfrm>
          <a:prstGeom prst="line">
            <a:avLst/>
          </a:prstGeom>
          <a:noFill/>
          <a:ln w="9525">
            <a:solidFill>
              <a:schemeClr val="tx1"/>
            </a:solidFill>
            <a:round/>
            <a:headEnd/>
            <a:tailEnd type="triangle" w="med" len="med"/>
          </a:ln>
        </p:spPr>
        <p:txBody>
          <a:bodyPr>
            <a:prstTxWarp prst="textNoShape">
              <a:avLst/>
            </a:prstTxWarp>
          </a:bodyPr>
          <a:lstStyle/>
          <a:p>
            <a:endParaRPr lang="it-IT"/>
          </a:p>
        </p:txBody>
      </p:sp>
      <p:sp>
        <p:nvSpPr>
          <p:cNvPr id="45062" name="Line 15"/>
          <p:cNvSpPr>
            <a:spLocks noChangeShapeType="1"/>
          </p:cNvSpPr>
          <p:nvPr/>
        </p:nvSpPr>
        <p:spPr bwMode="auto">
          <a:xfrm>
            <a:off x="1600200" y="4495800"/>
            <a:ext cx="1760400" cy="0"/>
          </a:xfrm>
          <a:prstGeom prst="line">
            <a:avLst/>
          </a:prstGeom>
          <a:noFill/>
          <a:ln w="9525">
            <a:solidFill>
              <a:schemeClr val="tx1"/>
            </a:solidFill>
            <a:round/>
            <a:headEnd/>
            <a:tailEnd type="triangle" w="med" len="med"/>
          </a:ln>
        </p:spPr>
        <p:txBody>
          <a:bodyPr>
            <a:prstTxWarp prst="textNoShape">
              <a:avLst/>
            </a:prstTxWarp>
          </a:bodyPr>
          <a:lstStyle/>
          <a:p>
            <a:endParaRPr lang="it-IT"/>
          </a:p>
        </p:txBody>
      </p:sp>
      <p:sp>
        <p:nvSpPr>
          <p:cNvPr id="45063" name="Line 16"/>
          <p:cNvSpPr>
            <a:spLocks noChangeShapeType="1"/>
          </p:cNvSpPr>
          <p:nvPr/>
        </p:nvSpPr>
        <p:spPr bwMode="auto">
          <a:xfrm>
            <a:off x="1600200" y="4572000"/>
            <a:ext cx="1828800" cy="762000"/>
          </a:xfrm>
          <a:prstGeom prst="line">
            <a:avLst/>
          </a:prstGeom>
          <a:noFill/>
          <a:ln w="9525">
            <a:solidFill>
              <a:schemeClr val="tx1"/>
            </a:solidFill>
            <a:round/>
            <a:headEnd/>
            <a:tailEnd type="triangle" w="med" len="med"/>
          </a:ln>
        </p:spPr>
        <p:txBody>
          <a:bodyPr>
            <a:prstTxWarp prst="textNoShape">
              <a:avLst/>
            </a:prstTxWarp>
          </a:bodyPr>
          <a:lstStyle/>
          <a:p>
            <a:endParaRPr lang="it-IT"/>
          </a:p>
        </p:txBody>
      </p:sp>
      <p:sp>
        <p:nvSpPr>
          <p:cNvPr id="9" name="CasellaDiTesto 8"/>
          <p:cNvSpPr txBox="1"/>
          <p:nvPr/>
        </p:nvSpPr>
        <p:spPr>
          <a:xfrm>
            <a:off x="3657600" y="4182070"/>
            <a:ext cx="8229600" cy="1477328"/>
          </a:xfrm>
          <a:prstGeom prst="rect">
            <a:avLst/>
          </a:prstGeom>
          <a:noFill/>
        </p:spPr>
        <p:txBody>
          <a:bodyPr wrap="square" rtlCol="0">
            <a:spAutoFit/>
          </a:bodyPr>
          <a:lstStyle/>
          <a:p>
            <a:r>
              <a:rPr lang="it-IT" b="1" i="1" dirty="0" smtClean="0">
                <a:effectLst>
                  <a:outerShdw blurRad="38100" dist="38100" dir="2700000" algn="tl">
                    <a:srgbClr val="DDDDDD"/>
                  </a:outerShdw>
                </a:effectLst>
                <a:ea typeface="Times New Roman" charset="0"/>
                <a:cs typeface="Times New Roman" charset="0"/>
              </a:rPr>
              <a:t>cambiamenti nella </a:t>
            </a:r>
            <a:r>
              <a:rPr lang="it-IT" b="1" i="1" dirty="0" smtClean="0">
                <a:solidFill>
                  <a:schemeClr val="accent2"/>
                </a:solidFill>
                <a:effectLst>
                  <a:outerShdw blurRad="38100" dist="38100" dir="2700000" algn="tl">
                    <a:srgbClr val="DDDDDD"/>
                  </a:outerShdw>
                </a:effectLst>
                <a:ea typeface="Times New Roman" charset="0"/>
                <a:cs typeface="Times New Roman" charset="0"/>
              </a:rPr>
              <a:t>capacità</a:t>
            </a:r>
            <a:r>
              <a:rPr lang="it-IT" b="1" i="1" dirty="0" smtClean="0">
                <a:effectLst>
                  <a:outerShdw blurRad="38100" dist="38100" dir="2700000" algn="tl">
                    <a:srgbClr val="DDDDDD"/>
                  </a:outerShdw>
                </a:effectLst>
                <a:ea typeface="Times New Roman" charset="0"/>
                <a:cs typeface="Times New Roman" charset="0"/>
              </a:rPr>
              <a:t> intrinseca </a:t>
            </a:r>
          </a:p>
          <a:p>
            <a:r>
              <a:rPr lang="it-IT" b="1" i="1" dirty="0" smtClean="0">
                <a:effectLst>
                  <a:outerShdw blurRad="38100" dist="38100" dir="2700000" algn="tl">
                    <a:srgbClr val="DDDDDD"/>
                  </a:outerShdw>
                </a:effectLst>
                <a:ea typeface="Times New Roman" charset="0"/>
                <a:cs typeface="Times New Roman" charset="0"/>
              </a:rPr>
              <a:t>della persona in un ambiente standard</a:t>
            </a:r>
          </a:p>
          <a:p>
            <a:endParaRPr lang="it-IT" b="1" i="1" dirty="0" smtClean="0">
              <a:effectLst>
                <a:outerShdw blurRad="38100" dist="38100" dir="2700000" algn="tl">
                  <a:srgbClr val="DDDDDD"/>
                </a:outerShdw>
              </a:effectLst>
              <a:ea typeface="Times New Roman" charset="0"/>
              <a:cs typeface="Times New Roman" charset="0"/>
            </a:endParaRPr>
          </a:p>
          <a:p>
            <a:r>
              <a:rPr lang="it-IT" b="1" i="1" dirty="0" smtClean="0">
                <a:effectLst>
                  <a:outerShdw blurRad="38100" dist="38100" dir="2700000" algn="tl">
                    <a:srgbClr val="DDDDDD"/>
                  </a:outerShdw>
                </a:effectLst>
                <a:ea typeface="Times New Roman" charset="0"/>
                <a:cs typeface="Times New Roman" charset="0"/>
              </a:rPr>
              <a:t>cambiamenti nella </a:t>
            </a:r>
            <a:r>
              <a:rPr lang="it-IT" b="1" i="1" dirty="0" smtClean="0">
                <a:solidFill>
                  <a:schemeClr val="accent2"/>
                </a:solidFill>
                <a:effectLst>
                  <a:outerShdw blurRad="38100" dist="38100" dir="2700000" algn="tl">
                    <a:srgbClr val="DDDDDD"/>
                  </a:outerShdw>
                </a:effectLst>
                <a:ea typeface="Times New Roman" charset="0"/>
                <a:cs typeface="Times New Roman" charset="0"/>
              </a:rPr>
              <a:t>performance </a:t>
            </a:r>
          </a:p>
          <a:p>
            <a:r>
              <a:rPr lang="it-IT" b="1" i="1" dirty="0" smtClean="0">
                <a:effectLst>
                  <a:outerShdw blurRad="38100" dist="38100" dir="2700000" algn="tl">
                    <a:srgbClr val="DDDDDD"/>
                  </a:outerShdw>
                </a:effectLst>
                <a:ea typeface="Times New Roman" charset="0"/>
                <a:cs typeface="Times New Roman" charset="0"/>
              </a:rPr>
              <a:t>nell’ambiente attuale </a:t>
            </a:r>
            <a:endParaRPr lang="it-IT"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4118" name="Oval 6"/>
          <p:cNvSpPr>
            <a:spLocks noChangeArrowheads="1"/>
          </p:cNvSpPr>
          <p:nvPr/>
        </p:nvSpPr>
        <p:spPr bwMode="auto">
          <a:xfrm>
            <a:off x="5580063" y="2152650"/>
            <a:ext cx="2592387" cy="2232025"/>
          </a:xfrm>
          <a:prstGeom prst="ellipse">
            <a:avLst/>
          </a:prstGeom>
          <a:solidFill>
            <a:schemeClr val="bg1"/>
          </a:solidFill>
          <a:ln w="9525">
            <a:solidFill>
              <a:schemeClr val="tx1"/>
            </a:solidFill>
            <a:round/>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sp>
        <p:nvSpPr>
          <p:cNvPr id="4119" name="Oval 7"/>
          <p:cNvSpPr>
            <a:spLocks noChangeArrowheads="1"/>
          </p:cNvSpPr>
          <p:nvPr/>
        </p:nvSpPr>
        <p:spPr bwMode="auto">
          <a:xfrm>
            <a:off x="1042988" y="3808413"/>
            <a:ext cx="2520950" cy="2520950"/>
          </a:xfrm>
          <a:prstGeom prst="ellipse">
            <a:avLst/>
          </a:prstGeom>
          <a:solidFill>
            <a:schemeClr val="bg1"/>
          </a:solidFill>
          <a:ln w="9525">
            <a:solidFill>
              <a:schemeClr val="tx1"/>
            </a:solidFill>
            <a:round/>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sp>
        <p:nvSpPr>
          <p:cNvPr id="4120" name="Oval 8"/>
          <p:cNvSpPr>
            <a:spLocks noChangeArrowheads="1"/>
          </p:cNvSpPr>
          <p:nvPr/>
        </p:nvSpPr>
        <p:spPr bwMode="auto">
          <a:xfrm>
            <a:off x="2413000" y="2297113"/>
            <a:ext cx="2879725" cy="2808287"/>
          </a:xfrm>
          <a:prstGeom prst="ellipse">
            <a:avLst/>
          </a:prstGeom>
          <a:solidFill>
            <a:schemeClr val="bg1"/>
          </a:solidFill>
          <a:ln w="9525">
            <a:solidFill>
              <a:schemeClr val="tx1"/>
            </a:solidFill>
            <a:round/>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sp>
        <p:nvSpPr>
          <p:cNvPr id="4121" name="Oval 9"/>
          <p:cNvSpPr>
            <a:spLocks noChangeArrowheads="1"/>
          </p:cNvSpPr>
          <p:nvPr/>
        </p:nvSpPr>
        <p:spPr bwMode="auto">
          <a:xfrm>
            <a:off x="5508625" y="3592513"/>
            <a:ext cx="2879725" cy="2808287"/>
          </a:xfrm>
          <a:prstGeom prst="ellipse">
            <a:avLst/>
          </a:prstGeom>
          <a:solidFill>
            <a:schemeClr val="bg1"/>
          </a:solidFill>
          <a:ln w="9525">
            <a:solidFill>
              <a:schemeClr val="tx1"/>
            </a:solidFill>
            <a:round/>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graphicFrame>
        <p:nvGraphicFramePr>
          <p:cNvPr id="4098" name="Object 10"/>
          <p:cNvGraphicFramePr>
            <a:graphicFrameLocks noChangeAspect="1"/>
          </p:cNvGraphicFramePr>
          <p:nvPr/>
        </p:nvGraphicFramePr>
        <p:xfrm>
          <a:off x="5724525" y="5032375"/>
          <a:ext cx="838200" cy="371475"/>
        </p:xfrm>
        <a:graphic>
          <a:graphicData uri="http://schemas.openxmlformats.org/presentationml/2006/ole">
            <p:oleObj spid="_x0000_s50178" name="Immagine bitmap" r:id="rId4" imgW="838095" imgH="371527" progId="">
              <p:embed/>
            </p:oleObj>
          </a:graphicData>
        </a:graphic>
      </p:graphicFrame>
      <p:graphicFrame>
        <p:nvGraphicFramePr>
          <p:cNvPr id="4099" name="Object 11"/>
          <p:cNvGraphicFramePr>
            <a:graphicFrameLocks noChangeAspect="1"/>
          </p:cNvGraphicFramePr>
          <p:nvPr/>
        </p:nvGraphicFramePr>
        <p:xfrm>
          <a:off x="4140200" y="2728913"/>
          <a:ext cx="390525" cy="228600"/>
        </p:xfrm>
        <a:graphic>
          <a:graphicData uri="http://schemas.openxmlformats.org/presentationml/2006/ole">
            <p:oleObj spid="_x0000_s50179" name="Immagine bitmap" r:id="rId5" imgW="390580" imgH="228571" progId="">
              <p:embed/>
            </p:oleObj>
          </a:graphicData>
        </a:graphic>
      </p:graphicFrame>
      <p:graphicFrame>
        <p:nvGraphicFramePr>
          <p:cNvPr id="4100" name="Object 12"/>
          <p:cNvGraphicFramePr>
            <a:graphicFrameLocks noChangeAspect="1"/>
          </p:cNvGraphicFramePr>
          <p:nvPr/>
        </p:nvGraphicFramePr>
        <p:xfrm>
          <a:off x="6732588" y="4097338"/>
          <a:ext cx="352425" cy="180975"/>
        </p:xfrm>
        <a:graphic>
          <a:graphicData uri="http://schemas.openxmlformats.org/presentationml/2006/ole">
            <p:oleObj spid="_x0000_s50180" name="Immagine bitmap" r:id="rId6" imgW="352474" imgH="181096" progId="">
              <p:embed/>
            </p:oleObj>
          </a:graphicData>
        </a:graphic>
      </p:graphicFrame>
      <p:graphicFrame>
        <p:nvGraphicFramePr>
          <p:cNvPr id="4101" name="Object 13"/>
          <p:cNvGraphicFramePr>
            <a:graphicFrameLocks noChangeAspect="1"/>
          </p:cNvGraphicFramePr>
          <p:nvPr/>
        </p:nvGraphicFramePr>
        <p:xfrm>
          <a:off x="2916238" y="3162300"/>
          <a:ext cx="523875" cy="590550"/>
        </p:xfrm>
        <a:graphic>
          <a:graphicData uri="http://schemas.openxmlformats.org/presentationml/2006/ole">
            <p:oleObj spid="_x0000_s50181" name="Immagine bitmap" r:id="rId7" imgW="523810" imgH="590476" progId="">
              <p:embed/>
            </p:oleObj>
          </a:graphicData>
        </a:graphic>
      </p:graphicFrame>
      <p:graphicFrame>
        <p:nvGraphicFramePr>
          <p:cNvPr id="4102" name="Object 14"/>
          <p:cNvGraphicFramePr>
            <a:graphicFrameLocks noChangeAspect="1"/>
          </p:cNvGraphicFramePr>
          <p:nvPr/>
        </p:nvGraphicFramePr>
        <p:xfrm>
          <a:off x="1547813" y="4600575"/>
          <a:ext cx="104775" cy="828675"/>
        </p:xfrm>
        <a:graphic>
          <a:graphicData uri="http://schemas.openxmlformats.org/presentationml/2006/ole">
            <p:oleObj spid="_x0000_s50182" name="Immagine bitmap" r:id="rId8" imgW="104762" imgH="828791" progId="">
              <p:embed/>
            </p:oleObj>
          </a:graphicData>
        </a:graphic>
      </p:graphicFrame>
      <p:graphicFrame>
        <p:nvGraphicFramePr>
          <p:cNvPr id="4103" name="Object 15"/>
          <p:cNvGraphicFramePr>
            <a:graphicFrameLocks noChangeAspect="1"/>
          </p:cNvGraphicFramePr>
          <p:nvPr/>
        </p:nvGraphicFramePr>
        <p:xfrm>
          <a:off x="3348038" y="4673600"/>
          <a:ext cx="1028700" cy="133350"/>
        </p:xfrm>
        <a:graphic>
          <a:graphicData uri="http://schemas.openxmlformats.org/presentationml/2006/ole">
            <p:oleObj spid="_x0000_s50183" name="Immagine bitmap" r:id="rId9" imgW="1028844" imgH="133192" progId="">
              <p:embed/>
            </p:oleObj>
          </a:graphicData>
        </a:graphic>
      </p:graphicFrame>
      <p:graphicFrame>
        <p:nvGraphicFramePr>
          <p:cNvPr id="4104" name="Object 16"/>
          <p:cNvGraphicFramePr>
            <a:graphicFrameLocks noChangeAspect="1"/>
          </p:cNvGraphicFramePr>
          <p:nvPr/>
        </p:nvGraphicFramePr>
        <p:xfrm>
          <a:off x="5724525" y="3305175"/>
          <a:ext cx="2019300" cy="133350"/>
        </p:xfrm>
        <a:graphic>
          <a:graphicData uri="http://schemas.openxmlformats.org/presentationml/2006/ole">
            <p:oleObj spid="_x0000_s50184" name="Immagine bitmap" r:id="rId10" imgW="2019048" imgH="133192" progId="">
              <p:embed/>
            </p:oleObj>
          </a:graphicData>
        </a:graphic>
      </p:graphicFrame>
      <p:graphicFrame>
        <p:nvGraphicFramePr>
          <p:cNvPr id="4105" name="Object 17"/>
          <p:cNvGraphicFramePr>
            <a:graphicFrameLocks noChangeAspect="1"/>
          </p:cNvGraphicFramePr>
          <p:nvPr/>
        </p:nvGraphicFramePr>
        <p:xfrm>
          <a:off x="3636963" y="2728913"/>
          <a:ext cx="342900" cy="209550"/>
        </p:xfrm>
        <a:graphic>
          <a:graphicData uri="http://schemas.openxmlformats.org/presentationml/2006/ole">
            <p:oleObj spid="_x0000_s50185" name="Immagine bitmap" r:id="rId11" imgW="343039" imgH="209524" progId="">
              <p:embed/>
            </p:oleObj>
          </a:graphicData>
        </a:graphic>
      </p:graphicFrame>
      <p:graphicFrame>
        <p:nvGraphicFramePr>
          <p:cNvPr id="4106" name="Object 18"/>
          <p:cNvGraphicFramePr>
            <a:graphicFrameLocks noChangeAspect="1"/>
          </p:cNvGraphicFramePr>
          <p:nvPr/>
        </p:nvGraphicFramePr>
        <p:xfrm>
          <a:off x="4068763" y="3881438"/>
          <a:ext cx="390525" cy="228600"/>
        </p:xfrm>
        <a:graphic>
          <a:graphicData uri="http://schemas.openxmlformats.org/presentationml/2006/ole">
            <p:oleObj spid="_x0000_s50186" name="Immagine bitmap" r:id="rId12" imgW="390580" imgH="228571" progId="">
              <p:embed/>
            </p:oleObj>
          </a:graphicData>
        </a:graphic>
      </p:graphicFrame>
      <p:graphicFrame>
        <p:nvGraphicFramePr>
          <p:cNvPr id="4107" name="Object 19"/>
          <p:cNvGraphicFramePr>
            <a:graphicFrameLocks noChangeAspect="1"/>
          </p:cNvGraphicFramePr>
          <p:nvPr/>
        </p:nvGraphicFramePr>
        <p:xfrm>
          <a:off x="7380288" y="4529138"/>
          <a:ext cx="390525" cy="228600"/>
        </p:xfrm>
        <a:graphic>
          <a:graphicData uri="http://schemas.openxmlformats.org/presentationml/2006/ole">
            <p:oleObj spid="_x0000_s50187" name="Immagine bitmap" r:id="rId13" imgW="390580" imgH="228571" progId="">
              <p:embed/>
            </p:oleObj>
          </a:graphicData>
        </a:graphic>
      </p:graphicFrame>
      <p:graphicFrame>
        <p:nvGraphicFramePr>
          <p:cNvPr id="4108" name="Object 20"/>
          <p:cNvGraphicFramePr>
            <a:graphicFrameLocks noChangeAspect="1"/>
          </p:cNvGraphicFramePr>
          <p:nvPr/>
        </p:nvGraphicFramePr>
        <p:xfrm>
          <a:off x="7524750" y="5248275"/>
          <a:ext cx="390525" cy="228600"/>
        </p:xfrm>
        <a:graphic>
          <a:graphicData uri="http://schemas.openxmlformats.org/presentationml/2006/ole">
            <p:oleObj spid="_x0000_s50188" name="Immagine bitmap" r:id="rId14" imgW="390580" imgH="228571" progId="">
              <p:embed/>
            </p:oleObj>
          </a:graphicData>
        </a:graphic>
      </p:graphicFrame>
      <p:graphicFrame>
        <p:nvGraphicFramePr>
          <p:cNvPr id="4109" name="Object 21"/>
          <p:cNvGraphicFramePr>
            <a:graphicFrameLocks noChangeAspect="1"/>
          </p:cNvGraphicFramePr>
          <p:nvPr/>
        </p:nvGraphicFramePr>
        <p:xfrm>
          <a:off x="6732588" y="4600575"/>
          <a:ext cx="352425" cy="1266825"/>
        </p:xfrm>
        <a:graphic>
          <a:graphicData uri="http://schemas.openxmlformats.org/presentationml/2006/ole">
            <p:oleObj spid="_x0000_s50189" name="Immagine bitmap" r:id="rId15" imgW="495369" imgH="1267002" progId="">
              <p:embed/>
            </p:oleObj>
          </a:graphicData>
        </a:graphic>
      </p:graphicFrame>
      <p:graphicFrame>
        <p:nvGraphicFramePr>
          <p:cNvPr id="4110" name="Object 22"/>
          <p:cNvGraphicFramePr>
            <a:graphicFrameLocks noChangeAspect="1"/>
          </p:cNvGraphicFramePr>
          <p:nvPr/>
        </p:nvGraphicFramePr>
        <p:xfrm>
          <a:off x="2627313" y="5537200"/>
          <a:ext cx="476250" cy="400050"/>
        </p:xfrm>
        <a:graphic>
          <a:graphicData uri="http://schemas.openxmlformats.org/presentationml/2006/ole">
            <p:oleObj spid="_x0000_s50190" name="Immagine bitmap" r:id="rId16" imgW="476316" imgH="400000" progId="">
              <p:embed/>
            </p:oleObj>
          </a:graphicData>
        </a:graphic>
      </p:graphicFrame>
      <p:graphicFrame>
        <p:nvGraphicFramePr>
          <p:cNvPr id="4111" name="Object 23"/>
          <p:cNvGraphicFramePr>
            <a:graphicFrameLocks noChangeAspect="1"/>
          </p:cNvGraphicFramePr>
          <p:nvPr/>
        </p:nvGraphicFramePr>
        <p:xfrm>
          <a:off x="5940425" y="2657475"/>
          <a:ext cx="476250" cy="400050"/>
        </p:xfrm>
        <a:graphic>
          <a:graphicData uri="http://schemas.openxmlformats.org/presentationml/2006/ole">
            <p:oleObj spid="_x0000_s50191" name="Immagine bitmap" r:id="rId17" imgW="476316" imgH="400000" progId="">
              <p:embed/>
            </p:oleObj>
          </a:graphicData>
        </a:graphic>
      </p:graphicFrame>
      <p:graphicFrame>
        <p:nvGraphicFramePr>
          <p:cNvPr id="4112" name="Object 24"/>
          <p:cNvGraphicFramePr>
            <a:graphicFrameLocks noChangeAspect="1"/>
          </p:cNvGraphicFramePr>
          <p:nvPr/>
        </p:nvGraphicFramePr>
        <p:xfrm>
          <a:off x="3924300" y="3233738"/>
          <a:ext cx="476250" cy="400050"/>
        </p:xfrm>
        <a:graphic>
          <a:graphicData uri="http://schemas.openxmlformats.org/presentationml/2006/ole">
            <p:oleObj spid="_x0000_s50192" name="Immagine bitmap" r:id="rId18" imgW="476316" imgH="400000" progId="">
              <p:embed/>
            </p:oleObj>
          </a:graphicData>
        </a:graphic>
      </p:graphicFrame>
      <p:graphicFrame>
        <p:nvGraphicFramePr>
          <p:cNvPr id="4113" name="Object 25"/>
          <p:cNvGraphicFramePr>
            <a:graphicFrameLocks noChangeAspect="1"/>
          </p:cNvGraphicFramePr>
          <p:nvPr/>
        </p:nvGraphicFramePr>
        <p:xfrm>
          <a:off x="5940425" y="4384675"/>
          <a:ext cx="476250" cy="400050"/>
        </p:xfrm>
        <a:graphic>
          <a:graphicData uri="http://schemas.openxmlformats.org/presentationml/2006/ole">
            <p:oleObj spid="_x0000_s50193" name="Immagine bitmap" r:id="rId19" imgW="476316" imgH="400000" progId="">
              <p:embed/>
            </p:oleObj>
          </a:graphicData>
        </a:graphic>
      </p:graphicFrame>
      <p:graphicFrame>
        <p:nvGraphicFramePr>
          <p:cNvPr id="4114" name="Object 26"/>
          <p:cNvGraphicFramePr>
            <a:graphicFrameLocks noChangeAspect="1"/>
          </p:cNvGraphicFramePr>
          <p:nvPr/>
        </p:nvGraphicFramePr>
        <p:xfrm>
          <a:off x="2124075" y="4384675"/>
          <a:ext cx="476250" cy="400050"/>
        </p:xfrm>
        <a:graphic>
          <a:graphicData uri="http://schemas.openxmlformats.org/presentationml/2006/ole">
            <p:oleObj spid="_x0000_s50194" name="Immagine bitmap" r:id="rId20" imgW="476316" imgH="400000" progId="">
              <p:embed/>
            </p:oleObj>
          </a:graphicData>
        </a:graphic>
      </p:graphicFrame>
      <p:graphicFrame>
        <p:nvGraphicFramePr>
          <p:cNvPr id="4115" name="Object 27"/>
          <p:cNvGraphicFramePr>
            <a:graphicFrameLocks noChangeAspect="1"/>
          </p:cNvGraphicFramePr>
          <p:nvPr/>
        </p:nvGraphicFramePr>
        <p:xfrm>
          <a:off x="2844800" y="3881438"/>
          <a:ext cx="838200" cy="371475"/>
        </p:xfrm>
        <a:graphic>
          <a:graphicData uri="http://schemas.openxmlformats.org/presentationml/2006/ole">
            <p:oleObj spid="_x0000_s50195" name="Immagine bitmap" r:id="rId21" imgW="838095" imgH="371527" progId="">
              <p:embed/>
            </p:oleObj>
          </a:graphicData>
        </a:graphic>
      </p:graphicFrame>
      <p:graphicFrame>
        <p:nvGraphicFramePr>
          <p:cNvPr id="4116" name="Object 28"/>
          <p:cNvGraphicFramePr>
            <a:graphicFrameLocks noChangeAspect="1"/>
          </p:cNvGraphicFramePr>
          <p:nvPr/>
        </p:nvGraphicFramePr>
        <p:xfrm>
          <a:off x="6877050" y="2728913"/>
          <a:ext cx="476250" cy="400050"/>
        </p:xfrm>
        <a:graphic>
          <a:graphicData uri="http://schemas.openxmlformats.org/presentationml/2006/ole">
            <p:oleObj spid="_x0000_s50196" name="Immagine bitmap" r:id="rId22" imgW="476316" imgH="400000" progId="">
              <p:embed/>
            </p:oleObj>
          </a:graphicData>
        </a:graphic>
      </p:graphicFrame>
      <p:graphicFrame>
        <p:nvGraphicFramePr>
          <p:cNvPr id="4117" name="Object 29"/>
          <p:cNvGraphicFramePr>
            <a:graphicFrameLocks noChangeAspect="1"/>
          </p:cNvGraphicFramePr>
          <p:nvPr/>
        </p:nvGraphicFramePr>
        <p:xfrm>
          <a:off x="1979613" y="5176838"/>
          <a:ext cx="352425" cy="180975"/>
        </p:xfrm>
        <a:graphic>
          <a:graphicData uri="http://schemas.openxmlformats.org/presentationml/2006/ole">
            <p:oleObj spid="_x0000_s50197" name="Immagine bitmap" r:id="rId23" imgW="352474" imgH="181096" progId="">
              <p:embed/>
            </p:oleObj>
          </a:graphicData>
        </a:graphic>
      </p:graphicFrame>
      <p:sp>
        <p:nvSpPr>
          <p:cNvPr id="4122" name="Text Box 30"/>
          <p:cNvSpPr txBox="1">
            <a:spLocks noChangeArrowheads="1"/>
          </p:cNvSpPr>
          <p:nvPr/>
        </p:nvSpPr>
        <p:spPr bwMode="auto">
          <a:xfrm>
            <a:off x="457200" y="685800"/>
            <a:ext cx="7966075" cy="1200328"/>
          </a:xfrm>
          <a:prstGeom prst="rect">
            <a:avLst/>
          </a:prstGeom>
          <a:noFill/>
          <a:ln w="9525">
            <a:noFill/>
            <a:miter lim="800000"/>
            <a:headEnd/>
            <a:tailEnd/>
          </a:ln>
        </p:spPr>
        <p:txBody>
          <a:bodyPr wrap="square">
            <a:prstTxWarp prst="textNoShape">
              <a:avLst/>
            </a:prstTxWarp>
            <a:spAutoFit/>
          </a:bodyPr>
          <a:lstStyle/>
          <a:p>
            <a:r>
              <a:rPr lang="it-IT" sz="2400" b="1" i="1" dirty="0">
                <a:ea typeface="Arial" charset="0"/>
                <a:cs typeface="Arial" charset="0"/>
              </a:rPr>
              <a:t>Talvolta della persona cogliamo frammenti soprapposti e duplicati, spesso non comparabili e custoditi da diverse istituzioni</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CasellaDiTesto 13"/>
          <p:cNvSpPr txBox="1"/>
          <p:nvPr/>
        </p:nvSpPr>
        <p:spPr>
          <a:xfrm>
            <a:off x="428596" y="357166"/>
            <a:ext cx="8286808" cy="1077218"/>
          </a:xfrm>
          <a:prstGeom prst="rect">
            <a:avLst/>
          </a:prstGeom>
          <a:noFill/>
        </p:spPr>
        <p:txBody>
          <a:bodyPr wrap="square" rtlCol="0">
            <a:spAutoFit/>
          </a:bodyPr>
          <a:lstStyle/>
          <a:p>
            <a:pPr algn="ctr"/>
            <a:r>
              <a:rPr lang="it-IT" sz="3200" b="1" dirty="0" smtClean="0">
                <a:solidFill>
                  <a:srgbClr val="FF9900"/>
                </a:solidFill>
              </a:rPr>
              <a:t>Condizione delle persone con disabilità nell’unione europea</a:t>
            </a:r>
            <a:endParaRPr lang="it-IT" sz="3200" b="1" dirty="0">
              <a:solidFill>
                <a:srgbClr val="FF9900"/>
              </a:solidFill>
            </a:endParaRPr>
          </a:p>
        </p:txBody>
      </p:sp>
      <p:sp>
        <p:nvSpPr>
          <p:cNvPr id="15" name="Rettangolo arrotondato 14"/>
          <p:cNvSpPr/>
          <p:nvPr/>
        </p:nvSpPr>
        <p:spPr>
          <a:xfrm>
            <a:off x="990600" y="2286000"/>
            <a:ext cx="5791200" cy="2971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t" anchorCtr="1"/>
          <a:lstStyle/>
          <a:p>
            <a:r>
              <a:rPr lang="it-IT" sz="4800" dirty="0" smtClean="0"/>
              <a:t>+ di 65 milioni distribuiti in </a:t>
            </a:r>
          </a:p>
          <a:p>
            <a:r>
              <a:rPr lang="it-IT" sz="4800" dirty="0" smtClean="0"/>
              <a:t>27 paesi</a:t>
            </a:r>
            <a:endParaRPr lang="it-IT" sz="48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3074" name="Object 4"/>
          <p:cNvGraphicFramePr>
            <a:graphicFrameLocks noChangeAspect="1"/>
          </p:cNvGraphicFramePr>
          <p:nvPr/>
        </p:nvGraphicFramePr>
        <p:xfrm>
          <a:off x="0" y="2349500"/>
          <a:ext cx="4752975" cy="3562350"/>
        </p:xfrm>
        <a:graphic>
          <a:graphicData uri="http://schemas.openxmlformats.org/presentationml/2006/ole">
            <p:oleObj spid="_x0000_s49154" name="Immagine bitmap" r:id="rId3" imgW="4525007" imgH="2180952" progId="">
              <p:embed/>
            </p:oleObj>
          </a:graphicData>
        </a:graphic>
      </p:graphicFrame>
      <p:sp>
        <p:nvSpPr>
          <p:cNvPr id="3075" name="Text Box 5"/>
          <p:cNvSpPr txBox="1">
            <a:spLocks noChangeArrowheads="1"/>
          </p:cNvSpPr>
          <p:nvPr/>
        </p:nvSpPr>
        <p:spPr bwMode="auto">
          <a:xfrm>
            <a:off x="4800600" y="685801"/>
            <a:ext cx="4092575" cy="4154983"/>
          </a:xfrm>
          <a:prstGeom prst="rect">
            <a:avLst/>
          </a:prstGeom>
          <a:noFill/>
          <a:ln w="9525">
            <a:noFill/>
            <a:miter lim="800000"/>
            <a:headEnd/>
            <a:tailEnd/>
          </a:ln>
        </p:spPr>
        <p:txBody>
          <a:bodyPr wrap="square">
            <a:prstTxWarp prst="textNoShape">
              <a:avLst/>
            </a:prstTxWarp>
            <a:spAutoFit/>
          </a:bodyPr>
          <a:lstStyle/>
          <a:p>
            <a:pPr algn="ctr"/>
            <a:r>
              <a:rPr lang="it-IT" sz="2400" b="1" dirty="0">
                <a:ea typeface="Arial" charset="0"/>
                <a:cs typeface="Arial" charset="0"/>
              </a:rPr>
              <a:t>ICF consente</a:t>
            </a:r>
            <a:r>
              <a:rPr lang="it-IT" sz="2400" b="1" dirty="0" smtClean="0">
                <a:ea typeface="Arial" charset="0"/>
                <a:cs typeface="Arial" charset="0"/>
              </a:rPr>
              <a:t> invece una </a:t>
            </a:r>
            <a:r>
              <a:rPr lang="it-IT" sz="2400" b="1" dirty="0">
                <a:ea typeface="Arial" charset="0"/>
                <a:cs typeface="Arial" charset="0"/>
              </a:rPr>
              <a:t>descrizione coerente del “volto” intero</a:t>
            </a:r>
          </a:p>
          <a:p>
            <a:pPr algn="ctr"/>
            <a:r>
              <a:rPr lang="it-IT" sz="2400" b="1" dirty="0">
                <a:ea typeface="Arial" charset="0"/>
                <a:cs typeface="Arial" charset="0"/>
              </a:rPr>
              <a:t>della persona, un profilo complessivo del suo funzionamento,</a:t>
            </a:r>
          </a:p>
          <a:p>
            <a:pPr algn="ctr"/>
            <a:r>
              <a:rPr lang="it-IT" sz="2400" b="1" dirty="0">
                <a:ea typeface="Arial" charset="0"/>
                <a:cs typeface="Arial" charset="0"/>
              </a:rPr>
              <a:t>esaustivo e sintetico, a diversi livelli di dettaglio</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graphicFrame>
        <p:nvGraphicFramePr>
          <p:cNvPr id="5122" name="Object 6"/>
          <p:cNvGraphicFramePr>
            <a:graphicFrameLocks noChangeAspect="1"/>
          </p:cNvGraphicFramePr>
          <p:nvPr/>
        </p:nvGraphicFramePr>
        <p:xfrm>
          <a:off x="1481138" y="4005263"/>
          <a:ext cx="2447925" cy="1835150"/>
        </p:xfrm>
        <a:graphic>
          <a:graphicData uri="http://schemas.openxmlformats.org/presentationml/2006/ole">
            <p:oleObj spid="_x0000_s52226" name="Immagine bitmap" r:id="rId4" imgW="4525007" imgH="2180952" progId="">
              <p:embed/>
            </p:oleObj>
          </a:graphicData>
        </a:graphic>
      </p:graphicFrame>
      <p:sp>
        <p:nvSpPr>
          <p:cNvPr id="5124" name="Text Box 7"/>
          <p:cNvSpPr txBox="1">
            <a:spLocks noChangeArrowheads="1"/>
          </p:cNvSpPr>
          <p:nvPr/>
        </p:nvSpPr>
        <p:spPr bwMode="auto">
          <a:xfrm>
            <a:off x="6011863" y="2852738"/>
            <a:ext cx="2808287" cy="3540125"/>
          </a:xfrm>
          <a:prstGeom prst="rect">
            <a:avLst/>
          </a:prstGeom>
          <a:noFill/>
          <a:ln w="9525">
            <a:noFill/>
            <a:miter lim="800000"/>
            <a:headEnd/>
            <a:tailEnd/>
          </a:ln>
        </p:spPr>
        <p:txBody>
          <a:bodyPr>
            <a:prstTxWarp prst="textNoShape">
              <a:avLst/>
            </a:prstTxWarp>
            <a:spAutoFit/>
          </a:bodyPr>
          <a:lstStyle/>
          <a:p>
            <a:r>
              <a:rPr lang="it-IT" sz="2800" b="1">
                <a:latin typeface="Helvetica" charset="0"/>
              </a:rPr>
              <a:t>Consente inoltre una descrizione  coerente, che permette di “zoomare” dal generale al particolare</a:t>
            </a:r>
          </a:p>
        </p:txBody>
      </p:sp>
      <p:graphicFrame>
        <p:nvGraphicFramePr>
          <p:cNvPr id="5123" name="Object 8"/>
          <p:cNvGraphicFramePr>
            <a:graphicFrameLocks noChangeAspect="1"/>
          </p:cNvGraphicFramePr>
          <p:nvPr/>
        </p:nvGraphicFramePr>
        <p:xfrm>
          <a:off x="4716463" y="1412875"/>
          <a:ext cx="1800225" cy="1100138"/>
        </p:xfrm>
        <a:graphic>
          <a:graphicData uri="http://schemas.openxmlformats.org/presentationml/2006/ole">
            <p:oleObj spid="_x0000_s52227" name="Immagine bitmap" r:id="rId5" imgW="4525007" imgH="2180952" progId="">
              <p:embed/>
            </p:oleObj>
          </a:graphicData>
        </a:graphic>
      </p:graphicFrame>
      <p:sp>
        <p:nvSpPr>
          <p:cNvPr id="5125" name="Line 9"/>
          <p:cNvSpPr>
            <a:spLocks noChangeShapeType="1"/>
          </p:cNvSpPr>
          <p:nvPr/>
        </p:nvSpPr>
        <p:spPr bwMode="auto">
          <a:xfrm flipV="1">
            <a:off x="2051050" y="1989138"/>
            <a:ext cx="2665413" cy="3024187"/>
          </a:xfrm>
          <a:prstGeom prst="line">
            <a:avLst/>
          </a:prstGeom>
          <a:noFill/>
          <a:ln w="9525">
            <a:solidFill>
              <a:schemeClr val="tx1"/>
            </a:solidFill>
            <a:round/>
            <a:headEnd/>
            <a:tailEnd/>
          </a:ln>
        </p:spPr>
        <p:txBody>
          <a:bodyPr>
            <a:prstTxWarp prst="textNoShape">
              <a:avLst/>
            </a:prstTxWarp>
          </a:bodyPr>
          <a:lstStyle/>
          <a:p>
            <a:endParaRPr lang="it-IT"/>
          </a:p>
        </p:txBody>
      </p:sp>
      <p:sp>
        <p:nvSpPr>
          <p:cNvPr id="5126" name="Line 11"/>
          <p:cNvSpPr>
            <a:spLocks noChangeShapeType="1"/>
          </p:cNvSpPr>
          <p:nvPr/>
        </p:nvSpPr>
        <p:spPr bwMode="auto">
          <a:xfrm flipV="1">
            <a:off x="2051050" y="2565400"/>
            <a:ext cx="3889375" cy="2447925"/>
          </a:xfrm>
          <a:prstGeom prst="line">
            <a:avLst/>
          </a:prstGeom>
          <a:noFill/>
          <a:ln w="9525">
            <a:solidFill>
              <a:schemeClr val="tx1"/>
            </a:solidFill>
            <a:round/>
            <a:headEnd/>
            <a:tailEnd/>
          </a:ln>
        </p:spPr>
        <p:txBody>
          <a:bodyPr>
            <a:prstTxWarp prst="textNoShape">
              <a:avLst/>
            </a:prstTxWarp>
          </a:bodyPr>
          <a:lstStyle/>
          <a:p>
            <a:endParaRPr lang="it-IT"/>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02" name="Titolo 1"/>
          <p:cNvSpPr>
            <a:spLocks noGrp="1"/>
          </p:cNvSpPr>
          <p:nvPr>
            <p:ph type="title"/>
          </p:nvPr>
        </p:nvSpPr>
        <p:spPr>
          <a:xfrm>
            <a:off x="990600" y="457200"/>
            <a:ext cx="8229600" cy="1371600"/>
          </a:xfrm>
        </p:spPr>
        <p:txBody>
          <a:bodyPr>
            <a:normAutofit fontScale="90000"/>
          </a:bodyPr>
          <a:lstStyle/>
          <a:p>
            <a:r>
              <a:rPr lang="it-IT" smtClean="0">
                <a:solidFill>
                  <a:srgbClr val="996633"/>
                </a:solidFill>
                <a:ea typeface="Arial" charset="0"/>
                <a:cs typeface="Arial" charset="0"/>
              </a:rPr>
              <a:t>L’analisi del funzionamento ha natura sistemica</a:t>
            </a:r>
            <a:br>
              <a:rPr lang="it-IT" smtClean="0">
                <a:solidFill>
                  <a:srgbClr val="996633"/>
                </a:solidFill>
                <a:ea typeface="Arial" charset="0"/>
                <a:cs typeface="Arial" charset="0"/>
              </a:rPr>
            </a:br>
            <a:endParaRPr lang="it-IT" smtClean="0"/>
          </a:p>
        </p:txBody>
      </p:sp>
      <p:pic>
        <p:nvPicPr>
          <p:cNvPr id="102403" name="Immagine 2"/>
          <p:cNvPicPr>
            <a:picLocks noChangeAspect="1"/>
          </p:cNvPicPr>
          <p:nvPr/>
        </p:nvPicPr>
        <p:blipFill>
          <a:blip r:embed="rId2"/>
          <a:srcRect/>
          <a:stretch>
            <a:fillRect/>
          </a:stretch>
        </p:blipFill>
        <p:spPr bwMode="auto">
          <a:xfrm>
            <a:off x="1668463" y="2057400"/>
            <a:ext cx="5875337" cy="4705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103426" name="Rectangle 6"/>
          <p:cNvSpPr>
            <a:spLocks noGrp="1" noChangeArrowheads="1"/>
          </p:cNvSpPr>
          <p:nvPr>
            <p:ph type="title" idx="4294967295"/>
          </p:nvPr>
        </p:nvSpPr>
        <p:spPr>
          <a:xfrm>
            <a:off x="502920" y="167640"/>
            <a:ext cx="8183880" cy="1051560"/>
          </a:xfrm>
        </p:spPr>
        <p:txBody>
          <a:bodyPr>
            <a:normAutofit fontScale="90000"/>
          </a:bodyPr>
          <a:lstStyle/>
          <a:p>
            <a:pPr algn="ctr" eaLnBrk="1" hangingPunct="1"/>
            <a:r>
              <a:rPr lang="it-IT" sz="3600" dirty="0">
                <a:solidFill>
                  <a:srgbClr val="000099"/>
                </a:solidFill>
                <a:ea typeface="Arial" charset="0"/>
                <a:cs typeface="Arial" charset="0"/>
              </a:rPr>
              <a:t>Caratteristiche del funzionamento</a:t>
            </a:r>
          </a:p>
        </p:txBody>
      </p:sp>
      <p:sp>
        <p:nvSpPr>
          <p:cNvPr id="103427" name="Rectangle 7"/>
          <p:cNvSpPr>
            <a:spLocks noChangeArrowheads="1"/>
          </p:cNvSpPr>
          <p:nvPr/>
        </p:nvSpPr>
        <p:spPr bwMode="auto">
          <a:xfrm>
            <a:off x="381000" y="1524000"/>
            <a:ext cx="8281987" cy="4402137"/>
          </a:xfrm>
          <a:prstGeom prst="rect">
            <a:avLst/>
          </a:prstGeom>
          <a:noFill/>
          <a:ln w="9525">
            <a:noFill/>
            <a:miter lim="800000"/>
            <a:headEnd/>
            <a:tailEnd/>
          </a:ln>
        </p:spPr>
        <p:txBody>
          <a:bodyPr>
            <a:prstTxWarp prst="textNoShape">
              <a:avLst/>
            </a:prstTxWarp>
          </a:bodyPr>
          <a:lstStyle/>
          <a:p>
            <a:pPr marL="342900" indent="-342900" algn="just">
              <a:lnSpc>
                <a:spcPct val="90000"/>
              </a:lnSpc>
              <a:spcBef>
                <a:spcPct val="20000"/>
              </a:spcBef>
              <a:buFontTx/>
              <a:buChar char="•"/>
            </a:pPr>
            <a:r>
              <a:rPr lang="it-IT" sz="2500" dirty="0">
                <a:solidFill>
                  <a:srgbClr val="996633"/>
                </a:solidFill>
                <a:ea typeface="Arial" charset="0"/>
                <a:cs typeface="Arial" charset="0"/>
              </a:rPr>
              <a:t>L’ambiente può agire come facilitatore o come barriera</a:t>
            </a:r>
          </a:p>
          <a:p>
            <a:pPr marL="342900" indent="-342900" algn="just">
              <a:lnSpc>
                <a:spcPct val="90000"/>
              </a:lnSpc>
              <a:spcBef>
                <a:spcPct val="20000"/>
              </a:spcBef>
              <a:buFontTx/>
              <a:buChar char="•"/>
            </a:pPr>
            <a:r>
              <a:rPr lang="it-IT" sz="2500" dirty="0">
                <a:ea typeface="Arial" charset="0"/>
                <a:cs typeface="Arial" charset="0"/>
              </a:rPr>
              <a:t>Nell’ambiente sono compresi gli aspetti naturali, architettonici, tecnologici, interpersonali, sociali e politici</a:t>
            </a:r>
          </a:p>
          <a:p>
            <a:pPr marL="342900" indent="-342900" algn="just">
              <a:lnSpc>
                <a:spcPct val="90000"/>
              </a:lnSpc>
              <a:spcBef>
                <a:spcPct val="20000"/>
              </a:spcBef>
              <a:buFontTx/>
              <a:buChar char="•"/>
            </a:pPr>
            <a:r>
              <a:rPr lang="it-IT" sz="2500" dirty="0">
                <a:solidFill>
                  <a:srgbClr val="996633"/>
                </a:solidFill>
                <a:ea typeface="Arial" charset="0"/>
                <a:cs typeface="Arial" charset="0"/>
              </a:rPr>
              <a:t>Nessuna persona è in grado di funzionare al di fuori di questa interazione</a:t>
            </a:r>
            <a:r>
              <a:rPr lang="it-IT" sz="2500" dirty="0">
                <a:ea typeface="Arial" charset="0"/>
                <a:cs typeface="Arial" charset="0"/>
              </a:rPr>
              <a:t> </a:t>
            </a:r>
            <a:r>
              <a:rPr lang="it-IT" sz="2500" dirty="0">
                <a:solidFill>
                  <a:srgbClr val="996633"/>
                </a:solidFill>
                <a:ea typeface="Arial" charset="0"/>
                <a:cs typeface="Arial" charset="0"/>
              </a:rPr>
              <a:t>con l’ambiente in modo totalmente autonomo</a:t>
            </a:r>
          </a:p>
          <a:p>
            <a:pPr marL="342900" indent="-342900" algn="just">
              <a:lnSpc>
                <a:spcPct val="90000"/>
              </a:lnSpc>
              <a:spcBef>
                <a:spcPct val="20000"/>
              </a:spcBef>
              <a:buFontTx/>
              <a:buChar char="•"/>
            </a:pPr>
            <a:r>
              <a:rPr lang="it-IT" sz="2500" dirty="0">
                <a:ea typeface="Arial" charset="0"/>
                <a:cs typeface="Arial" charset="0"/>
              </a:rPr>
              <a:t>L’interdipendenza, con la sua duplice dimensione del dare e ricevere, si precisa come condizione tipica dell’esistenza umana</a:t>
            </a:r>
            <a:endParaRPr lang="it-IT" sz="2500" dirty="0">
              <a:solidFill>
                <a:srgbClr val="996633"/>
              </a:solidFill>
              <a:ea typeface="Arial" charset="0"/>
              <a:cs typeface="Arial"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Rettangolo arrotondato 2"/>
          <p:cNvSpPr/>
          <p:nvPr/>
        </p:nvSpPr>
        <p:spPr>
          <a:xfrm>
            <a:off x="357158" y="357166"/>
            <a:ext cx="8429684" cy="357190"/>
          </a:xfrm>
          <a:prstGeom prst="roundRect">
            <a:avLst/>
          </a:prstGeom>
          <a:solidFill>
            <a:schemeClr val="tx2">
              <a:lumMod val="25000"/>
              <a:lumOff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500034" y="928670"/>
            <a:ext cx="8143932" cy="584775"/>
          </a:xfrm>
          <a:prstGeom prst="rect">
            <a:avLst/>
          </a:prstGeom>
          <a:noFill/>
        </p:spPr>
        <p:txBody>
          <a:bodyPr wrap="square" rtlCol="0">
            <a:spAutoFit/>
          </a:bodyPr>
          <a:lstStyle/>
          <a:p>
            <a:pPr algn="ctr"/>
            <a:r>
              <a:rPr lang="it-IT" sz="3200" dirty="0" smtClean="0"/>
              <a:t>CAPABILITY</a:t>
            </a:r>
            <a:endParaRPr lang="it-IT" sz="3200" dirty="0"/>
          </a:p>
        </p:txBody>
      </p:sp>
      <p:sp>
        <p:nvSpPr>
          <p:cNvPr id="7" name="Segnaposto numero diapositiva 6"/>
          <p:cNvSpPr>
            <a:spLocks noGrp="1"/>
          </p:cNvSpPr>
          <p:nvPr>
            <p:ph type="sldNum" sz="quarter" idx="12"/>
          </p:nvPr>
        </p:nvSpPr>
        <p:spPr/>
        <p:txBody>
          <a:bodyPr/>
          <a:lstStyle/>
          <a:p>
            <a:fld id="{32A7BE8C-FCEE-4177-BDCE-8EEF6E62BA1B}" type="slidenum">
              <a:rPr lang="it-IT" smtClean="0"/>
              <a:pPr/>
              <a:t>44</a:t>
            </a:fld>
            <a:endParaRPr lang="it-IT"/>
          </a:p>
        </p:txBody>
      </p:sp>
      <p:sp>
        <p:nvSpPr>
          <p:cNvPr id="8" name="Rettangolo arrotondato 7"/>
          <p:cNvSpPr/>
          <p:nvPr/>
        </p:nvSpPr>
        <p:spPr>
          <a:xfrm>
            <a:off x="457200" y="1524000"/>
            <a:ext cx="8305800" cy="304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2000" dirty="0" err="1" smtClean="0">
                <a:ea typeface="Times New Roman" charset="0"/>
                <a:cs typeface="Times New Roman" charset="0"/>
              </a:rPr>
              <a:t>Capability</a:t>
            </a:r>
            <a:r>
              <a:rPr lang="it-IT" sz="2000" dirty="0" smtClean="0">
                <a:ea typeface="Times New Roman" charset="0"/>
                <a:cs typeface="Times New Roman" charset="0"/>
              </a:rPr>
              <a:t> è la somma di Competenza con Capacità.</a:t>
            </a:r>
          </a:p>
        </p:txBody>
      </p:sp>
      <p:sp>
        <p:nvSpPr>
          <p:cNvPr id="9" name="Rettangolo arrotondato 8"/>
          <p:cNvSpPr/>
          <p:nvPr/>
        </p:nvSpPr>
        <p:spPr>
          <a:xfrm>
            <a:off x="457200" y="2057400"/>
            <a:ext cx="8305800" cy="1143000"/>
          </a:xfrm>
          <a:prstGeom prst="round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it-IT" sz="2000" dirty="0" smtClean="0">
                <a:solidFill>
                  <a:schemeClr val="accent1"/>
                </a:solidFill>
                <a:ea typeface="Times New Roman" charset="0"/>
                <a:cs typeface="Times New Roman" charset="0"/>
              </a:rPr>
              <a:t>Le possibilità di funzionamento devono essere congiunte con la possibilità di funzionare, altrimenti la disponibilità di risorse non è sufficiente a rendere possibile l’attività.</a:t>
            </a:r>
            <a:endParaRPr lang="it-IT" dirty="0" smtClean="0">
              <a:solidFill>
                <a:schemeClr val="accent1"/>
              </a:solidFill>
              <a:ea typeface="Times New Roman" charset="0"/>
              <a:cs typeface="Times New Roman" charset="0"/>
            </a:endParaRPr>
          </a:p>
        </p:txBody>
      </p:sp>
      <p:sp>
        <p:nvSpPr>
          <p:cNvPr id="10" name="Rettangolo arrotondato 9"/>
          <p:cNvSpPr/>
          <p:nvPr/>
        </p:nvSpPr>
        <p:spPr>
          <a:xfrm>
            <a:off x="457200" y="3505200"/>
            <a:ext cx="8305800" cy="1295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it-IT" dirty="0" smtClean="0">
                <a:ea typeface="Times New Roman" charset="0"/>
                <a:cs typeface="Times New Roman" charset="0"/>
              </a:rPr>
              <a:t>Strettamente legato al concetto di funzionamento è quello di capacità di funzionare. Ciò rappresenta varie combinazioni di funzionamento e riflette la libertà dell’individuo di condurre un certo stile di vita</a:t>
            </a:r>
          </a:p>
        </p:txBody>
      </p:sp>
      <p:sp>
        <p:nvSpPr>
          <p:cNvPr id="11" name="Rettangolo arrotondato 10"/>
          <p:cNvSpPr/>
          <p:nvPr/>
        </p:nvSpPr>
        <p:spPr>
          <a:xfrm>
            <a:off x="457200" y="5029200"/>
            <a:ext cx="8305800" cy="1371600"/>
          </a:xfrm>
          <a:prstGeom prst="round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it-IT" sz="2000" dirty="0" err="1" smtClean="0">
                <a:solidFill>
                  <a:srgbClr val="F07F09"/>
                </a:solidFill>
                <a:ea typeface="Times New Roman" charset="0"/>
                <a:cs typeface="Times New Roman" charset="0"/>
              </a:rPr>
              <a:t>Capacitazioni</a:t>
            </a:r>
            <a:r>
              <a:rPr lang="it-IT" sz="2000" dirty="0" smtClean="0">
                <a:solidFill>
                  <a:srgbClr val="F07F09"/>
                </a:solidFill>
                <a:ea typeface="Times New Roman" charset="0"/>
                <a:cs typeface="Times New Roman" charset="0"/>
              </a:rPr>
              <a:t> è l’insieme delle risorse relazionali di cui dispone la persona, congiunto con le sue capacità di fruirne e quindi disporne in senso operativo, sintesi della relazione persona contesto </a:t>
            </a:r>
            <a:endParaRPr lang="it-IT" sz="2000" dirty="0" smtClean="0">
              <a:solidFill>
                <a:srgbClr val="F07F09"/>
              </a:solidFill>
            </a:endParaRPr>
          </a:p>
          <a:p>
            <a:endParaRPr lang="it-IT" dirty="0" smtClean="0">
              <a:solidFill>
                <a:schemeClr val="accent1"/>
              </a:solidFill>
              <a:ea typeface="Times New Roman" charset="0"/>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4267201" y="1246286"/>
            <a:ext cx="4571999" cy="5078314"/>
          </a:xfrm>
          <a:prstGeom prst="rect">
            <a:avLst/>
          </a:prstGeom>
          <a:solidFill>
            <a:schemeClr val="bg1">
              <a:alpha val="50195"/>
            </a:schemeClr>
          </a:solidFill>
          <a:ln w="9525">
            <a:solidFill>
              <a:schemeClr val="tx1"/>
            </a:solidFill>
            <a:miter lim="800000"/>
            <a:headEnd/>
            <a:tailEnd/>
          </a:ln>
        </p:spPr>
        <p:txBody>
          <a:bodyPr wrap="square">
            <a:prstTxWarp prst="textNoShape">
              <a:avLst/>
            </a:prstTxWarp>
            <a:spAutoFit/>
          </a:bodyPr>
          <a:lstStyle/>
          <a:p>
            <a:pPr marL="342900" indent="-342900">
              <a:lnSpc>
                <a:spcPct val="130000"/>
              </a:lnSpc>
              <a:spcBef>
                <a:spcPct val="50000"/>
              </a:spcBef>
              <a:buFontTx/>
              <a:buAutoNum type="arabicPeriod"/>
            </a:pPr>
            <a:r>
              <a:rPr lang="it-IT" sz="2000"/>
              <a:t>C’è una “condizione di salute”?</a:t>
            </a:r>
          </a:p>
          <a:p>
            <a:pPr marL="342900" indent="-342900">
              <a:lnSpc>
                <a:spcPct val="130000"/>
              </a:lnSpc>
              <a:spcBef>
                <a:spcPct val="50000"/>
              </a:spcBef>
              <a:buFontTx/>
              <a:buAutoNum type="arabicPeriod"/>
            </a:pPr>
            <a:r>
              <a:rPr lang="it-IT" sz="2000"/>
              <a:t>I sistemi corporei funzionano?</a:t>
            </a:r>
          </a:p>
          <a:p>
            <a:pPr marL="342900" indent="-342900">
              <a:lnSpc>
                <a:spcPct val="130000"/>
              </a:lnSpc>
              <a:spcBef>
                <a:spcPct val="50000"/>
              </a:spcBef>
              <a:buFontTx/>
              <a:buAutoNum type="arabicPeriod"/>
            </a:pPr>
            <a:endParaRPr lang="it-IT" sz="800"/>
          </a:p>
          <a:p>
            <a:pPr marL="342900" indent="-342900">
              <a:lnSpc>
                <a:spcPct val="130000"/>
              </a:lnSpc>
              <a:spcBef>
                <a:spcPct val="50000"/>
              </a:spcBef>
              <a:buFontTx/>
              <a:buAutoNum type="arabicPeriod"/>
            </a:pPr>
            <a:r>
              <a:rPr lang="it-IT" sz="2000"/>
              <a:t>I sistemi corporei sono integri?</a:t>
            </a:r>
          </a:p>
          <a:p>
            <a:pPr marL="342900" indent="-342900">
              <a:lnSpc>
                <a:spcPct val="130000"/>
              </a:lnSpc>
              <a:spcBef>
                <a:spcPct val="50000"/>
              </a:spcBef>
              <a:buFontTx/>
              <a:buAutoNum type="arabicPeriod"/>
            </a:pPr>
            <a:endParaRPr lang="it-IT" sz="1200"/>
          </a:p>
          <a:p>
            <a:pPr marL="342900" indent="-342900">
              <a:lnSpc>
                <a:spcPct val="130000"/>
              </a:lnSpc>
              <a:spcBef>
                <a:spcPct val="50000"/>
              </a:spcBef>
              <a:buFontTx/>
              <a:buAutoNum type="arabicPeriod"/>
            </a:pPr>
            <a:r>
              <a:rPr lang="it-IT" sz="2000"/>
              <a:t>Cosa fa la persona ?</a:t>
            </a:r>
          </a:p>
          <a:p>
            <a:pPr marL="342900" indent="-342900">
              <a:lnSpc>
                <a:spcPct val="130000"/>
              </a:lnSpc>
              <a:spcBef>
                <a:spcPct val="50000"/>
              </a:spcBef>
              <a:buFontTx/>
              <a:buAutoNum type="arabicPeriod"/>
            </a:pPr>
            <a:endParaRPr lang="it-IT" sz="1000"/>
          </a:p>
          <a:p>
            <a:pPr marL="342900" indent="-342900">
              <a:lnSpc>
                <a:spcPct val="130000"/>
              </a:lnSpc>
              <a:spcBef>
                <a:spcPct val="50000"/>
              </a:spcBef>
              <a:buFontTx/>
              <a:buAutoNum type="arabicPeriod"/>
            </a:pPr>
            <a:r>
              <a:rPr lang="it-IT" sz="2000"/>
              <a:t>Il suo ambiente influisce su quello che fa?</a:t>
            </a:r>
          </a:p>
          <a:p>
            <a:pPr marL="342900" indent="-342900">
              <a:lnSpc>
                <a:spcPct val="130000"/>
              </a:lnSpc>
              <a:spcBef>
                <a:spcPct val="50000"/>
              </a:spcBef>
              <a:buFontTx/>
              <a:buAutoNum type="arabicPeriod"/>
            </a:pPr>
            <a:r>
              <a:rPr lang="it-IT" sz="2000"/>
              <a:t>Quali sono le caratteristiche individuali significative?</a:t>
            </a:r>
          </a:p>
        </p:txBody>
      </p:sp>
      <p:pic>
        <p:nvPicPr>
          <p:cNvPr id="98307" name="Immagine 1"/>
          <p:cNvPicPr>
            <a:picLocks noChangeAspect="1"/>
          </p:cNvPicPr>
          <p:nvPr/>
        </p:nvPicPr>
        <p:blipFill>
          <a:blip r:embed="rId2"/>
          <a:srcRect/>
          <a:stretch>
            <a:fillRect/>
          </a:stretch>
        </p:blipFill>
        <p:spPr bwMode="auto">
          <a:xfrm>
            <a:off x="0" y="1104900"/>
            <a:ext cx="3911600" cy="5753100"/>
          </a:xfrm>
          <a:prstGeom prst="rect">
            <a:avLst/>
          </a:prstGeom>
          <a:noFill/>
          <a:ln w="9525">
            <a:noFill/>
            <a:miter lim="800000"/>
            <a:headEnd/>
            <a:tailEnd/>
          </a:ln>
        </p:spPr>
      </p:pic>
      <p:sp>
        <p:nvSpPr>
          <p:cNvPr id="98308" name="CasellaDiTesto 2"/>
          <p:cNvSpPr txBox="1">
            <a:spLocks noChangeArrowheads="1"/>
          </p:cNvSpPr>
          <p:nvPr/>
        </p:nvSpPr>
        <p:spPr bwMode="auto">
          <a:xfrm>
            <a:off x="228600" y="304800"/>
            <a:ext cx="8763000" cy="830263"/>
          </a:xfrm>
          <a:prstGeom prst="rect">
            <a:avLst/>
          </a:prstGeom>
          <a:noFill/>
          <a:ln w="9525">
            <a:noFill/>
            <a:miter lim="800000"/>
            <a:headEnd/>
            <a:tailEnd/>
          </a:ln>
        </p:spPr>
        <p:txBody>
          <a:bodyPr>
            <a:prstTxWarp prst="textNoShape">
              <a:avLst/>
            </a:prstTxWarp>
            <a:spAutoFit/>
          </a:bodyPr>
          <a:lstStyle/>
          <a:p>
            <a:pPr algn="ctr"/>
            <a:r>
              <a:rPr lang="it-IT" sz="2400" dirty="0"/>
              <a:t>Quale condizione di salute quale funzionamento, quale </a:t>
            </a:r>
            <a:r>
              <a:rPr lang="it-IT" sz="2400" dirty="0" err="1"/>
              <a:t>capability</a:t>
            </a:r>
            <a:r>
              <a:rPr lang="it-IT" sz="24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7">
                                            <p:bg/>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7">
                                            <p:txEl>
                                              <p:pRg st="5" end="5"/>
                                            </p:txEl>
                                          </p:spTgt>
                                        </p:tgtEl>
                                        <p:attrNameLst>
                                          <p:attrName>style.visibility</p:attrName>
                                        </p:attrNameLst>
                                      </p:cBhvr>
                                      <p:to>
                                        <p:strVal val="visible"/>
                                      </p:to>
                                    </p:set>
                                    <p:anim calcmode="lin" valueType="num">
                                      <p:cBhvr additive="base">
                                        <p:cTn id="31" dur="500" fill="hold"/>
                                        <p:tgtEl>
                                          <p:spTgt spid="7">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7">
                                            <p:txEl>
                                              <p:pRg st="7" end="7"/>
                                            </p:txEl>
                                          </p:spTgt>
                                        </p:tgtEl>
                                        <p:attrNameLst>
                                          <p:attrName>style.visibility</p:attrName>
                                        </p:attrNameLst>
                                      </p:cBhvr>
                                      <p:to>
                                        <p:strVal val="visible"/>
                                      </p:to>
                                    </p:set>
                                    <p:anim calcmode="lin" valueType="num">
                                      <p:cBhvr additive="base">
                                        <p:cTn id="37" dur="500" fill="hold"/>
                                        <p:tgtEl>
                                          <p:spTgt spid="7">
                                            <p:txEl>
                                              <p:pRg st="7" end="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7">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7">
                                            <p:txEl>
                                              <p:pRg st="8" end="8"/>
                                            </p:txEl>
                                          </p:spTgt>
                                        </p:tgtEl>
                                        <p:attrNameLst>
                                          <p:attrName>style.visibility</p:attrName>
                                        </p:attrNameLst>
                                      </p:cBhvr>
                                      <p:to>
                                        <p:strVal val="visible"/>
                                      </p:to>
                                    </p:set>
                                    <p:anim calcmode="lin" valueType="num">
                                      <p:cBhvr additive="base">
                                        <p:cTn id="43" dur="500" fill="hold"/>
                                        <p:tgtEl>
                                          <p:spTgt spid="7">
                                            <p:txEl>
                                              <p:pRg st="8" end="8"/>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7">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5" animBg="1" autoUpdateAnimBg="0"/>
    </p:bld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9314" name="Text Box 2"/>
          <p:cNvSpPr txBox="1">
            <a:spLocks noChangeArrowheads="1"/>
          </p:cNvSpPr>
          <p:nvPr/>
        </p:nvSpPr>
        <p:spPr bwMode="auto">
          <a:xfrm>
            <a:off x="457200" y="457200"/>
            <a:ext cx="8382000" cy="1938992"/>
          </a:xfrm>
          <a:prstGeom prst="rect">
            <a:avLst/>
          </a:prstGeom>
          <a:noFill/>
          <a:ln w="9525">
            <a:noFill/>
            <a:miter lim="800000"/>
            <a:headEnd/>
            <a:tailEnd/>
          </a:ln>
          <a:effectLst/>
        </p:spPr>
        <p:txBody>
          <a:bodyPr wrap="square">
            <a:prstTxWarp prst="textNoShape">
              <a:avLst/>
            </a:prstTxWarp>
            <a:spAutoFit/>
          </a:bodyPr>
          <a:lstStyle/>
          <a:p>
            <a:pPr algn="ctr" eaLnBrk="0" hangingPunct="0"/>
            <a:r>
              <a:rPr lang="it-IT" sz="3600" b="1" dirty="0">
                <a:effectLst>
                  <a:outerShdw blurRad="38100" dist="38100" dir="2700000" algn="tl">
                    <a:srgbClr val="DDDDDD"/>
                  </a:outerShdw>
                </a:effectLst>
              </a:rPr>
              <a:t>Misurare</a:t>
            </a:r>
          </a:p>
          <a:p>
            <a:pPr algn="ctr" eaLnBrk="0" hangingPunct="0"/>
            <a:endParaRPr lang="it-IT" sz="3600" b="1" dirty="0" smtClean="0">
              <a:effectLst>
                <a:outerShdw blurRad="38100" dist="38100" dir="2700000" algn="tl">
                  <a:srgbClr val="DDDDDD"/>
                </a:outerShdw>
              </a:effectLst>
            </a:endParaRPr>
          </a:p>
          <a:p>
            <a:pPr algn="ctr" eaLnBrk="0" hangingPunct="0"/>
            <a:endParaRPr lang="it-IT" sz="2400" dirty="0" smtClean="0">
              <a:effectLst>
                <a:outerShdw blurRad="38100" dist="38100" dir="2700000" algn="tl">
                  <a:srgbClr val="DDDDDD"/>
                </a:outerShdw>
              </a:effectLst>
            </a:endParaRPr>
          </a:p>
          <a:p>
            <a:pPr algn="ctr" eaLnBrk="0" hangingPunct="0"/>
            <a:endParaRPr lang="it-IT" sz="2400" dirty="0">
              <a:effectLst>
                <a:outerShdw blurRad="38100" dist="38100" dir="2700000" algn="tl">
                  <a:srgbClr val="DDDDDD"/>
                </a:outerShdw>
              </a:effectLst>
            </a:endParaRPr>
          </a:p>
          <a:p>
            <a:pPr algn="ctr" eaLnBrk="0" hangingPunct="0"/>
            <a:endParaRPr lang="it-IT" sz="2400" dirty="0">
              <a:effectLst>
                <a:outerShdw blurRad="38100" dist="38100" dir="2700000" algn="tl">
                  <a:srgbClr val="DDDDDD"/>
                </a:outerShdw>
              </a:effectLst>
            </a:endParaRPr>
          </a:p>
        </p:txBody>
      </p:sp>
      <p:sp>
        <p:nvSpPr>
          <p:cNvPr id="909315" name="Text Box 3"/>
          <p:cNvSpPr txBox="1">
            <a:spLocks noChangeArrowheads="1"/>
          </p:cNvSpPr>
          <p:nvPr/>
        </p:nvSpPr>
        <p:spPr bwMode="auto">
          <a:xfrm>
            <a:off x="381000" y="2589073"/>
            <a:ext cx="7315200" cy="1754327"/>
          </a:xfrm>
          <a:prstGeom prst="rect">
            <a:avLst/>
          </a:prstGeom>
          <a:noFill/>
          <a:ln w="9525">
            <a:noFill/>
            <a:miter lim="800000"/>
            <a:headEnd/>
            <a:tailEnd/>
          </a:ln>
          <a:effectLst/>
        </p:spPr>
        <p:txBody>
          <a:bodyPr wrap="square">
            <a:prstTxWarp prst="textNoShape">
              <a:avLst/>
            </a:prstTxWarp>
            <a:spAutoFit/>
          </a:bodyPr>
          <a:lstStyle/>
          <a:p>
            <a:pPr eaLnBrk="0" hangingPunct="0"/>
            <a:r>
              <a:rPr lang="it-IT" sz="3600" b="1" dirty="0" smtClean="0">
                <a:effectLst>
                  <a:outerShdw blurRad="38100" dist="38100" dir="2700000" algn="tl">
                    <a:srgbClr val="DDDDDD"/>
                  </a:outerShdw>
                </a:effectLst>
              </a:rPr>
              <a:t>      Valutare</a:t>
            </a:r>
            <a:endParaRPr lang="it-IT" sz="3600" b="1" dirty="0">
              <a:effectLst>
                <a:outerShdw blurRad="38100" dist="38100" dir="2700000" algn="tl">
                  <a:srgbClr val="DDDDDD"/>
                </a:outerShdw>
              </a:effectLst>
            </a:endParaRPr>
          </a:p>
          <a:p>
            <a:pPr algn="ctr" eaLnBrk="0" hangingPunct="0"/>
            <a:endParaRPr lang="it-IT" sz="3600" b="1" dirty="0" smtClean="0">
              <a:effectLst>
                <a:outerShdw blurRad="38100" dist="38100" dir="2700000" algn="tl">
                  <a:srgbClr val="DDDDDD"/>
                </a:outerShdw>
              </a:effectLst>
            </a:endParaRPr>
          </a:p>
          <a:p>
            <a:pPr algn="ctr" eaLnBrk="0" hangingPunct="0"/>
            <a:endParaRPr lang="it-IT" sz="3600" b="1" dirty="0" smtClean="0">
              <a:effectLst>
                <a:outerShdw blurRad="38100" dist="38100" dir="2700000" algn="tl">
                  <a:srgbClr val="DDDDDD"/>
                </a:outerShdw>
              </a:effectLst>
            </a:endParaRPr>
          </a:p>
          <a:p>
            <a:pPr algn="ctr" eaLnBrk="0" hangingPunct="0"/>
            <a:endParaRPr lang="it-IT" sz="2400" dirty="0">
              <a:effectLst>
                <a:outerShdw blurRad="38100" dist="38100" dir="2700000" algn="tl">
                  <a:srgbClr val="DDDDDD"/>
                </a:outerShdw>
              </a:effectLst>
            </a:endParaRPr>
          </a:p>
        </p:txBody>
      </p:sp>
      <p:sp>
        <p:nvSpPr>
          <p:cNvPr id="909316" name="Text Box 4"/>
          <p:cNvSpPr txBox="1">
            <a:spLocks noChangeArrowheads="1"/>
          </p:cNvSpPr>
          <p:nvPr/>
        </p:nvSpPr>
        <p:spPr bwMode="auto">
          <a:xfrm>
            <a:off x="304801" y="4469249"/>
            <a:ext cx="8458200" cy="646331"/>
          </a:xfrm>
          <a:prstGeom prst="rect">
            <a:avLst/>
          </a:prstGeom>
          <a:noFill/>
          <a:ln w="9525">
            <a:noFill/>
            <a:miter lim="800000"/>
            <a:headEnd/>
            <a:tailEnd/>
          </a:ln>
          <a:effectLst/>
        </p:spPr>
        <p:txBody>
          <a:bodyPr wrap="square">
            <a:prstTxWarp prst="textNoShape">
              <a:avLst/>
            </a:prstTxWarp>
            <a:spAutoFit/>
          </a:bodyPr>
          <a:lstStyle/>
          <a:p>
            <a:pPr algn="ctr" eaLnBrk="0" hangingPunct="0"/>
            <a:r>
              <a:rPr lang="it-IT" sz="3600" b="1" dirty="0">
                <a:effectLst>
                  <a:outerShdw blurRad="38100" dist="38100" dir="2700000" algn="tl">
                    <a:srgbClr val="DDDDDD"/>
                  </a:outerShdw>
                </a:effectLst>
              </a:rPr>
              <a:t>Classificare</a:t>
            </a:r>
            <a:endParaRPr lang="it-IT" sz="3600" b="1" dirty="0" smtClean="0">
              <a:effectLst>
                <a:outerShdw blurRad="38100" dist="38100" dir="2700000" algn="tl">
                  <a:srgbClr val="DDDDDD"/>
                </a:outerShdw>
              </a:effectLst>
            </a:endParaRPr>
          </a:p>
          <a:p>
            <a:pPr algn="ctr" eaLnBrk="0" hangingPunct="0"/>
            <a:endParaRPr lang="it-IT" sz="3600" b="1" dirty="0">
              <a:effectLst>
                <a:outerShdw blurRad="38100" dist="38100" dir="2700000" algn="tl">
                  <a:srgbClr val="DDDDDD"/>
                </a:outerShdw>
              </a:effectLst>
            </a:endParaRPr>
          </a:p>
        </p:txBody>
      </p:sp>
      <p:sp>
        <p:nvSpPr>
          <p:cNvPr id="8" name="AutoShape 5"/>
          <p:cNvSpPr>
            <a:spLocks noChangeArrowheads="1"/>
          </p:cNvSpPr>
          <p:nvPr/>
        </p:nvSpPr>
        <p:spPr bwMode="auto">
          <a:xfrm>
            <a:off x="4419600" y="1081087"/>
            <a:ext cx="485775" cy="519113"/>
          </a:xfrm>
          <a:prstGeom prst="downArrow">
            <a:avLst>
              <a:gd name="adj1" fmla="val 50000"/>
              <a:gd name="adj2" fmla="val 26716"/>
            </a:avLst>
          </a:prstGeom>
          <a:solidFill>
            <a:srgbClr val="FF3300"/>
          </a:solidFill>
          <a:ln w="9525">
            <a:solidFill>
              <a:schemeClr val="tx1"/>
            </a:solidFill>
            <a:miter lim="800000"/>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sp>
        <p:nvSpPr>
          <p:cNvPr id="9" name="CasellaDiTesto 8"/>
          <p:cNvSpPr txBox="1"/>
          <p:nvPr/>
        </p:nvSpPr>
        <p:spPr>
          <a:xfrm>
            <a:off x="609600" y="1676400"/>
            <a:ext cx="8001000" cy="954107"/>
          </a:xfrm>
          <a:prstGeom prst="rect">
            <a:avLst/>
          </a:prstGeom>
          <a:noFill/>
        </p:spPr>
        <p:txBody>
          <a:bodyPr wrap="square" rtlCol="0">
            <a:spAutoFit/>
          </a:bodyPr>
          <a:lstStyle/>
          <a:p>
            <a:pPr algn="ctr" eaLnBrk="0" hangingPunct="0"/>
            <a:r>
              <a:rPr lang="it-IT" sz="2800" i="1" dirty="0" smtClean="0"/>
              <a:t>quantificare una osservazione contro uno standard</a:t>
            </a:r>
            <a:endParaRPr lang="it-IT" sz="2800" i="1" dirty="0"/>
          </a:p>
        </p:txBody>
      </p:sp>
      <p:sp>
        <p:nvSpPr>
          <p:cNvPr id="10" name="CasellaDiTesto 9"/>
          <p:cNvSpPr txBox="1"/>
          <p:nvPr/>
        </p:nvSpPr>
        <p:spPr>
          <a:xfrm>
            <a:off x="685800" y="3803808"/>
            <a:ext cx="8001000" cy="523220"/>
          </a:xfrm>
          <a:prstGeom prst="rect">
            <a:avLst/>
          </a:prstGeom>
          <a:noFill/>
        </p:spPr>
        <p:txBody>
          <a:bodyPr wrap="square" rtlCol="0">
            <a:spAutoFit/>
          </a:bodyPr>
          <a:lstStyle/>
          <a:p>
            <a:pPr eaLnBrk="0" hangingPunct="0"/>
            <a:r>
              <a:rPr lang="it-IT" sz="2800" i="1" dirty="0" smtClean="0"/>
              <a:t>Attribuire un significato alle misure, stime</a:t>
            </a:r>
            <a:endParaRPr lang="it-IT" sz="2800" i="1" dirty="0"/>
          </a:p>
        </p:txBody>
      </p:sp>
      <p:sp>
        <p:nvSpPr>
          <p:cNvPr id="11" name="AutoShape 5"/>
          <p:cNvSpPr>
            <a:spLocks noChangeArrowheads="1"/>
          </p:cNvSpPr>
          <p:nvPr/>
        </p:nvSpPr>
        <p:spPr bwMode="auto">
          <a:xfrm>
            <a:off x="2286000" y="3212960"/>
            <a:ext cx="485775" cy="519113"/>
          </a:xfrm>
          <a:prstGeom prst="downArrow">
            <a:avLst>
              <a:gd name="adj1" fmla="val 50000"/>
              <a:gd name="adj2" fmla="val 26716"/>
            </a:avLst>
          </a:prstGeom>
          <a:solidFill>
            <a:srgbClr val="FF3300"/>
          </a:solidFill>
          <a:ln w="9525">
            <a:solidFill>
              <a:schemeClr val="tx1"/>
            </a:solidFill>
            <a:miter lim="800000"/>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sp>
        <p:nvSpPr>
          <p:cNvPr id="12" name="AutoShape 5"/>
          <p:cNvSpPr>
            <a:spLocks noChangeArrowheads="1"/>
          </p:cNvSpPr>
          <p:nvPr/>
        </p:nvSpPr>
        <p:spPr bwMode="auto">
          <a:xfrm>
            <a:off x="4267200" y="5129867"/>
            <a:ext cx="485775" cy="519113"/>
          </a:xfrm>
          <a:prstGeom prst="downArrow">
            <a:avLst>
              <a:gd name="adj1" fmla="val 50000"/>
              <a:gd name="adj2" fmla="val 26716"/>
            </a:avLst>
          </a:prstGeom>
          <a:solidFill>
            <a:srgbClr val="FF3300"/>
          </a:solidFill>
          <a:ln w="9525">
            <a:solidFill>
              <a:schemeClr val="tx1"/>
            </a:solidFill>
            <a:miter lim="800000"/>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sp>
        <p:nvSpPr>
          <p:cNvPr id="13" name="CasellaDiTesto 12"/>
          <p:cNvSpPr txBox="1"/>
          <p:nvPr/>
        </p:nvSpPr>
        <p:spPr>
          <a:xfrm>
            <a:off x="762000" y="5725180"/>
            <a:ext cx="7924800" cy="523220"/>
          </a:xfrm>
          <a:prstGeom prst="rect">
            <a:avLst/>
          </a:prstGeom>
          <a:noFill/>
        </p:spPr>
        <p:txBody>
          <a:bodyPr wrap="square" rtlCol="0">
            <a:spAutoFit/>
          </a:bodyPr>
          <a:lstStyle/>
          <a:p>
            <a:r>
              <a:rPr lang="it-IT" sz="2800" i="1" dirty="0" smtClean="0"/>
              <a:t>Ordinare e catalogare mediante un criterio</a:t>
            </a:r>
            <a:endParaRPr lang="it-IT"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93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093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093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9314" grpId="0"/>
      <p:bldP spid="909315" grpId="0"/>
      <p:bldP spid="909316" grpId="0"/>
      <p:bldP spid="8" grpId="0" animBg="1"/>
      <p:bldP spid="9" grpId="0"/>
      <p:bldP spid="10" grpId="0"/>
      <p:bldP spid="11" grpId="0" animBg="1"/>
      <p:bldP spid="12" grpId="0" animBg="1"/>
      <p:bldP spid="13" grpId="0"/>
    </p:bld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2098" name="Rectangle 2"/>
          <p:cNvSpPr>
            <a:spLocks noGrp="1" noChangeArrowheads="1"/>
          </p:cNvSpPr>
          <p:nvPr>
            <p:ph type="body" idx="1"/>
          </p:nvPr>
        </p:nvSpPr>
        <p:spPr>
          <a:xfrm>
            <a:off x="684213" y="620713"/>
            <a:ext cx="7864475" cy="1746250"/>
          </a:xfrm>
          <a:solidFill>
            <a:srgbClr val="FFFFFF"/>
          </a:solidFill>
          <a:ln>
            <a:solidFill>
              <a:srgbClr val="000000"/>
            </a:solidFill>
          </a:ln>
        </p:spPr>
        <p:txBody>
          <a:bodyPr/>
          <a:lstStyle/>
          <a:p>
            <a:pPr marL="0" indent="0" algn="ctr" eaLnBrk="1" hangingPunct="1">
              <a:lnSpc>
                <a:spcPct val="90000"/>
              </a:lnSpc>
            </a:pPr>
            <a:endParaRPr lang="en-US" sz="2000"/>
          </a:p>
          <a:p>
            <a:pPr marL="0" indent="0" eaLnBrk="1" hangingPunct="1">
              <a:lnSpc>
                <a:spcPct val="90000"/>
              </a:lnSpc>
            </a:pPr>
            <a:r>
              <a:rPr lang="en-US" sz="2400" b="1"/>
              <a:t>Classificare comprende mettere oggetti simili in gruppi identificabili</a:t>
            </a:r>
          </a:p>
        </p:txBody>
      </p:sp>
      <p:sp>
        <p:nvSpPr>
          <p:cNvPr id="55299" name="AutoShape 3"/>
          <p:cNvSpPr>
            <a:spLocks noChangeArrowheads="1"/>
          </p:cNvSpPr>
          <p:nvPr/>
        </p:nvSpPr>
        <p:spPr bwMode="auto">
          <a:xfrm>
            <a:off x="682625" y="5373688"/>
            <a:ext cx="504825" cy="503237"/>
          </a:xfrm>
          <a:prstGeom prst="triangle">
            <a:avLst>
              <a:gd name="adj" fmla="val 50000"/>
            </a:avLst>
          </a:prstGeom>
          <a:solidFill>
            <a:schemeClr val="folHlink"/>
          </a:solidFill>
          <a:ln w="9525">
            <a:noFill/>
            <a:miter lim="800000"/>
            <a:headEnd/>
            <a:tailEnd/>
          </a:ln>
        </p:spPr>
        <p:txBody>
          <a:bodyPr wrap="none" anchor="ctr">
            <a:prstTxWarp prst="textNoShape">
              <a:avLst/>
            </a:prstTxWarp>
          </a:bodyPr>
          <a:lstStyle/>
          <a:p>
            <a:endParaRPr lang="it-IT"/>
          </a:p>
        </p:txBody>
      </p:sp>
      <p:sp>
        <p:nvSpPr>
          <p:cNvPr id="55300" name="AutoShape 4"/>
          <p:cNvSpPr>
            <a:spLocks noChangeArrowheads="1"/>
          </p:cNvSpPr>
          <p:nvPr/>
        </p:nvSpPr>
        <p:spPr bwMode="auto">
          <a:xfrm>
            <a:off x="609600" y="4510088"/>
            <a:ext cx="360363" cy="431800"/>
          </a:xfrm>
          <a:prstGeom prst="triangle">
            <a:avLst>
              <a:gd name="adj" fmla="val 50000"/>
            </a:avLst>
          </a:prstGeom>
          <a:solidFill>
            <a:srgbClr val="99CC00"/>
          </a:solidFill>
          <a:ln w="9525">
            <a:noFill/>
            <a:miter lim="800000"/>
            <a:headEnd/>
            <a:tailEnd/>
          </a:ln>
        </p:spPr>
        <p:txBody>
          <a:bodyPr wrap="none" anchor="ctr">
            <a:prstTxWarp prst="textNoShape">
              <a:avLst/>
            </a:prstTxWarp>
          </a:bodyPr>
          <a:lstStyle/>
          <a:p>
            <a:endParaRPr lang="it-IT"/>
          </a:p>
        </p:txBody>
      </p:sp>
      <p:sp>
        <p:nvSpPr>
          <p:cNvPr id="772101" name="AutoShape 5"/>
          <p:cNvSpPr>
            <a:spLocks noChangeArrowheads="1"/>
          </p:cNvSpPr>
          <p:nvPr/>
        </p:nvSpPr>
        <p:spPr bwMode="auto">
          <a:xfrm>
            <a:off x="4065588" y="4797425"/>
            <a:ext cx="504825" cy="503238"/>
          </a:xfrm>
          <a:prstGeom prst="triangle">
            <a:avLst>
              <a:gd name="adj" fmla="val 50000"/>
            </a:avLst>
          </a:prstGeom>
          <a:solidFill>
            <a:schemeClr val="folHlink"/>
          </a:solidFill>
          <a:ln w="9525">
            <a:noFill/>
            <a:miter lim="800000"/>
            <a:headEnd/>
            <a:tailEnd/>
          </a:ln>
        </p:spPr>
        <p:txBody>
          <a:bodyPr wrap="none" anchor="ctr">
            <a:prstTxWarp prst="textNoShape">
              <a:avLst/>
            </a:prstTxWarp>
          </a:bodyPr>
          <a:lstStyle/>
          <a:p>
            <a:endParaRPr lang="it-IT"/>
          </a:p>
        </p:txBody>
      </p:sp>
      <p:sp>
        <p:nvSpPr>
          <p:cNvPr id="772102" name="AutoShape 6"/>
          <p:cNvSpPr>
            <a:spLocks noChangeArrowheads="1"/>
          </p:cNvSpPr>
          <p:nvPr/>
        </p:nvSpPr>
        <p:spPr bwMode="auto">
          <a:xfrm>
            <a:off x="3057525" y="5086350"/>
            <a:ext cx="360363" cy="431800"/>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772103" name="AutoShape 7"/>
          <p:cNvSpPr>
            <a:spLocks noChangeArrowheads="1"/>
          </p:cNvSpPr>
          <p:nvPr/>
        </p:nvSpPr>
        <p:spPr bwMode="auto">
          <a:xfrm>
            <a:off x="5578475" y="5302250"/>
            <a:ext cx="576263" cy="503238"/>
          </a:xfrm>
          <a:prstGeom prst="triangle">
            <a:avLst>
              <a:gd name="adj" fmla="val 50000"/>
            </a:avLst>
          </a:prstGeom>
          <a:solidFill>
            <a:srgbClr val="009900"/>
          </a:solidFill>
          <a:ln w="9525">
            <a:noFill/>
            <a:miter lim="800000"/>
            <a:headEnd/>
            <a:tailEnd/>
          </a:ln>
        </p:spPr>
        <p:txBody>
          <a:bodyPr wrap="none" anchor="ctr">
            <a:prstTxWarp prst="textNoShape">
              <a:avLst/>
            </a:prstTxWarp>
          </a:bodyPr>
          <a:lstStyle/>
          <a:p>
            <a:endParaRPr lang="it-IT"/>
          </a:p>
        </p:txBody>
      </p:sp>
      <p:sp>
        <p:nvSpPr>
          <p:cNvPr id="772104" name="Oval 8"/>
          <p:cNvSpPr>
            <a:spLocks noChangeArrowheads="1"/>
          </p:cNvSpPr>
          <p:nvPr/>
        </p:nvSpPr>
        <p:spPr bwMode="auto">
          <a:xfrm>
            <a:off x="2625725" y="4294188"/>
            <a:ext cx="503238" cy="503237"/>
          </a:xfrm>
          <a:prstGeom prst="ellipse">
            <a:avLst/>
          </a:prstGeom>
          <a:solidFill>
            <a:srgbClr val="CCFF33"/>
          </a:solidFill>
          <a:ln w="9525">
            <a:noFill/>
            <a:round/>
            <a:headEnd/>
            <a:tailEnd/>
          </a:ln>
        </p:spPr>
        <p:txBody>
          <a:bodyPr wrap="none" anchor="ctr">
            <a:prstTxWarp prst="textNoShape">
              <a:avLst/>
            </a:prstTxWarp>
          </a:bodyPr>
          <a:lstStyle/>
          <a:p>
            <a:endParaRPr lang="it-IT"/>
          </a:p>
        </p:txBody>
      </p:sp>
      <p:sp>
        <p:nvSpPr>
          <p:cNvPr id="55305" name="Oval 9"/>
          <p:cNvSpPr>
            <a:spLocks noChangeArrowheads="1"/>
          </p:cNvSpPr>
          <p:nvPr/>
        </p:nvSpPr>
        <p:spPr bwMode="auto">
          <a:xfrm>
            <a:off x="4065588" y="5661025"/>
            <a:ext cx="287337" cy="287338"/>
          </a:xfrm>
          <a:prstGeom prst="ellipse">
            <a:avLst/>
          </a:prstGeom>
          <a:solidFill>
            <a:srgbClr val="CCFF33"/>
          </a:solidFill>
          <a:ln w="9525">
            <a:noFill/>
            <a:round/>
            <a:headEnd/>
            <a:tailEnd/>
          </a:ln>
        </p:spPr>
        <p:txBody>
          <a:bodyPr wrap="none" anchor="ctr">
            <a:prstTxWarp prst="textNoShape">
              <a:avLst/>
            </a:prstTxWarp>
          </a:bodyPr>
          <a:lstStyle/>
          <a:p>
            <a:endParaRPr lang="it-IT"/>
          </a:p>
        </p:txBody>
      </p:sp>
      <p:sp>
        <p:nvSpPr>
          <p:cNvPr id="55306" name="Oval 10"/>
          <p:cNvSpPr>
            <a:spLocks noChangeArrowheads="1"/>
          </p:cNvSpPr>
          <p:nvPr/>
        </p:nvSpPr>
        <p:spPr bwMode="auto">
          <a:xfrm>
            <a:off x="3706813" y="5302250"/>
            <a:ext cx="287337" cy="287338"/>
          </a:xfrm>
          <a:prstGeom prst="ellipse">
            <a:avLst/>
          </a:prstGeom>
          <a:solidFill>
            <a:schemeClr val="accent1"/>
          </a:solidFill>
          <a:ln w="9525">
            <a:noFill/>
            <a:round/>
            <a:headEnd/>
            <a:tailEnd/>
          </a:ln>
        </p:spPr>
        <p:txBody>
          <a:bodyPr wrap="none" anchor="ctr">
            <a:prstTxWarp prst="textNoShape">
              <a:avLst/>
            </a:prstTxWarp>
          </a:bodyPr>
          <a:lstStyle/>
          <a:p>
            <a:endParaRPr lang="it-IT"/>
          </a:p>
        </p:txBody>
      </p:sp>
      <p:sp>
        <p:nvSpPr>
          <p:cNvPr id="772107" name="Oval 11"/>
          <p:cNvSpPr>
            <a:spLocks noChangeArrowheads="1"/>
          </p:cNvSpPr>
          <p:nvPr/>
        </p:nvSpPr>
        <p:spPr bwMode="auto">
          <a:xfrm>
            <a:off x="7954963" y="4868863"/>
            <a:ext cx="720725" cy="647700"/>
          </a:xfrm>
          <a:prstGeom prst="ellipse">
            <a:avLst/>
          </a:prstGeom>
          <a:solidFill>
            <a:srgbClr val="336600"/>
          </a:solidFill>
          <a:ln w="9525">
            <a:noFill/>
            <a:round/>
            <a:headEnd/>
            <a:tailEnd/>
          </a:ln>
        </p:spPr>
        <p:txBody>
          <a:bodyPr wrap="none" anchor="ctr">
            <a:prstTxWarp prst="textNoShape">
              <a:avLst/>
            </a:prstTxWarp>
          </a:bodyPr>
          <a:lstStyle/>
          <a:p>
            <a:endParaRPr lang="it-IT"/>
          </a:p>
        </p:txBody>
      </p:sp>
      <p:sp>
        <p:nvSpPr>
          <p:cNvPr id="55308" name="Oval 12"/>
          <p:cNvSpPr>
            <a:spLocks noChangeArrowheads="1"/>
          </p:cNvSpPr>
          <p:nvPr/>
        </p:nvSpPr>
        <p:spPr bwMode="auto">
          <a:xfrm>
            <a:off x="4786313" y="5734050"/>
            <a:ext cx="287337" cy="287338"/>
          </a:xfrm>
          <a:prstGeom prst="ellipse">
            <a:avLst/>
          </a:prstGeom>
          <a:solidFill>
            <a:schemeClr val="hlink"/>
          </a:solidFill>
          <a:ln w="9525">
            <a:noFill/>
            <a:round/>
            <a:headEnd/>
            <a:tailEnd/>
          </a:ln>
        </p:spPr>
        <p:txBody>
          <a:bodyPr wrap="none" anchor="ctr">
            <a:prstTxWarp prst="textNoShape">
              <a:avLst/>
            </a:prstTxWarp>
          </a:bodyPr>
          <a:lstStyle/>
          <a:p>
            <a:endParaRPr lang="it-IT"/>
          </a:p>
        </p:txBody>
      </p:sp>
      <p:sp>
        <p:nvSpPr>
          <p:cNvPr id="772109" name="Rectangle 13"/>
          <p:cNvSpPr>
            <a:spLocks noChangeArrowheads="1"/>
          </p:cNvSpPr>
          <p:nvPr/>
        </p:nvSpPr>
        <p:spPr bwMode="auto">
          <a:xfrm>
            <a:off x="5291138" y="4725988"/>
            <a:ext cx="215900" cy="215900"/>
          </a:xfrm>
          <a:prstGeom prst="rect">
            <a:avLst/>
          </a:prstGeom>
          <a:solidFill>
            <a:schemeClr val="folHlink"/>
          </a:solidFill>
          <a:ln w="9525">
            <a:noFill/>
            <a:miter lim="800000"/>
            <a:headEnd/>
            <a:tailEnd/>
          </a:ln>
        </p:spPr>
        <p:txBody>
          <a:bodyPr wrap="none" anchor="ctr">
            <a:prstTxWarp prst="textNoShape">
              <a:avLst/>
            </a:prstTxWarp>
          </a:bodyPr>
          <a:lstStyle/>
          <a:p>
            <a:endParaRPr lang="it-IT"/>
          </a:p>
        </p:txBody>
      </p:sp>
      <p:sp>
        <p:nvSpPr>
          <p:cNvPr id="55310" name="Rectangle 14"/>
          <p:cNvSpPr>
            <a:spLocks noChangeArrowheads="1"/>
          </p:cNvSpPr>
          <p:nvPr/>
        </p:nvSpPr>
        <p:spPr bwMode="auto">
          <a:xfrm>
            <a:off x="8026400" y="4437063"/>
            <a:ext cx="215900" cy="215900"/>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772111" name="Rectangle 15"/>
          <p:cNvSpPr>
            <a:spLocks noChangeArrowheads="1"/>
          </p:cNvSpPr>
          <p:nvPr/>
        </p:nvSpPr>
        <p:spPr bwMode="auto">
          <a:xfrm>
            <a:off x="1473200" y="4149725"/>
            <a:ext cx="503238" cy="504825"/>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5312" name="Rectangle 16"/>
          <p:cNvSpPr>
            <a:spLocks noChangeArrowheads="1"/>
          </p:cNvSpPr>
          <p:nvPr/>
        </p:nvSpPr>
        <p:spPr bwMode="auto">
          <a:xfrm>
            <a:off x="7594600" y="5661025"/>
            <a:ext cx="215900" cy="215900"/>
          </a:xfrm>
          <a:prstGeom prst="rect">
            <a:avLst/>
          </a:prstGeom>
          <a:solidFill>
            <a:schemeClr val="folHlink"/>
          </a:solidFill>
          <a:ln w="9525">
            <a:noFill/>
            <a:miter lim="800000"/>
            <a:headEnd/>
            <a:tailEnd/>
          </a:ln>
        </p:spPr>
        <p:txBody>
          <a:bodyPr wrap="none" anchor="ctr">
            <a:prstTxWarp prst="textNoShape">
              <a:avLst/>
            </a:prstTxWarp>
          </a:bodyPr>
          <a:lstStyle/>
          <a:p>
            <a:endParaRPr lang="it-IT"/>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72098">
                                            <p:txEl>
                                              <p:pRg st="1" end="1"/>
                                            </p:txEl>
                                          </p:spTgt>
                                        </p:tgtEl>
                                        <p:attrNameLst>
                                          <p:attrName>style.visibility</p:attrName>
                                        </p:attrNameLst>
                                      </p:cBhvr>
                                      <p:to>
                                        <p:strVal val="visible"/>
                                      </p:to>
                                    </p:set>
                                    <p:animEffect transition="in" filter="fade">
                                      <p:cBhvr>
                                        <p:cTn id="7" dur="1000"/>
                                        <p:tgtEl>
                                          <p:spTgt spid="77209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5" presetClass="path" presetSubtype="0" accel="50000" decel="50000" fill="hold" grpId="0" nodeType="clickEffect">
                                  <p:stCondLst>
                                    <p:cond delay="0"/>
                                  </p:stCondLst>
                                  <p:childTnLst>
                                    <p:animMotion origin="layout" path="M -3.61111E-6 -5.15845E-7 L -0.21267 -5.15845E-7 " pathEditMode="relative" rAng="0" ptsTypes="AA">
                                      <p:cBhvr>
                                        <p:cTn id="11" dur="500" fill="hold"/>
                                        <p:tgtEl>
                                          <p:spTgt spid="772102"/>
                                        </p:tgtEl>
                                        <p:attrNameLst>
                                          <p:attrName>ppt_x</p:attrName>
                                          <p:attrName>ppt_y</p:attrName>
                                        </p:attrNameLst>
                                      </p:cBhvr>
                                      <p:rCtr x="-106" y="0"/>
                                    </p:animMotion>
                                  </p:childTnLst>
                                </p:cTn>
                              </p:par>
                              <p:par>
                                <p:cTn id="12" presetID="35" presetClass="path" presetSubtype="0" accel="50000" decel="50000" fill="hold" grpId="0" nodeType="withEffect">
                                  <p:stCondLst>
                                    <p:cond delay="0"/>
                                  </p:stCondLst>
                                  <p:childTnLst>
                                    <p:animMotion origin="layout" path="M 0 0  L -0.25 0  E" pathEditMode="relative" ptsTypes="">
                                      <p:cBhvr>
                                        <p:cTn id="13" dur="500" fill="hold"/>
                                        <p:tgtEl>
                                          <p:spTgt spid="772101"/>
                                        </p:tgtEl>
                                        <p:attrNameLst>
                                          <p:attrName>ppt_x</p:attrName>
                                          <p:attrName>ppt_y</p:attrName>
                                        </p:attrNameLst>
                                      </p:cBhvr>
                                    </p:animMotion>
                                  </p:childTnLst>
                                </p:cTn>
                              </p:par>
                              <p:par>
                                <p:cTn id="14" presetID="63" presetClass="path" presetSubtype="0" accel="50000" decel="50000" fill="hold" grpId="0" nodeType="withEffect">
                                  <p:stCondLst>
                                    <p:cond delay="0"/>
                                  </p:stCondLst>
                                  <p:childTnLst>
                                    <p:animMotion origin="layout" path="M -1.94444E-6 -1.0502E-6 L 0.61233 -1.0502E-6 " pathEditMode="relative" rAng="0" ptsTypes="AA">
                                      <p:cBhvr>
                                        <p:cTn id="15" dur="1000" fill="hold"/>
                                        <p:tgtEl>
                                          <p:spTgt spid="772111"/>
                                        </p:tgtEl>
                                        <p:attrNameLst>
                                          <p:attrName>ppt_x</p:attrName>
                                          <p:attrName>ppt_y</p:attrName>
                                        </p:attrNameLst>
                                      </p:cBhvr>
                                      <p:rCtr x="306" y="0"/>
                                    </p:animMotion>
                                  </p:childTnLst>
                                </p:cTn>
                              </p:par>
                              <p:par>
                                <p:cTn id="16" presetID="35" presetClass="path" presetSubtype="0" accel="50000" decel="50000" fill="hold" grpId="0" nodeType="withEffect">
                                  <p:stCondLst>
                                    <p:cond delay="0"/>
                                  </p:stCondLst>
                                  <p:childTnLst>
                                    <p:animMotion origin="layout" path="M 3.61111E-6 2.42887E-7 L -0.33872 2.42887E-7 " pathEditMode="relative" rAng="0" ptsTypes="AA">
                                      <p:cBhvr>
                                        <p:cTn id="17" dur="1000" fill="hold"/>
                                        <p:tgtEl>
                                          <p:spTgt spid="772107"/>
                                        </p:tgtEl>
                                        <p:attrNameLst>
                                          <p:attrName>ppt_x</p:attrName>
                                          <p:attrName>ppt_y</p:attrName>
                                        </p:attrNameLst>
                                      </p:cBhvr>
                                      <p:rCtr x="-169" y="0"/>
                                    </p:animMotion>
                                  </p:childTnLst>
                                </p:cTn>
                              </p:par>
                              <p:par>
                                <p:cTn id="18" presetID="35" presetClass="path" presetSubtype="0" accel="50000" decel="50000" fill="hold" grpId="0" nodeType="withEffect">
                                  <p:stCondLst>
                                    <p:cond delay="0"/>
                                  </p:stCondLst>
                                  <p:childTnLst>
                                    <p:animMotion origin="layout" path="M -3.05556E-6 4.11751E-7 L -0.45677 0.01041 " pathEditMode="relative" rAng="0" ptsTypes="AA">
                                      <p:cBhvr>
                                        <p:cTn id="19" dur="1000" fill="hold"/>
                                        <p:tgtEl>
                                          <p:spTgt spid="772103"/>
                                        </p:tgtEl>
                                        <p:attrNameLst>
                                          <p:attrName>ppt_x</p:attrName>
                                          <p:attrName>ppt_y</p:attrName>
                                        </p:attrNameLst>
                                      </p:cBhvr>
                                      <p:rCtr x="-228" y="5"/>
                                    </p:animMotion>
                                  </p:childTnLst>
                                </p:cTn>
                              </p:par>
                              <p:par>
                                <p:cTn id="20" presetID="63" presetClass="path" presetSubtype="0" accel="50000" decel="50000" fill="hold" grpId="0" nodeType="withEffect">
                                  <p:stCondLst>
                                    <p:cond delay="0"/>
                                  </p:stCondLst>
                                  <p:childTnLst>
                                    <p:animMotion origin="layout" path="M -2.5E-6 -8.53574E-7 L 0.25 -8.53574E-7 " pathEditMode="relative" rAng="0" ptsTypes="AA">
                                      <p:cBhvr>
                                        <p:cTn id="21" dur="1000" fill="hold"/>
                                        <p:tgtEl>
                                          <p:spTgt spid="772104"/>
                                        </p:tgtEl>
                                        <p:attrNameLst>
                                          <p:attrName>ppt_x</p:attrName>
                                          <p:attrName>ppt_y</p:attrName>
                                        </p:attrNameLst>
                                      </p:cBhvr>
                                      <p:rCtr x="125" y="0"/>
                                    </p:animMotion>
                                  </p:childTnLst>
                                </p:cTn>
                              </p:par>
                              <p:par>
                                <p:cTn id="22" presetID="63" presetClass="path" presetSubtype="0" accel="50000" decel="50000" fill="hold" grpId="0" nodeType="withEffect">
                                  <p:stCondLst>
                                    <p:cond delay="0"/>
                                  </p:stCondLst>
                                  <p:childTnLst>
                                    <p:animMotion origin="layout" path="M 0.00382 0.01573 L 0.25382 0.01573 " pathEditMode="relative" rAng="0" ptsTypes="AA">
                                      <p:cBhvr>
                                        <p:cTn id="23" dur="1000" fill="hold"/>
                                        <p:tgtEl>
                                          <p:spTgt spid="772109"/>
                                        </p:tgtEl>
                                        <p:attrNameLst>
                                          <p:attrName>ppt_x</p:attrName>
                                          <p:attrName>ppt_y</p:attrName>
                                        </p:attrNameLst>
                                      </p:cBhvr>
                                      <p:rCtr x="12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2098" grpId="0" build="p"/>
      <p:bldP spid="772101" grpId="0" animBg="1"/>
      <p:bldP spid="772102" grpId="0" animBg="1"/>
      <p:bldP spid="772103" grpId="0" animBg="1"/>
      <p:bldP spid="772104" grpId="0" animBg="1"/>
      <p:bldP spid="772107" grpId="0" animBg="1"/>
      <p:bldP spid="772109" grpId="0" animBg="1"/>
      <p:bldP spid="772111" grpId="0" animBg="1"/>
    </p:bld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xfrm>
            <a:off x="0" y="404813"/>
            <a:ext cx="9144000" cy="4968875"/>
          </a:xfrm>
          <a:solidFill>
            <a:srgbClr val="FFFFFF"/>
          </a:solidFill>
          <a:ln>
            <a:solidFill>
              <a:srgbClr val="000000"/>
            </a:solidFill>
          </a:ln>
        </p:spPr>
        <p:txBody>
          <a:bodyPr/>
          <a:lstStyle/>
          <a:p>
            <a:pPr marL="0" indent="0" eaLnBrk="1" hangingPunct="1"/>
            <a:r>
              <a:rPr lang="en-US" sz="2400" b="1" dirty="0" err="1">
                <a:solidFill>
                  <a:srgbClr val="008000"/>
                </a:solidFill>
              </a:rPr>
              <a:t>Spesso</a:t>
            </a:r>
            <a:r>
              <a:rPr lang="en-US" sz="2400" b="1" dirty="0">
                <a:solidFill>
                  <a:srgbClr val="008000"/>
                </a:solidFill>
              </a:rPr>
              <a:t> </a:t>
            </a:r>
            <a:r>
              <a:rPr lang="en-US" sz="2400" b="1" dirty="0" err="1">
                <a:solidFill>
                  <a:srgbClr val="008000"/>
                </a:solidFill>
              </a:rPr>
              <a:t>gli</a:t>
            </a:r>
            <a:r>
              <a:rPr lang="en-US" sz="2400" b="1" dirty="0">
                <a:solidFill>
                  <a:srgbClr val="008000"/>
                </a:solidFill>
              </a:rPr>
              <a:t> </a:t>
            </a:r>
            <a:r>
              <a:rPr lang="en-US" sz="2400" b="1" dirty="0" err="1">
                <a:solidFill>
                  <a:srgbClr val="008000"/>
                </a:solidFill>
              </a:rPr>
              <a:t>oggetti</a:t>
            </a:r>
            <a:r>
              <a:rPr lang="en-US" sz="2400" b="1" dirty="0">
                <a:solidFill>
                  <a:srgbClr val="008000"/>
                </a:solidFill>
              </a:rPr>
              <a:t> </a:t>
            </a:r>
            <a:r>
              <a:rPr lang="en-US" sz="2400" b="1" dirty="0" err="1">
                <a:solidFill>
                  <a:srgbClr val="008000"/>
                </a:solidFill>
              </a:rPr>
              <a:t>sono</a:t>
            </a:r>
            <a:r>
              <a:rPr lang="en-US" sz="2400" b="1" dirty="0">
                <a:solidFill>
                  <a:srgbClr val="008000"/>
                </a:solidFill>
              </a:rPr>
              <a:t> </a:t>
            </a:r>
            <a:r>
              <a:rPr lang="en-US" sz="2400" b="1" dirty="0" err="1">
                <a:solidFill>
                  <a:srgbClr val="008000"/>
                </a:solidFill>
              </a:rPr>
              <a:t>organizzati</a:t>
            </a:r>
            <a:r>
              <a:rPr lang="en-US" sz="2400" b="1" dirty="0">
                <a:solidFill>
                  <a:srgbClr val="008000"/>
                </a:solidFill>
              </a:rPr>
              <a:t> </a:t>
            </a:r>
            <a:r>
              <a:rPr lang="en-US" sz="2400" b="1" dirty="0" err="1">
                <a:solidFill>
                  <a:srgbClr val="008000"/>
                </a:solidFill>
              </a:rPr>
              <a:t>secondo</a:t>
            </a:r>
            <a:r>
              <a:rPr lang="en-US" sz="2400" b="1" dirty="0">
                <a:solidFill>
                  <a:srgbClr val="008000"/>
                </a:solidFill>
              </a:rPr>
              <a:t> </a:t>
            </a:r>
            <a:r>
              <a:rPr lang="en-US" sz="2400" b="1" dirty="0" err="1">
                <a:solidFill>
                  <a:srgbClr val="008000"/>
                </a:solidFill>
              </a:rPr>
              <a:t>una</a:t>
            </a:r>
            <a:r>
              <a:rPr lang="en-US" sz="2400" b="1" dirty="0">
                <a:solidFill>
                  <a:srgbClr val="008000"/>
                </a:solidFill>
              </a:rPr>
              <a:t> </a:t>
            </a:r>
            <a:r>
              <a:rPr lang="en-US" sz="2400" b="1" dirty="0" err="1">
                <a:solidFill>
                  <a:srgbClr val="008000"/>
                </a:solidFill>
              </a:rPr>
              <a:t>struttura</a:t>
            </a:r>
            <a:r>
              <a:rPr lang="en-US" sz="2400" b="1" dirty="0">
                <a:solidFill>
                  <a:srgbClr val="008000"/>
                </a:solidFill>
              </a:rPr>
              <a:t> </a:t>
            </a:r>
            <a:r>
              <a:rPr lang="en-US" sz="2400" b="1" dirty="0" err="1" smtClean="0">
                <a:solidFill>
                  <a:srgbClr val="008000"/>
                </a:solidFill>
              </a:rPr>
              <a:t>gerarchica</a:t>
            </a:r>
            <a:endParaRPr lang="en-US" sz="2400" b="1" dirty="0">
              <a:solidFill>
                <a:srgbClr val="008000"/>
              </a:solidFill>
            </a:endParaRPr>
          </a:p>
        </p:txBody>
      </p:sp>
      <p:sp>
        <p:nvSpPr>
          <p:cNvPr id="774147" name="Text Box 3"/>
          <p:cNvSpPr txBox="1">
            <a:spLocks noChangeArrowheads="1"/>
          </p:cNvSpPr>
          <p:nvPr/>
        </p:nvSpPr>
        <p:spPr bwMode="auto">
          <a:xfrm>
            <a:off x="5735638" y="5651500"/>
            <a:ext cx="2112962" cy="176213"/>
          </a:xfrm>
          <a:prstGeom prst="rect">
            <a:avLst/>
          </a:prstGeom>
          <a:noFill/>
          <a:ln w="9525">
            <a:noFill/>
            <a:miter lim="800000"/>
            <a:headEnd/>
            <a:tailEnd/>
          </a:ln>
        </p:spPr>
        <p:txBody>
          <a:bodyPr lIns="0" tIns="0" rIns="0" bIns="0">
            <a:prstTxWarp prst="textNoShape">
              <a:avLst/>
            </a:prstTxWarp>
          </a:bodyPr>
          <a:lstStyle/>
          <a:p>
            <a:pPr algn="r" defTabSz="2259013" eaLnBrk="0" hangingPunct="0"/>
            <a:endParaRPr lang="en-GB" sz="1700" b="1">
              <a:effectLst>
                <a:outerShdw blurRad="38100" dist="38100" dir="2700000" algn="tl">
                  <a:srgbClr val="DDDDDD"/>
                </a:outerShdw>
              </a:effectLst>
              <a:ea typeface="Arial" charset="0"/>
              <a:cs typeface="Arial" charset="0"/>
            </a:endParaRPr>
          </a:p>
        </p:txBody>
      </p:sp>
      <p:cxnSp>
        <p:nvCxnSpPr>
          <p:cNvPr id="56324" name="AutoShape 4"/>
          <p:cNvCxnSpPr>
            <a:cxnSpLocks noChangeShapeType="1"/>
            <a:stCxn id="774171" idx="2"/>
            <a:endCxn id="774153" idx="0"/>
          </p:cNvCxnSpPr>
          <p:nvPr/>
        </p:nvCxnSpPr>
        <p:spPr bwMode="auto">
          <a:xfrm rot="5400000">
            <a:off x="5187157" y="5868194"/>
            <a:ext cx="169862" cy="0"/>
          </a:xfrm>
          <a:prstGeom prst="straightConnector1">
            <a:avLst/>
          </a:prstGeom>
          <a:noFill/>
          <a:ln w="9525">
            <a:solidFill>
              <a:schemeClr val="tx1"/>
            </a:solidFill>
            <a:round/>
            <a:headEnd/>
            <a:tailEnd/>
          </a:ln>
        </p:spPr>
      </p:cxnSp>
      <p:grpSp>
        <p:nvGrpSpPr>
          <p:cNvPr id="2" name="Group 5"/>
          <p:cNvGrpSpPr>
            <a:grpSpLocks/>
          </p:cNvGrpSpPr>
          <p:nvPr/>
        </p:nvGrpSpPr>
        <p:grpSpPr bwMode="auto">
          <a:xfrm>
            <a:off x="1403350" y="2565400"/>
            <a:ext cx="7416800" cy="3959225"/>
            <a:chOff x="619" y="96"/>
            <a:chExt cx="5117" cy="3086"/>
          </a:xfrm>
        </p:grpSpPr>
        <p:sp>
          <p:nvSpPr>
            <p:cNvPr id="774150" name="Rectangle 6"/>
            <p:cNvSpPr>
              <a:spLocks noChangeArrowheads="1"/>
            </p:cNvSpPr>
            <p:nvPr/>
          </p:nvSpPr>
          <p:spPr bwMode="auto">
            <a:xfrm>
              <a:off x="624" y="2737"/>
              <a:ext cx="432" cy="445"/>
            </a:xfrm>
            <a:prstGeom prst="rect">
              <a:avLst/>
            </a:prstGeom>
            <a:solidFill>
              <a:srgbClr val="99CC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solidFill>
                  <a:srgbClr val="FF3300"/>
                </a:solidFill>
                <a:effectLst>
                  <a:outerShdw blurRad="38100" dist="38100" dir="2700000" algn="tl">
                    <a:srgbClr val="000000"/>
                  </a:outerShdw>
                </a:effectLst>
                <a:ea typeface="Arial" charset="0"/>
                <a:cs typeface="Arial" charset="0"/>
              </a:endParaRPr>
            </a:p>
          </p:txBody>
        </p:sp>
        <p:sp>
          <p:nvSpPr>
            <p:cNvPr id="774151" name="Rectangle 7"/>
            <p:cNvSpPr>
              <a:spLocks noChangeArrowheads="1"/>
            </p:cNvSpPr>
            <p:nvPr/>
          </p:nvSpPr>
          <p:spPr bwMode="auto">
            <a:xfrm>
              <a:off x="1104" y="2737"/>
              <a:ext cx="432" cy="445"/>
            </a:xfrm>
            <a:prstGeom prst="rect">
              <a:avLst/>
            </a:prstGeom>
            <a:solidFill>
              <a:srgbClr val="99CC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solidFill>
                  <a:srgbClr val="FF3300"/>
                </a:solidFill>
                <a:effectLst>
                  <a:outerShdw blurRad="38100" dist="38100" dir="2700000" algn="tl">
                    <a:srgbClr val="000000"/>
                  </a:outerShdw>
                </a:effectLst>
                <a:ea typeface="Arial" charset="0"/>
                <a:cs typeface="Arial" charset="0"/>
              </a:endParaRPr>
            </a:p>
          </p:txBody>
        </p:sp>
        <p:sp>
          <p:nvSpPr>
            <p:cNvPr id="774152" name="Rectangle 8"/>
            <p:cNvSpPr>
              <a:spLocks noChangeArrowheads="1"/>
            </p:cNvSpPr>
            <p:nvPr/>
          </p:nvSpPr>
          <p:spPr bwMode="auto">
            <a:xfrm>
              <a:off x="1872" y="2737"/>
              <a:ext cx="432" cy="445"/>
            </a:xfrm>
            <a:prstGeom prst="rect">
              <a:avLst/>
            </a:prstGeom>
            <a:solidFill>
              <a:srgbClr val="8080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solidFill>
                  <a:srgbClr val="FF3300"/>
                </a:solidFill>
                <a:effectLst>
                  <a:outerShdw blurRad="38100" dist="38100" dir="2700000" algn="tl">
                    <a:srgbClr val="000000"/>
                  </a:outerShdw>
                </a:effectLst>
                <a:ea typeface="Arial" charset="0"/>
                <a:cs typeface="Arial" charset="0"/>
              </a:endParaRPr>
            </a:p>
          </p:txBody>
        </p:sp>
        <p:sp>
          <p:nvSpPr>
            <p:cNvPr id="774153" name="Rectangle 9"/>
            <p:cNvSpPr>
              <a:spLocks noChangeArrowheads="1"/>
            </p:cNvSpPr>
            <p:nvPr/>
          </p:nvSpPr>
          <p:spPr bwMode="auto">
            <a:xfrm>
              <a:off x="3072" y="2737"/>
              <a:ext cx="432" cy="445"/>
            </a:xfrm>
            <a:prstGeom prst="rect">
              <a:avLst/>
            </a:prstGeom>
            <a:solidFill>
              <a:srgbClr val="0066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solidFill>
                  <a:srgbClr val="FF3300"/>
                </a:solidFill>
                <a:effectLst>
                  <a:outerShdw blurRad="38100" dist="38100" dir="2700000" algn="tl">
                    <a:srgbClr val="000000"/>
                  </a:outerShdw>
                </a:effectLst>
                <a:ea typeface="Arial" charset="0"/>
                <a:cs typeface="Arial" charset="0"/>
              </a:endParaRPr>
            </a:p>
          </p:txBody>
        </p:sp>
        <p:cxnSp>
          <p:nvCxnSpPr>
            <p:cNvPr id="56369" name="AutoShape 10"/>
            <p:cNvCxnSpPr>
              <a:cxnSpLocks noChangeShapeType="1"/>
              <a:stCxn id="774165" idx="2"/>
              <a:endCxn id="774150" idx="0"/>
            </p:cNvCxnSpPr>
            <p:nvPr/>
          </p:nvCxnSpPr>
          <p:spPr bwMode="auto">
            <a:xfrm rot="5400000">
              <a:off x="774" y="2670"/>
              <a:ext cx="132" cy="0"/>
            </a:xfrm>
            <a:prstGeom prst="straightConnector1">
              <a:avLst/>
            </a:prstGeom>
            <a:noFill/>
            <a:ln w="9525">
              <a:solidFill>
                <a:schemeClr val="tx1"/>
              </a:solidFill>
              <a:round/>
              <a:headEnd/>
              <a:tailEnd/>
            </a:ln>
          </p:spPr>
        </p:cxnSp>
        <p:cxnSp>
          <p:nvCxnSpPr>
            <p:cNvPr id="56370" name="AutoShape 11"/>
            <p:cNvCxnSpPr>
              <a:cxnSpLocks noChangeShapeType="1"/>
              <a:stCxn id="774169" idx="2"/>
              <a:endCxn id="774151" idx="0"/>
            </p:cNvCxnSpPr>
            <p:nvPr/>
          </p:nvCxnSpPr>
          <p:spPr bwMode="auto">
            <a:xfrm rot="5400000">
              <a:off x="1254" y="2670"/>
              <a:ext cx="132" cy="0"/>
            </a:xfrm>
            <a:prstGeom prst="straightConnector1">
              <a:avLst/>
            </a:prstGeom>
            <a:noFill/>
            <a:ln w="9525">
              <a:solidFill>
                <a:schemeClr val="tx1"/>
              </a:solidFill>
              <a:round/>
              <a:headEnd/>
              <a:tailEnd/>
            </a:ln>
          </p:spPr>
        </p:cxnSp>
        <p:cxnSp>
          <p:nvCxnSpPr>
            <p:cNvPr id="56371" name="AutoShape 12"/>
            <p:cNvCxnSpPr>
              <a:cxnSpLocks noChangeShapeType="1"/>
            </p:cNvCxnSpPr>
            <p:nvPr/>
          </p:nvCxnSpPr>
          <p:spPr bwMode="auto">
            <a:xfrm rot="5400000">
              <a:off x="2022" y="2670"/>
              <a:ext cx="132" cy="0"/>
            </a:xfrm>
            <a:prstGeom prst="straightConnector1">
              <a:avLst/>
            </a:prstGeom>
            <a:noFill/>
            <a:ln w="9525">
              <a:solidFill>
                <a:schemeClr val="tx1"/>
              </a:solidFill>
              <a:round/>
              <a:headEnd/>
              <a:tailEnd/>
            </a:ln>
          </p:spPr>
        </p:cxnSp>
        <p:grpSp>
          <p:nvGrpSpPr>
            <p:cNvPr id="3" name="Group 13"/>
            <p:cNvGrpSpPr>
              <a:grpSpLocks/>
            </p:cNvGrpSpPr>
            <p:nvPr/>
          </p:nvGrpSpPr>
          <p:grpSpPr bwMode="auto">
            <a:xfrm>
              <a:off x="619" y="96"/>
              <a:ext cx="5117" cy="2525"/>
              <a:chOff x="619" y="96"/>
              <a:chExt cx="5117" cy="2525"/>
            </a:xfrm>
          </p:grpSpPr>
          <p:sp>
            <p:nvSpPr>
              <p:cNvPr id="774158" name="Text Box 14"/>
              <p:cNvSpPr txBox="1">
                <a:spLocks noChangeArrowheads="1"/>
              </p:cNvSpPr>
              <p:nvPr/>
            </p:nvSpPr>
            <p:spPr bwMode="auto">
              <a:xfrm>
                <a:off x="4752" y="1680"/>
                <a:ext cx="984" cy="240"/>
              </a:xfrm>
              <a:prstGeom prst="rect">
                <a:avLst/>
              </a:prstGeom>
              <a:noFill/>
              <a:ln w="9525">
                <a:noFill/>
                <a:miter lim="800000"/>
                <a:headEnd/>
                <a:tailEnd/>
              </a:ln>
            </p:spPr>
            <p:txBody>
              <a:bodyPr lIns="0" tIns="0" rIns="0" bIns="0">
                <a:prstTxWarp prst="textNoShape">
                  <a:avLst/>
                </a:prstTxWarp>
              </a:bodyPr>
              <a:lstStyle/>
              <a:p>
                <a:pPr algn="r" defTabSz="2259013" eaLnBrk="0" hangingPunct="0"/>
                <a:r>
                  <a:rPr lang="en-GB" sz="1700" b="1">
                    <a:effectLst>
                      <a:outerShdw blurRad="38100" dist="38100" dir="2700000" algn="tl">
                        <a:srgbClr val="DDDDDD"/>
                      </a:outerShdw>
                    </a:effectLst>
                    <a:ea typeface="Arial" charset="0"/>
                    <a:cs typeface="Arial" charset="0"/>
                  </a:rPr>
                  <a:t>                    </a:t>
                </a:r>
              </a:p>
            </p:txBody>
          </p:sp>
          <p:sp>
            <p:nvSpPr>
              <p:cNvPr id="774159" name="Text Box 15"/>
              <p:cNvSpPr txBox="1">
                <a:spLocks noChangeArrowheads="1"/>
              </p:cNvSpPr>
              <p:nvPr/>
            </p:nvSpPr>
            <p:spPr bwMode="auto">
              <a:xfrm>
                <a:off x="4195" y="2353"/>
                <a:ext cx="1541" cy="270"/>
              </a:xfrm>
              <a:prstGeom prst="rect">
                <a:avLst/>
              </a:prstGeom>
              <a:noFill/>
              <a:ln w="9525">
                <a:noFill/>
                <a:miter lim="800000"/>
                <a:headEnd/>
                <a:tailEnd/>
              </a:ln>
            </p:spPr>
            <p:txBody>
              <a:bodyPr lIns="0" tIns="0" rIns="0" bIns="0">
                <a:prstTxWarp prst="textNoShape">
                  <a:avLst/>
                </a:prstTxWarp>
              </a:bodyPr>
              <a:lstStyle/>
              <a:p>
                <a:pPr algn="r" defTabSz="2259013" eaLnBrk="0" hangingPunct="0"/>
                <a:endParaRPr lang="en-GB" sz="1700" b="1">
                  <a:effectLst>
                    <a:outerShdw blurRad="38100" dist="38100" dir="2700000" algn="tl">
                      <a:srgbClr val="DDDDDD"/>
                    </a:outerShdw>
                  </a:effectLst>
                  <a:ea typeface="Arial" charset="0"/>
                  <a:cs typeface="Arial" charset="0"/>
                </a:endParaRPr>
              </a:p>
            </p:txBody>
          </p:sp>
          <p:sp>
            <p:nvSpPr>
              <p:cNvPr id="774160" name="Rectangle 16"/>
              <p:cNvSpPr>
                <a:spLocks noChangeArrowheads="1"/>
              </p:cNvSpPr>
              <p:nvPr/>
            </p:nvSpPr>
            <p:spPr bwMode="auto">
              <a:xfrm>
                <a:off x="2112" y="96"/>
                <a:ext cx="1104" cy="528"/>
              </a:xfrm>
              <a:prstGeom prst="rect">
                <a:avLst/>
              </a:prstGeom>
              <a:solidFill>
                <a:srgbClr val="0080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4000" b="1">
                  <a:effectLst>
                    <a:outerShdw blurRad="38100" dist="38100" dir="2700000" algn="tl">
                      <a:srgbClr val="FFFFFF"/>
                    </a:outerShdw>
                  </a:effectLst>
                  <a:ea typeface="Arial" charset="0"/>
                  <a:cs typeface="Arial" charset="0"/>
                </a:endParaRPr>
              </a:p>
            </p:txBody>
          </p:sp>
          <p:sp>
            <p:nvSpPr>
              <p:cNvPr id="774161" name="Rectangle 17"/>
              <p:cNvSpPr>
                <a:spLocks noChangeArrowheads="1"/>
              </p:cNvSpPr>
              <p:nvPr/>
            </p:nvSpPr>
            <p:spPr bwMode="auto">
              <a:xfrm>
                <a:off x="624" y="814"/>
                <a:ext cx="1967" cy="450"/>
              </a:xfrm>
              <a:prstGeom prst="rect">
                <a:avLst/>
              </a:prstGeom>
              <a:solidFill>
                <a:srgbClr val="CCFF33"/>
              </a:solidFill>
              <a:ln w="3175">
                <a:noFill/>
                <a:miter lim="800000"/>
                <a:headEnd/>
                <a:tailEnd/>
              </a:ln>
              <a:effectLst/>
            </p:spPr>
            <p:txBody>
              <a:bodyPr lIns="0" tIns="0" rIns="0" bIns="0" anchor="ctr" anchorCtr="1">
                <a:prstTxWarp prst="textNoShape">
                  <a:avLst/>
                </a:prstTxWarp>
              </a:bodyPr>
              <a:lstStyle/>
              <a:p>
                <a:pPr algn="ctr" defTabSz="752475" eaLnBrk="0" hangingPunct="0">
                  <a:spcBef>
                    <a:spcPct val="100000"/>
                  </a:spcBef>
                </a:pPr>
                <a:endParaRPr lang="en-GB" sz="3200" b="1">
                  <a:effectLst>
                    <a:outerShdw blurRad="38100" dist="38100" dir="2700000" algn="tl">
                      <a:srgbClr val="FFFFFF"/>
                    </a:outerShdw>
                  </a:effectLst>
                  <a:ea typeface="Arial" charset="0"/>
                  <a:cs typeface="Arial" charset="0"/>
                </a:endParaRPr>
              </a:p>
            </p:txBody>
          </p:sp>
          <p:sp>
            <p:nvSpPr>
              <p:cNvPr id="774162" name="Rectangle 18"/>
              <p:cNvSpPr>
                <a:spLocks noChangeArrowheads="1"/>
              </p:cNvSpPr>
              <p:nvPr/>
            </p:nvSpPr>
            <p:spPr bwMode="auto">
              <a:xfrm>
                <a:off x="1627" y="1440"/>
                <a:ext cx="955" cy="657"/>
              </a:xfrm>
              <a:prstGeom prst="rect">
                <a:avLst/>
              </a:prstGeom>
              <a:solidFill>
                <a:srgbClr val="99FF33"/>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effectLst>
                    <a:outerShdw blurRad="38100" dist="38100" dir="2700000" algn="tl">
                      <a:srgbClr val="FFFFFF"/>
                    </a:outerShdw>
                  </a:effectLst>
                  <a:ea typeface="Arial" charset="0"/>
                  <a:cs typeface="Arial" charset="0"/>
                </a:endParaRPr>
              </a:p>
            </p:txBody>
          </p:sp>
          <p:sp>
            <p:nvSpPr>
              <p:cNvPr id="774163" name="Rectangle 19"/>
              <p:cNvSpPr>
                <a:spLocks noChangeArrowheads="1"/>
              </p:cNvSpPr>
              <p:nvPr/>
            </p:nvSpPr>
            <p:spPr bwMode="auto">
              <a:xfrm>
                <a:off x="2755" y="1440"/>
                <a:ext cx="955" cy="673"/>
              </a:xfrm>
              <a:prstGeom prst="rect">
                <a:avLst/>
              </a:prstGeom>
              <a:solidFill>
                <a:srgbClr val="0099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effectLst>
                    <a:outerShdw blurRad="38100" dist="38100" dir="2700000" algn="tl">
                      <a:srgbClr val="FFFFFF"/>
                    </a:outerShdw>
                  </a:effectLst>
                  <a:ea typeface="Arial" charset="0"/>
                  <a:cs typeface="Arial" charset="0"/>
                </a:endParaRPr>
              </a:p>
            </p:txBody>
          </p:sp>
          <p:sp>
            <p:nvSpPr>
              <p:cNvPr id="774164" name="Rectangle 20"/>
              <p:cNvSpPr>
                <a:spLocks noChangeArrowheads="1"/>
              </p:cNvSpPr>
              <p:nvPr/>
            </p:nvSpPr>
            <p:spPr bwMode="auto">
              <a:xfrm>
                <a:off x="3744" y="1440"/>
                <a:ext cx="955" cy="673"/>
              </a:xfrm>
              <a:prstGeom prst="rect">
                <a:avLst/>
              </a:prstGeom>
              <a:solidFill>
                <a:srgbClr val="0099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effectLst>
                    <a:outerShdw blurRad="38100" dist="38100" dir="2700000" algn="tl">
                      <a:srgbClr val="FFFFFF"/>
                    </a:outerShdw>
                  </a:effectLst>
                  <a:ea typeface="Arial" charset="0"/>
                  <a:cs typeface="Arial" charset="0"/>
                </a:endParaRPr>
              </a:p>
            </p:txBody>
          </p:sp>
          <p:sp>
            <p:nvSpPr>
              <p:cNvPr id="774165" name="Rectangle 21"/>
              <p:cNvSpPr>
                <a:spLocks noChangeArrowheads="1"/>
              </p:cNvSpPr>
              <p:nvPr/>
            </p:nvSpPr>
            <p:spPr bwMode="auto">
              <a:xfrm>
                <a:off x="624" y="2353"/>
                <a:ext cx="432" cy="251"/>
              </a:xfrm>
              <a:prstGeom prst="rect">
                <a:avLst/>
              </a:prstGeom>
              <a:solidFill>
                <a:srgbClr val="99CC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400" b="1">
                  <a:effectLst>
                    <a:outerShdw blurRad="38100" dist="38100" dir="2700000" algn="tl">
                      <a:srgbClr val="FFFFFF"/>
                    </a:outerShdw>
                  </a:effectLst>
                  <a:ea typeface="Arial" charset="0"/>
                  <a:cs typeface="Arial" charset="0"/>
                </a:endParaRPr>
              </a:p>
            </p:txBody>
          </p:sp>
          <p:sp>
            <p:nvSpPr>
              <p:cNvPr id="774166" name="Rectangle 22"/>
              <p:cNvSpPr>
                <a:spLocks noChangeArrowheads="1"/>
              </p:cNvSpPr>
              <p:nvPr/>
            </p:nvSpPr>
            <p:spPr bwMode="auto">
              <a:xfrm>
                <a:off x="2736" y="814"/>
                <a:ext cx="1968" cy="450"/>
              </a:xfrm>
              <a:prstGeom prst="rect">
                <a:avLst/>
              </a:prstGeom>
              <a:solidFill>
                <a:srgbClr val="99CC00"/>
              </a:solidFill>
              <a:ln w="3175">
                <a:noFill/>
                <a:miter lim="800000"/>
                <a:headEnd/>
                <a:tailEnd/>
              </a:ln>
              <a:effectLst/>
            </p:spPr>
            <p:txBody>
              <a:bodyPr lIns="0" tIns="0" rIns="0" bIns="0" anchor="ctr" anchorCtr="1">
                <a:prstTxWarp prst="textNoShape">
                  <a:avLst/>
                </a:prstTxWarp>
              </a:bodyPr>
              <a:lstStyle/>
              <a:p>
                <a:pPr algn="ctr" defTabSz="752475" eaLnBrk="0" hangingPunct="0">
                  <a:spcBef>
                    <a:spcPct val="100000"/>
                  </a:spcBef>
                </a:pPr>
                <a:endParaRPr lang="en-GB" b="1">
                  <a:effectLst>
                    <a:outerShdw blurRad="38100" dist="38100" dir="2700000" algn="tl">
                      <a:srgbClr val="FFFFFF"/>
                    </a:outerShdw>
                  </a:effectLst>
                  <a:ea typeface="Arial" charset="0"/>
                  <a:cs typeface="Arial" charset="0"/>
                </a:endParaRPr>
              </a:p>
            </p:txBody>
          </p:sp>
          <p:sp>
            <p:nvSpPr>
              <p:cNvPr id="774167" name="Rectangle 23"/>
              <p:cNvSpPr>
                <a:spLocks noChangeArrowheads="1"/>
              </p:cNvSpPr>
              <p:nvPr/>
            </p:nvSpPr>
            <p:spPr bwMode="auto">
              <a:xfrm>
                <a:off x="619" y="1440"/>
                <a:ext cx="955" cy="657"/>
              </a:xfrm>
              <a:prstGeom prst="rect">
                <a:avLst/>
              </a:prstGeom>
              <a:solidFill>
                <a:srgbClr val="99FF33"/>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effectLst>
                    <a:outerShdw blurRad="38100" dist="38100" dir="2700000" algn="tl">
                      <a:srgbClr val="FFFFFF"/>
                    </a:outerShdw>
                  </a:effectLst>
                  <a:ea typeface="Arial" charset="0"/>
                  <a:cs typeface="Arial" charset="0"/>
                </a:endParaRPr>
              </a:p>
            </p:txBody>
          </p:sp>
          <p:sp>
            <p:nvSpPr>
              <p:cNvPr id="774168" name="Text Box 24"/>
              <p:cNvSpPr txBox="1">
                <a:spLocks noChangeArrowheads="1"/>
              </p:cNvSpPr>
              <p:nvPr/>
            </p:nvSpPr>
            <p:spPr bwMode="auto">
              <a:xfrm>
                <a:off x="4752" y="913"/>
                <a:ext cx="984" cy="240"/>
              </a:xfrm>
              <a:prstGeom prst="rect">
                <a:avLst/>
              </a:prstGeom>
              <a:noFill/>
              <a:ln w="9525">
                <a:noFill/>
                <a:miter lim="800000"/>
                <a:headEnd/>
                <a:tailEnd/>
              </a:ln>
            </p:spPr>
            <p:txBody>
              <a:bodyPr lIns="0" tIns="0" rIns="0" bIns="0">
                <a:prstTxWarp prst="textNoShape">
                  <a:avLst/>
                </a:prstTxWarp>
              </a:bodyPr>
              <a:lstStyle/>
              <a:p>
                <a:pPr algn="ctr" defTabSz="2259013" eaLnBrk="0" hangingPunct="0"/>
                <a:endParaRPr lang="en-GB" sz="1700" b="1">
                  <a:effectLst>
                    <a:outerShdw blurRad="38100" dist="38100" dir="2700000" algn="tl">
                      <a:srgbClr val="DDDDDD"/>
                    </a:outerShdw>
                  </a:effectLst>
                  <a:ea typeface="Arial" charset="0"/>
                  <a:cs typeface="Arial" charset="0"/>
                </a:endParaRPr>
              </a:p>
            </p:txBody>
          </p:sp>
          <p:sp>
            <p:nvSpPr>
              <p:cNvPr id="774169" name="Rectangle 25"/>
              <p:cNvSpPr>
                <a:spLocks noChangeArrowheads="1"/>
              </p:cNvSpPr>
              <p:nvPr/>
            </p:nvSpPr>
            <p:spPr bwMode="auto">
              <a:xfrm>
                <a:off x="1104" y="2353"/>
                <a:ext cx="432" cy="251"/>
              </a:xfrm>
              <a:prstGeom prst="rect">
                <a:avLst/>
              </a:prstGeom>
              <a:solidFill>
                <a:srgbClr val="99CC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400" b="1">
                  <a:effectLst>
                    <a:outerShdw blurRad="38100" dist="38100" dir="2700000" algn="tl">
                      <a:srgbClr val="FFFFFF"/>
                    </a:outerShdw>
                  </a:effectLst>
                  <a:ea typeface="Arial" charset="0"/>
                  <a:cs typeface="Arial" charset="0"/>
                </a:endParaRPr>
              </a:p>
            </p:txBody>
          </p:sp>
          <p:sp>
            <p:nvSpPr>
              <p:cNvPr id="774170" name="Rectangle 26"/>
              <p:cNvSpPr>
                <a:spLocks noChangeArrowheads="1"/>
              </p:cNvSpPr>
              <p:nvPr/>
            </p:nvSpPr>
            <p:spPr bwMode="auto">
              <a:xfrm>
                <a:off x="1872" y="2353"/>
                <a:ext cx="432" cy="251"/>
              </a:xfrm>
              <a:prstGeom prst="rect">
                <a:avLst/>
              </a:prstGeom>
              <a:solidFill>
                <a:srgbClr val="8080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400" b="1">
                  <a:effectLst>
                    <a:outerShdw blurRad="38100" dist="38100" dir="2700000" algn="tl">
                      <a:srgbClr val="FFFFFF"/>
                    </a:outerShdw>
                  </a:effectLst>
                  <a:ea typeface="Arial" charset="0"/>
                  <a:cs typeface="Arial" charset="0"/>
                </a:endParaRPr>
              </a:p>
            </p:txBody>
          </p:sp>
          <p:sp>
            <p:nvSpPr>
              <p:cNvPr id="774171" name="Rectangle 27"/>
              <p:cNvSpPr>
                <a:spLocks noChangeArrowheads="1"/>
              </p:cNvSpPr>
              <p:nvPr/>
            </p:nvSpPr>
            <p:spPr bwMode="auto">
              <a:xfrm>
                <a:off x="3072" y="2353"/>
                <a:ext cx="432" cy="251"/>
              </a:xfrm>
              <a:prstGeom prst="rect">
                <a:avLst/>
              </a:prstGeom>
              <a:solidFill>
                <a:srgbClr val="0066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400" b="1">
                  <a:effectLst>
                    <a:outerShdw blurRad="38100" dist="38100" dir="2700000" algn="tl">
                      <a:srgbClr val="FFFFFF"/>
                    </a:outerShdw>
                  </a:effectLst>
                  <a:ea typeface="Arial" charset="0"/>
                  <a:cs typeface="Arial" charset="0"/>
                </a:endParaRPr>
              </a:p>
            </p:txBody>
          </p:sp>
          <p:cxnSp>
            <p:nvCxnSpPr>
              <p:cNvPr id="56387" name="AutoShape 28"/>
              <p:cNvCxnSpPr>
                <a:cxnSpLocks noChangeShapeType="1"/>
                <a:stCxn id="774161" idx="2"/>
                <a:endCxn id="774167" idx="0"/>
              </p:cNvCxnSpPr>
              <p:nvPr/>
            </p:nvCxnSpPr>
            <p:spPr bwMode="auto">
              <a:xfrm rot="5400000">
                <a:off x="1265" y="1096"/>
                <a:ext cx="176" cy="511"/>
              </a:xfrm>
              <a:prstGeom prst="bentConnector3">
                <a:avLst>
                  <a:gd name="adj1" fmla="val 50000"/>
                </a:avLst>
              </a:prstGeom>
              <a:noFill/>
              <a:ln w="9525">
                <a:solidFill>
                  <a:schemeClr val="tx1"/>
                </a:solidFill>
                <a:miter lim="800000"/>
                <a:headEnd/>
                <a:tailEnd/>
              </a:ln>
            </p:spPr>
          </p:cxnSp>
          <p:cxnSp>
            <p:nvCxnSpPr>
              <p:cNvPr id="56388" name="AutoShape 29"/>
              <p:cNvCxnSpPr>
                <a:cxnSpLocks noChangeShapeType="1"/>
                <a:stCxn id="774161" idx="2"/>
                <a:endCxn id="774162" idx="0"/>
              </p:cNvCxnSpPr>
              <p:nvPr/>
            </p:nvCxnSpPr>
            <p:spPr bwMode="auto">
              <a:xfrm rot="16200000" flipH="1">
                <a:off x="1769" y="1103"/>
                <a:ext cx="176" cy="497"/>
              </a:xfrm>
              <a:prstGeom prst="bentConnector3">
                <a:avLst>
                  <a:gd name="adj1" fmla="val 50000"/>
                </a:avLst>
              </a:prstGeom>
              <a:noFill/>
              <a:ln w="9525">
                <a:solidFill>
                  <a:schemeClr val="tx1"/>
                </a:solidFill>
                <a:miter lim="800000"/>
                <a:headEnd/>
                <a:tailEnd/>
              </a:ln>
            </p:spPr>
          </p:cxnSp>
          <p:cxnSp>
            <p:nvCxnSpPr>
              <p:cNvPr id="56389" name="AutoShape 30"/>
              <p:cNvCxnSpPr>
                <a:cxnSpLocks noChangeShapeType="1"/>
                <a:stCxn id="774167" idx="2"/>
                <a:endCxn id="774165" idx="0"/>
              </p:cNvCxnSpPr>
              <p:nvPr/>
            </p:nvCxnSpPr>
            <p:spPr bwMode="auto">
              <a:xfrm rot="5400000">
                <a:off x="840" y="2095"/>
                <a:ext cx="257" cy="257"/>
              </a:xfrm>
              <a:prstGeom prst="bentConnector3">
                <a:avLst>
                  <a:gd name="adj1" fmla="val 49806"/>
                </a:avLst>
              </a:prstGeom>
              <a:noFill/>
              <a:ln w="9525">
                <a:solidFill>
                  <a:schemeClr val="tx1"/>
                </a:solidFill>
                <a:miter lim="800000"/>
                <a:headEnd/>
                <a:tailEnd/>
              </a:ln>
            </p:spPr>
          </p:cxnSp>
          <p:cxnSp>
            <p:nvCxnSpPr>
              <p:cNvPr id="56390" name="AutoShape 31"/>
              <p:cNvCxnSpPr>
                <a:cxnSpLocks noChangeShapeType="1"/>
                <a:stCxn id="774167" idx="2"/>
                <a:endCxn id="774169" idx="0"/>
              </p:cNvCxnSpPr>
              <p:nvPr/>
            </p:nvCxnSpPr>
            <p:spPr bwMode="auto">
              <a:xfrm rot="16200000" flipH="1">
                <a:off x="1080" y="2112"/>
                <a:ext cx="257" cy="223"/>
              </a:xfrm>
              <a:prstGeom prst="bentConnector3">
                <a:avLst>
                  <a:gd name="adj1" fmla="val 49806"/>
                </a:avLst>
              </a:prstGeom>
              <a:noFill/>
              <a:ln w="9525">
                <a:noFill/>
                <a:miter lim="800000"/>
                <a:headEnd/>
                <a:tailEnd/>
              </a:ln>
            </p:spPr>
          </p:cxnSp>
          <p:cxnSp>
            <p:nvCxnSpPr>
              <p:cNvPr id="56391" name="AutoShape 32"/>
              <p:cNvCxnSpPr>
                <a:cxnSpLocks noChangeShapeType="1"/>
                <a:stCxn id="774160" idx="2"/>
                <a:endCxn id="774166" idx="0"/>
              </p:cNvCxnSpPr>
              <p:nvPr/>
            </p:nvCxnSpPr>
            <p:spPr bwMode="auto">
              <a:xfrm rot="16200000" flipH="1">
                <a:off x="3097" y="191"/>
                <a:ext cx="190" cy="1056"/>
              </a:xfrm>
              <a:prstGeom prst="bentConnector3">
                <a:avLst>
                  <a:gd name="adj1" fmla="val 50000"/>
                </a:avLst>
              </a:prstGeom>
              <a:noFill/>
              <a:ln w="9525">
                <a:solidFill>
                  <a:schemeClr val="tx1"/>
                </a:solidFill>
                <a:miter lim="800000"/>
                <a:headEnd/>
                <a:tailEnd/>
              </a:ln>
            </p:spPr>
          </p:cxnSp>
          <p:cxnSp>
            <p:nvCxnSpPr>
              <p:cNvPr id="56392" name="AutoShape 33"/>
              <p:cNvCxnSpPr>
                <a:cxnSpLocks noChangeShapeType="1"/>
                <a:stCxn id="774160" idx="2"/>
                <a:endCxn id="774161" idx="0"/>
              </p:cNvCxnSpPr>
              <p:nvPr/>
            </p:nvCxnSpPr>
            <p:spPr bwMode="auto">
              <a:xfrm rot="5400000">
                <a:off x="2041" y="191"/>
                <a:ext cx="190" cy="1056"/>
              </a:xfrm>
              <a:prstGeom prst="bentConnector3">
                <a:avLst>
                  <a:gd name="adj1" fmla="val 50000"/>
                </a:avLst>
              </a:prstGeom>
              <a:noFill/>
              <a:ln w="9525">
                <a:solidFill>
                  <a:schemeClr val="tx1"/>
                </a:solidFill>
                <a:miter lim="800000"/>
                <a:headEnd/>
                <a:tailEnd/>
              </a:ln>
            </p:spPr>
          </p:cxnSp>
          <p:sp>
            <p:nvSpPr>
              <p:cNvPr id="56393" name="Line 34"/>
              <p:cNvSpPr>
                <a:spLocks noChangeShapeType="1"/>
              </p:cNvSpPr>
              <p:nvPr/>
            </p:nvSpPr>
            <p:spPr bwMode="auto">
              <a:xfrm>
                <a:off x="2064" y="2112"/>
                <a:ext cx="0" cy="240"/>
              </a:xfrm>
              <a:prstGeom prst="line">
                <a:avLst/>
              </a:prstGeom>
              <a:noFill/>
              <a:ln w="9525">
                <a:solidFill>
                  <a:schemeClr val="tx1"/>
                </a:solidFill>
                <a:round/>
                <a:headEnd/>
                <a:tailEnd/>
              </a:ln>
            </p:spPr>
            <p:txBody>
              <a:bodyPr wrap="none">
                <a:prstTxWarp prst="textNoShape">
                  <a:avLst/>
                </a:prstTxWarp>
              </a:bodyPr>
              <a:lstStyle/>
              <a:p>
                <a:endParaRPr lang="it-IT"/>
              </a:p>
            </p:txBody>
          </p:sp>
          <p:sp>
            <p:nvSpPr>
              <p:cNvPr id="56394" name="Line 35"/>
              <p:cNvSpPr>
                <a:spLocks noChangeShapeType="1"/>
              </p:cNvSpPr>
              <p:nvPr/>
            </p:nvSpPr>
            <p:spPr bwMode="auto">
              <a:xfrm>
                <a:off x="3264" y="2112"/>
                <a:ext cx="0" cy="240"/>
              </a:xfrm>
              <a:prstGeom prst="line">
                <a:avLst/>
              </a:prstGeom>
              <a:noFill/>
              <a:ln w="9525">
                <a:solidFill>
                  <a:schemeClr val="tx1"/>
                </a:solidFill>
                <a:round/>
                <a:headEnd/>
                <a:tailEnd/>
              </a:ln>
            </p:spPr>
            <p:txBody>
              <a:bodyPr wrap="none">
                <a:prstTxWarp prst="textNoShape">
                  <a:avLst/>
                </a:prstTxWarp>
              </a:bodyPr>
              <a:lstStyle/>
              <a:p>
                <a:endParaRPr lang="it-IT"/>
              </a:p>
            </p:txBody>
          </p:sp>
          <p:cxnSp>
            <p:nvCxnSpPr>
              <p:cNvPr id="56395" name="AutoShape 36"/>
              <p:cNvCxnSpPr>
                <a:cxnSpLocks noChangeShapeType="1"/>
                <a:stCxn id="774163" idx="0"/>
                <a:endCxn id="774166" idx="2"/>
              </p:cNvCxnSpPr>
              <p:nvPr/>
            </p:nvCxnSpPr>
            <p:spPr bwMode="auto">
              <a:xfrm rot="-5400000">
                <a:off x="3389" y="1108"/>
                <a:ext cx="176" cy="487"/>
              </a:xfrm>
              <a:prstGeom prst="bentConnector3">
                <a:avLst>
                  <a:gd name="adj1" fmla="val 50000"/>
                </a:avLst>
              </a:prstGeom>
              <a:noFill/>
              <a:ln w="9525">
                <a:solidFill>
                  <a:schemeClr val="tx1"/>
                </a:solidFill>
                <a:miter lim="800000"/>
                <a:headEnd/>
                <a:tailEnd/>
              </a:ln>
            </p:spPr>
          </p:cxnSp>
          <p:cxnSp>
            <p:nvCxnSpPr>
              <p:cNvPr id="56396" name="AutoShape 37"/>
              <p:cNvCxnSpPr>
                <a:cxnSpLocks noChangeShapeType="1"/>
                <a:stCxn id="774164" idx="0"/>
                <a:endCxn id="774166" idx="2"/>
              </p:cNvCxnSpPr>
              <p:nvPr/>
            </p:nvCxnSpPr>
            <p:spPr bwMode="auto">
              <a:xfrm rot="5400000" flipH="1">
                <a:off x="3883" y="1101"/>
                <a:ext cx="176" cy="502"/>
              </a:xfrm>
              <a:prstGeom prst="bentConnector3">
                <a:avLst>
                  <a:gd name="adj1" fmla="val 50000"/>
                </a:avLst>
              </a:prstGeom>
              <a:noFill/>
              <a:ln w="9525">
                <a:solidFill>
                  <a:schemeClr val="tx1"/>
                </a:solidFill>
                <a:miter lim="800000"/>
                <a:headEnd/>
                <a:tailEnd/>
              </a:ln>
            </p:spPr>
          </p:cxnSp>
        </p:grpSp>
      </p:grpSp>
      <p:sp>
        <p:nvSpPr>
          <p:cNvPr id="56326" name="AutoShape 38"/>
          <p:cNvSpPr>
            <a:spLocks noChangeArrowheads="1"/>
          </p:cNvSpPr>
          <p:nvPr/>
        </p:nvSpPr>
        <p:spPr bwMode="auto">
          <a:xfrm>
            <a:off x="2916238" y="4292600"/>
            <a:ext cx="504825" cy="503238"/>
          </a:xfrm>
          <a:prstGeom prst="triangle">
            <a:avLst>
              <a:gd name="adj" fmla="val 50000"/>
            </a:avLst>
          </a:prstGeom>
          <a:solidFill>
            <a:schemeClr val="accent2"/>
          </a:solidFill>
          <a:ln w="9525">
            <a:noFill/>
            <a:miter lim="800000"/>
            <a:headEnd/>
            <a:tailEnd/>
          </a:ln>
        </p:spPr>
        <p:txBody>
          <a:bodyPr wrap="none" anchor="ctr">
            <a:prstTxWarp prst="textNoShape">
              <a:avLst/>
            </a:prstTxWarp>
          </a:bodyPr>
          <a:lstStyle/>
          <a:p>
            <a:endParaRPr lang="it-IT"/>
          </a:p>
        </p:txBody>
      </p:sp>
      <p:sp>
        <p:nvSpPr>
          <p:cNvPr id="56327" name="AutoShape 39"/>
          <p:cNvSpPr>
            <a:spLocks noChangeArrowheads="1"/>
          </p:cNvSpPr>
          <p:nvPr/>
        </p:nvSpPr>
        <p:spPr bwMode="auto">
          <a:xfrm>
            <a:off x="1692275" y="3500438"/>
            <a:ext cx="504825" cy="503237"/>
          </a:xfrm>
          <a:prstGeom prst="triangle">
            <a:avLst>
              <a:gd name="adj" fmla="val 50000"/>
            </a:avLst>
          </a:prstGeom>
          <a:solidFill>
            <a:schemeClr val="accent2"/>
          </a:solidFill>
          <a:ln w="9525">
            <a:noFill/>
            <a:miter lim="800000"/>
            <a:headEnd/>
            <a:tailEnd/>
          </a:ln>
        </p:spPr>
        <p:txBody>
          <a:bodyPr wrap="none" anchor="ctr">
            <a:prstTxWarp prst="textNoShape">
              <a:avLst/>
            </a:prstTxWarp>
          </a:bodyPr>
          <a:lstStyle/>
          <a:p>
            <a:endParaRPr lang="it-IT"/>
          </a:p>
        </p:txBody>
      </p:sp>
      <p:sp>
        <p:nvSpPr>
          <p:cNvPr id="56328" name="AutoShape 40"/>
          <p:cNvSpPr>
            <a:spLocks noChangeArrowheads="1"/>
          </p:cNvSpPr>
          <p:nvPr/>
        </p:nvSpPr>
        <p:spPr bwMode="auto">
          <a:xfrm>
            <a:off x="1476375" y="3573463"/>
            <a:ext cx="214313" cy="287337"/>
          </a:xfrm>
          <a:prstGeom prst="triangle">
            <a:avLst>
              <a:gd name="adj" fmla="val 50000"/>
            </a:avLst>
          </a:prstGeom>
          <a:solidFill>
            <a:schemeClr val="bg1"/>
          </a:solidFill>
          <a:ln w="9525">
            <a:noFill/>
            <a:miter lim="800000"/>
            <a:headEnd/>
            <a:tailEnd/>
          </a:ln>
        </p:spPr>
        <p:txBody>
          <a:bodyPr wrap="none" anchor="ctr">
            <a:prstTxWarp prst="textNoShape">
              <a:avLst/>
            </a:prstTxWarp>
          </a:bodyPr>
          <a:lstStyle/>
          <a:p>
            <a:endParaRPr lang="it-IT"/>
          </a:p>
        </p:txBody>
      </p:sp>
      <p:sp>
        <p:nvSpPr>
          <p:cNvPr id="56329" name="AutoShape 41"/>
          <p:cNvSpPr>
            <a:spLocks noChangeArrowheads="1"/>
          </p:cNvSpPr>
          <p:nvPr/>
        </p:nvSpPr>
        <p:spPr bwMode="auto">
          <a:xfrm>
            <a:off x="2124075" y="3500438"/>
            <a:ext cx="217488" cy="287337"/>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56330" name="AutoShape 42"/>
          <p:cNvSpPr>
            <a:spLocks noChangeArrowheads="1"/>
          </p:cNvSpPr>
          <p:nvPr/>
        </p:nvSpPr>
        <p:spPr bwMode="auto">
          <a:xfrm>
            <a:off x="2339975" y="3544888"/>
            <a:ext cx="504825" cy="503237"/>
          </a:xfrm>
          <a:prstGeom prst="triangle">
            <a:avLst>
              <a:gd name="adj" fmla="val 50000"/>
            </a:avLst>
          </a:prstGeom>
          <a:solidFill>
            <a:srgbClr val="009900"/>
          </a:solidFill>
          <a:ln w="9525">
            <a:noFill/>
            <a:miter lim="800000"/>
            <a:headEnd/>
            <a:tailEnd/>
          </a:ln>
        </p:spPr>
        <p:txBody>
          <a:bodyPr wrap="none" anchor="ctr">
            <a:prstTxWarp prst="textNoShape">
              <a:avLst/>
            </a:prstTxWarp>
          </a:bodyPr>
          <a:lstStyle/>
          <a:p>
            <a:endParaRPr lang="it-IT"/>
          </a:p>
        </p:txBody>
      </p:sp>
      <p:sp>
        <p:nvSpPr>
          <p:cNvPr id="56331" name="AutoShape 43"/>
          <p:cNvSpPr>
            <a:spLocks noChangeArrowheads="1"/>
          </p:cNvSpPr>
          <p:nvPr/>
        </p:nvSpPr>
        <p:spPr bwMode="auto">
          <a:xfrm>
            <a:off x="2987675" y="3716338"/>
            <a:ext cx="217488" cy="287337"/>
          </a:xfrm>
          <a:prstGeom prst="triangle">
            <a:avLst>
              <a:gd name="adj" fmla="val 50000"/>
            </a:avLst>
          </a:prstGeom>
          <a:solidFill>
            <a:schemeClr val="bg2"/>
          </a:solidFill>
          <a:ln w="9525">
            <a:noFill/>
            <a:miter lim="800000"/>
            <a:headEnd/>
            <a:tailEnd/>
          </a:ln>
        </p:spPr>
        <p:txBody>
          <a:bodyPr wrap="none" anchor="ctr">
            <a:prstTxWarp prst="textNoShape">
              <a:avLst/>
            </a:prstTxWarp>
          </a:bodyPr>
          <a:lstStyle/>
          <a:p>
            <a:endParaRPr lang="it-IT"/>
          </a:p>
        </p:txBody>
      </p:sp>
      <p:sp>
        <p:nvSpPr>
          <p:cNvPr id="56332" name="AutoShape 44"/>
          <p:cNvSpPr>
            <a:spLocks noChangeArrowheads="1"/>
          </p:cNvSpPr>
          <p:nvPr/>
        </p:nvSpPr>
        <p:spPr bwMode="auto">
          <a:xfrm>
            <a:off x="2771775" y="3573463"/>
            <a:ext cx="217488" cy="287337"/>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56333" name="AutoShape 45"/>
          <p:cNvSpPr>
            <a:spLocks noChangeArrowheads="1"/>
          </p:cNvSpPr>
          <p:nvPr/>
        </p:nvSpPr>
        <p:spPr bwMode="auto">
          <a:xfrm>
            <a:off x="3132138" y="3500438"/>
            <a:ext cx="504825" cy="503237"/>
          </a:xfrm>
          <a:prstGeom prst="triangle">
            <a:avLst>
              <a:gd name="adj" fmla="val 50000"/>
            </a:avLst>
          </a:prstGeom>
          <a:solidFill>
            <a:srgbClr val="CC3300"/>
          </a:solidFill>
          <a:ln w="9525">
            <a:noFill/>
            <a:miter lim="800000"/>
            <a:headEnd/>
            <a:tailEnd/>
          </a:ln>
        </p:spPr>
        <p:txBody>
          <a:bodyPr wrap="none" anchor="ctr">
            <a:prstTxWarp prst="textNoShape">
              <a:avLst/>
            </a:prstTxWarp>
          </a:bodyPr>
          <a:lstStyle/>
          <a:p>
            <a:endParaRPr lang="it-IT"/>
          </a:p>
        </p:txBody>
      </p:sp>
      <p:sp>
        <p:nvSpPr>
          <p:cNvPr id="56334" name="AutoShape 46"/>
          <p:cNvSpPr>
            <a:spLocks noChangeArrowheads="1"/>
          </p:cNvSpPr>
          <p:nvPr/>
        </p:nvSpPr>
        <p:spPr bwMode="auto">
          <a:xfrm>
            <a:off x="3563938" y="3573463"/>
            <a:ext cx="217487" cy="287337"/>
          </a:xfrm>
          <a:prstGeom prst="triangle">
            <a:avLst>
              <a:gd name="adj" fmla="val 50000"/>
            </a:avLst>
          </a:prstGeom>
          <a:solidFill>
            <a:srgbClr val="008000"/>
          </a:solidFill>
          <a:ln w="9525">
            <a:noFill/>
            <a:miter lim="800000"/>
            <a:headEnd/>
            <a:tailEnd/>
          </a:ln>
        </p:spPr>
        <p:txBody>
          <a:bodyPr wrap="none" anchor="ctr">
            <a:prstTxWarp prst="textNoShape">
              <a:avLst/>
            </a:prstTxWarp>
          </a:bodyPr>
          <a:lstStyle/>
          <a:p>
            <a:endParaRPr lang="it-IT"/>
          </a:p>
        </p:txBody>
      </p:sp>
      <p:sp>
        <p:nvSpPr>
          <p:cNvPr id="56335" name="AutoShape 47"/>
          <p:cNvSpPr>
            <a:spLocks noChangeArrowheads="1"/>
          </p:cNvSpPr>
          <p:nvPr/>
        </p:nvSpPr>
        <p:spPr bwMode="auto">
          <a:xfrm>
            <a:off x="3779838" y="3500438"/>
            <a:ext cx="504825" cy="503237"/>
          </a:xfrm>
          <a:prstGeom prst="triangle">
            <a:avLst>
              <a:gd name="adj" fmla="val 50000"/>
            </a:avLst>
          </a:prstGeom>
          <a:solidFill>
            <a:schemeClr val="bg1"/>
          </a:solidFill>
          <a:ln w="9525">
            <a:noFill/>
            <a:miter lim="800000"/>
            <a:headEnd/>
            <a:tailEnd/>
          </a:ln>
        </p:spPr>
        <p:txBody>
          <a:bodyPr wrap="none" anchor="ctr">
            <a:prstTxWarp prst="textNoShape">
              <a:avLst/>
            </a:prstTxWarp>
          </a:bodyPr>
          <a:lstStyle/>
          <a:p>
            <a:endParaRPr lang="it-IT"/>
          </a:p>
        </p:txBody>
      </p:sp>
      <p:sp>
        <p:nvSpPr>
          <p:cNvPr id="56336" name="AutoShape 48"/>
          <p:cNvSpPr>
            <a:spLocks noChangeArrowheads="1"/>
          </p:cNvSpPr>
          <p:nvPr/>
        </p:nvSpPr>
        <p:spPr bwMode="auto">
          <a:xfrm>
            <a:off x="3419475" y="4292600"/>
            <a:ext cx="504825" cy="503238"/>
          </a:xfrm>
          <a:prstGeom prst="triangle">
            <a:avLst>
              <a:gd name="adj" fmla="val 50000"/>
            </a:avLst>
          </a:prstGeom>
          <a:solidFill>
            <a:srgbClr val="009900"/>
          </a:solidFill>
          <a:ln w="9525">
            <a:noFill/>
            <a:miter lim="800000"/>
            <a:headEnd/>
            <a:tailEnd/>
          </a:ln>
        </p:spPr>
        <p:txBody>
          <a:bodyPr wrap="none" anchor="ctr">
            <a:prstTxWarp prst="textNoShape">
              <a:avLst/>
            </a:prstTxWarp>
          </a:bodyPr>
          <a:lstStyle/>
          <a:p>
            <a:endParaRPr lang="it-IT"/>
          </a:p>
        </p:txBody>
      </p:sp>
      <p:sp>
        <p:nvSpPr>
          <p:cNvPr id="56337" name="AutoShape 49"/>
          <p:cNvSpPr>
            <a:spLocks noChangeArrowheads="1"/>
          </p:cNvSpPr>
          <p:nvPr/>
        </p:nvSpPr>
        <p:spPr bwMode="auto">
          <a:xfrm>
            <a:off x="3708400" y="4581525"/>
            <a:ext cx="504825" cy="503238"/>
          </a:xfrm>
          <a:prstGeom prst="triangle">
            <a:avLst>
              <a:gd name="adj" fmla="val 50000"/>
            </a:avLst>
          </a:prstGeom>
          <a:solidFill>
            <a:srgbClr val="CC3300"/>
          </a:solidFill>
          <a:ln w="9525">
            <a:noFill/>
            <a:miter lim="800000"/>
            <a:headEnd/>
            <a:tailEnd/>
          </a:ln>
        </p:spPr>
        <p:txBody>
          <a:bodyPr wrap="none" anchor="ctr">
            <a:prstTxWarp prst="textNoShape">
              <a:avLst/>
            </a:prstTxWarp>
          </a:bodyPr>
          <a:lstStyle/>
          <a:p>
            <a:endParaRPr lang="it-IT"/>
          </a:p>
        </p:txBody>
      </p:sp>
      <p:sp>
        <p:nvSpPr>
          <p:cNvPr id="56338" name="AutoShape 50"/>
          <p:cNvSpPr>
            <a:spLocks noChangeArrowheads="1"/>
          </p:cNvSpPr>
          <p:nvPr/>
        </p:nvSpPr>
        <p:spPr bwMode="auto">
          <a:xfrm>
            <a:off x="3132138" y="4581525"/>
            <a:ext cx="504825" cy="503238"/>
          </a:xfrm>
          <a:prstGeom prst="triangle">
            <a:avLst>
              <a:gd name="adj" fmla="val 50000"/>
            </a:avLst>
          </a:prstGeom>
          <a:solidFill>
            <a:schemeClr val="bg1"/>
          </a:solidFill>
          <a:ln w="9525">
            <a:noFill/>
            <a:miter lim="800000"/>
            <a:headEnd/>
            <a:tailEnd/>
          </a:ln>
        </p:spPr>
        <p:txBody>
          <a:bodyPr wrap="none" anchor="ctr">
            <a:prstTxWarp prst="textNoShape">
              <a:avLst/>
            </a:prstTxWarp>
          </a:bodyPr>
          <a:lstStyle/>
          <a:p>
            <a:endParaRPr lang="it-IT"/>
          </a:p>
        </p:txBody>
      </p:sp>
      <p:sp>
        <p:nvSpPr>
          <p:cNvPr id="56339" name="AutoShape 51"/>
          <p:cNvSpPr>
            <a:spLocks noChangeArrowheads="1"/>
          </p:cNvSpPr>
          <p:nvPr/>
        </p:nvSpPr>
        <p:spPr bwMode="auto">
          <a:xfrm>
            <a:off x="1476375" y="4365625"/>
            <a:ext cx="214313" cy="287338"/>
          </a:xfrm>
          <a:prstGeom prst="triangle">
            <a:avLst>
              <a:gd name="adj" fmla="val 50000"/>
            </a:avLst>
          </a:prstGeom>
          <a:solidFill>
            <a:schemeClr val="bg1"/>
          </a:solidFill>
          <a:ln w="9525">
            <a:noFill/>
            <a:miter lim="800000"/>
            <a:headEnd/>
            <a:tailEnd/>
          </a:ln>
        </p:spPr>
        <p:txBody>
          <a:bodyPr wrap="none" anchor="ctr">
            <a:prstTxWarp prst="textNoShape">
              <a:avLst/>
            </a:prstTxWarp>
          </a:bodyPr>
          <a:lstStyle/>
          <a:p>
            <a:endParaRPr lang="it-IT"/>
          </a:p>
        </p:txBody>
      </p:sp>
      <p:sp>
        <p:nvSpPr>
          <p:cNvPr id="56340" name="AutoShape 52"/>
          <p:cNvSpPr>
            <a:spLocks noChangeArrowheads="1"/>
          </p:cNvSpPr>
          <p:nvPr/>
        </p:nvSpPr>
        <p:spPr bwMode="auto">
          <a:xfrm>
            <a:off x="1763713" y="4365625"/>
            <a:ext cx="217487" cy="287338"/>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56341" name="AutoShape 53"/>
          <p:cNvSpPr>
            <a:spLocks noChangeArrowheads="1"/>
          </p:cNvSpPr>
          <p:nvPr/>
        </p:nvSpPr>
        <p:spPr bwMode="auto">
          <a:xfrm>
            <a:off x="1547813" y="4724400"/>
            <a:ext cx="217487" cy="287338"/>
          </a:xfrm>
          <a:prstGeom prst="triangle">
            <a:avLst>
              <a:gd name="adj" fmla="val 50000"/>
            </a:avLst>
          </a:prstGeom>
          <a:solidFill>
            <a:schemeClr val="bg2"/>
          </a:solidFill>
          <a:ln w="9525">
            <a:noFill/>
            <a:miter lim="800000"/>
            <a:headEnd/>
            <a:tailEnd/>
          </a:ln>
        </p:spPr>
        <p:txBody>
          <a:bodyPr wrap="none" anchor="ctr">
            <a:prstTxWarp prst="textNoShape">
              <a:avLst/>
            </a:prstTxWarp>
          </a:bodyPr>
          <a:lstStyle/>
          <a:p>
            <a:endParaRPr lang="it-IT"/>
          </a:p>
        </p:txBody>
      </p:sp>
      <p:sp>
        <p:nvSpPr>
          <p:cNvPr id="56342" name="AutoShape 54"/>
          <p:cNvSpPr>
            <a:spLocks noChangeArrowheads="1"/>
          </p:cNvSpPr>
          <p:nvPr/>
        </p:nvSpPr>
        <p:spPr bwMode="auto">
          <a:xfrm>
            <a:off x="2124075" y="4508500"/>
            <a:ext cx="217488" cy="287338"/>
          </a:xfrm>
          <a:prstGeom prst="triangle">
            <a:avLst>
              <a:gd name="adj" fmla="val 50000"/>
            </a:avLst>
          </a:prstGeom>
          <a:solidFill>
            <a:srgbClr val="008000"/>
          </a:solidFill>
          <a:ln w="9525">
            <a:noFill/>
            <a:miter lim="800000"/>
            <a:headEnd/>
            <a:tailEnd/>
          </a:ln>
        </p:spPr>
        <p:txBody>
          <a:bodyPr wrap="none" anchor="ctr">
            <a:prstTxWarp prst="textNoShape">
              <a:avLst/>
            </a:prstTxWarp>
          </a:bodyPr>
          <a:lstStyle/>
          <a:p>
            <a:endParaRPr lang="it-IT"/>
          </a:p>
        </p:txBody>
      </p:sp>
      <p:sp>
        <p:nvSpPr>
          <p:cNvPr id="56343" name="AutoShape 55"/>
          <p:cNvSpPr>
            <a:spLocks noChangeArrowheads="1"/>
          </p:cNvSpPr>
          <p:nvPr/>
        </p:nvSpPr>
        <p:spPr bwMode="auto">
          <a:xfrm>
            <a:off x="1403350" y="5445125"/>
            <a:ext cx="217488" cy="287338"/>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56344" name="AutoShape 56"/>
          <p:cNvSpPr>
            <a:spLocks noChangeArrowheads="1"/>
          </p:cNvSpPr>
          <p:nvPr/>
        </p:nvSpPr>
        <p:spPr bwMode="auto">
          <a:xfrm>
            <a:off x="1619250" y="5445125"/>
            <a:ext cx="217488" cy="287338"/>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56345" name="AutoShape 57"/>
          <p:cNvSpPr>
            <a:spLocks noChangeArrowheads="1"/>
          </p:cNvSpPr>
          <p:nvPr/>
        </p:nvSpPr>
        <p:spPr bwMode="auto">
          <a:xfrm>
            <a:off x="1835150" y="5445125"/>
            <a:ext cx="217488" cy="287338"/>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56346" name="AutoShape 58"/>
          <p:cNvSpPr>
            <a:spLocks noChangeArrowheads="1"/>
          </p:cNvSpPr>
          <p:nvPr/>
        </p:nvSpPr>
        <p:spPr bwMode="auto">
          <a:xfrm>
            <a:off x="2484438" y="5445125"/>
            <a:ext cx="217487" cy="287338"/>
          </a:xfrm>
          <a:prstGeom prst="triangle">
            <a:avLst>
              <a:gd name="adj" fmla="val 50000"/>
            </a:avLst>
          </a:prstGeom>
          <a:solidFill>
            <a:schemeClr val="bg2"/>
          </a:solidFill>
          <a:ln w="9525">
            <a:noFill/>
            <a:miter lim="800000"/>
            <a:headEnd/>
            <a:tailEnd/>
          </a:ln>
        </p:spPr>
        <p:txBody>
          <a:bodyPr wrap="none" anchor="ctr">
            <a:prstTxWarp prst="textNoShape">
              <a:avLst/>
            </a:prstTxWarp>
          </a:bodyPr>
          <a:lstStyle/>
          <a:p>
            <a:endParaRPr lang="it-IT"/>
          </a:p>
        </p:txBody>
      </p:sp>
      <p:sp>
        <p:nvSpPr>
          <p:cNvPr id="56347" name="AutoShape 59"/>
          <p:cNvSpPr>
            <a:spLocks noChangeArrowheads="1"/>
          </p:cNvSpPr>
          <p:nvPr/>
        </p:nvSpPr>
        <p:spPr bwMode="auto">
          <a:xfrm>
            <a:off x="2297113" y="5445125"/>
            <a:ext cx="217487" cy="287338"/>
          </a:xfrm>
          <a:prstGeom prst="triangle">
            <a:avLst>
              <a:gd name="adj" fmla="val 50000"/>
            </a:avLst>
          </a:prstGeom>
          <a:solidFill>
            <a:schemeClr val="bg2"/>
          </a:solidFill>
          <a:ln w="9525">
            <a:noFill/>
            <a:miter lim="800000"/>
            <a:headEnd/>
            <a:tailEnd/>
          </a:ln>
        </p:spPr>
        <p:txBody>
          <a:bodyPr wrap="none" anchor="ctr">
            <a:prstTxWarp prst="textNoShape">
              <a:avLst/>
            </a:prstTxWarp>
          </a:bodyPr>
          <a:lstStyle/>
          <a:p>
            <a:endParaRPr lang="it-IT"/>
          </a:p>
        </p:txBody>
      </p:sp>
      <p:sp>
        <p:nvSpPr>
          <p:cNvPr id="56348" name="AutoShape 60"/>
          <p:cNvSpPr>
            <a:spLocks noChangeArrowheads="1"/>
          </p:cNvSpPr>
          <p:nvPr/>
        </p:nvSpPr>
        <p:spPr bwMode="auto">
          <a:xfrm>
            <a:off x="2124075" y="5445125"/>
            <a:ext cx="217488" cy="287338"/>
          </a:xfrm>
          <a:prstGeom prst="triangle">
            <a:avLst>
              <a:gd name="adj" fmla="val 50000"/>
            </a:avLst>
          </a:prstGeom>
          <a:solidFill>
            <a:schemeClr val="bg2"/>
          </a:solidFill>
          <a:ln w="9525">
            <a:noFill/>
            <a:miter lim="800000"/>
            <a:headEnd/>
            <a:tailEnd/>
          </a:ln>
        </p:spPr>
        <p:txBody>
          <a:bodyPr wrap="none" anchor="ctr">
            <a:prstTxWarp prst="textNoShape">
              <a:avLst/>
            </a:prstTxWarp>
          </a:bodyPr>
          <a:lstStyle/>
          <a:p>
            <a:endParaRPr lang="it-IT"/>
          </a:p>
        </p:txBody>
      </p:sp>
      <p:sp>
        <p:nvSpPr>
          <p:cNvPr id="56349" name="AutoShape 61"/>
          <p:cNvSpPr>
            <a:spLocks noChangeArrowheads="1"/>
          </p:cNvSpPr>
          <p:nvPr/>
        </p:nvSpPr>
        <p:spPr bwMode="auto">
          <a:xfrm>
            <a:off x="3708400" y="2636838"/>
            <a:ext cx="504825" cy="503237"/>
          </a:xfrm>
          <a:prstGeom prst="triangle">
            <a:avLst>
              <a:gd name="adj" fmla="val 50000"/>
            </a:avLst>
          </a:prstGeom>
          <a:solidFill>
            <a:schemeClr val="folHlink"/>
          </a:solidFill>
          <a:ln w="9525">
            <a:noFill/>
            <a:miter lim="800000"/>
            <a:headEnd/>
            <a:tailEnd/>
          </a:ln>
        </p:spPr>
        <p:txBody>
          <a:bodyPr wrap="none" anchor="ctr">
            <a:prstTxWarp prst="textNoShape">
              <a:avLst/>
            </a:prstTxWarp>
          </a:bodyPr>
          <a:lstStyle/>
          <a:p>
            <a:endParaRPr lang="it-IT"/>
          </a:p>
        </p:txBody>
      </p:sp>
      <p:sp>
        <p:nvSpPr>
          <p:cNvPr id="56350" name="Rectangle 62"/>
          <p:cNvSpPr>
            <a:spLocks noChangeArrowheads="1"/>
          </p:cNvSpPr>
          <p:nvPr/>
        </p:nvSpPr>
        <p:spPr bwMode="auto">
          <a:xfrm>
            <a:off x="4500563" y="2636838"/>
            <a:ext cx="503237" cy="504825"/>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6351" name="Rectangle 63"/>
          <p:cNvSpPr>
            <a:spLocks noChangeArrowheads="1"/>
          </p:cNvSpPr>
          <p:nvPr/>
        </p:nvSpPr>
        <p:spPr bwMode="auto">
          <a:xfrm>
            <a:off x="4500563" y="3573463"/>
            <a:ext cx="431800" cy="431800"/>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6352" name="Rectangle 64"/>
          <p:cNvSpPr>
            <a:spLocks noChangeArrowheads="1"/>
          </p:cNvSpPr>
          <p:nvPr/>
        </p:nvSpPr>
        <p:spPr bwMode="auto">
          <a:xfrm>
            <a:off x="5003800" y="3535363"/>
            <a:ext cx="288925" cy="287337"/>
          </a:xfrm>
          <a:prstGeom prst="rect">
            <a:avLst/>
          </a:prstGeom>
          <a:solidFill>
            <a:srgbClr val="DDDDDD"/>
          </a:solidFill>
          <a:ln w="9525">
            <a:noFill/>
            <a:miter lim="800000"/>
            <a:headEnd/>
            <a:tailEnd/>
          </a:ln>
        </p:spPr>
        <p:txBody>
          <a:bodyPr wrap="none" anchor="ctr">
            <a:prstTxWarp prst="textNoShape">
              <a:avLst/>
            </a:prstTxWarp>
          </a:bodyPr>
          <a:lstStyle/>
          <a:p>
            <a:endParaRPr lang="it-IT"/>
          </a:p>
        </p:txBody>
      </p:sp>
      <p:sp>
        <p:nvSpPr>
          <p:cNvPr id="56353" name="Rectangle 65"/>
          <p:cNvSpPr>
            <a:spLocks noChangeArrowheads="1"/>
          </p:cNvSpPr>
          <p:nvPr/>
        </p:nvSpPr>
        <p:spPr bwMode="auto">
          <a:xfrm>
            <a:off x="5219700" y="3860800"/>
            <a:ext cx="215900" cy="177800"/>
          </a:xfrm>
          <a:prstGeom prst="rect">
            <a:avLst/>
          </a:prstGeom>
          <a:solidFill>
            <a:srgbClr val="FF3300"/>
          </a:solidFill>
          <a:ln w="9525">
            <a:noFill/>
            <a:miter lim="800000"/>
            <a:headEnd/>
            <a:tailEnd/>
          </a:ln>
        </p:spPr>
        <p:txBody>
          <a:bodyPr wrap="none" anchor="ctr">
            <a:prstTxWarp prst="textNoShape">
              <a:avLst/>
            </a:prstTxWarp>
          </a:bodyPr>
          <a:lstStyle/>
          <a:p>
            <a:endParaRPr lang="it-IT"/>
          </a:p>
        </p:txBody>
      </p:sp>
      <p:sp>
        <p:nvSpPr>
          <p:cNvPr id="56354" name="Rectangle 66"/>
          <p:cNvSpPr>
            <a:spLocks noChangeArrowheads="1"/>
          </p:cNvSpPr>
          <p:nvPr/>
        </p:nvSpPr>
        <p:spPr bwMode="auto">
          <a:xfrm>
            <a:off x="5508625" y="3573463"/>
            <a:ext cx="431800" cy="431800"/>
          </a:xfrm>
          <a:prstGeom prst="rect">
            <a:avLst/>
          </a:prstGeom>
          <a:solidFill>
            <a:srgbClr val="FF3300"/>
          </a:solidFill>
          <a:ln w="9525">
            <a:noFill/>
            <a:miter lim="800000"/>
            <a:headEnd/>
            <a:tailEnd/>
          </a:ln>
        </p:spPr>
        <p:txBody>
          <a:bodyPr wrap="none" anchor="ctr">
            <a:prstTxWarp prst="textNoShape">
              <a:avLst/>
            </a:prstTxWarp>
          </a:bodyPr>
          <a:lstStyle/>
          <a:p>
            <a:endParaRPr lang="it-IT"/>
          </a:p>
        </p:txBody>
      </p:sp>
      <p:sp>
        <p:nvSpPr>
          <p:cNvPr id="56355" name="Rectangle 67"/>
          <p:cNvSpPr>
            <a:spLocks noChangeArrowheads="1"/>
          </p:cNvSpPr>
          <p:nvPr/>
        </p:nvSpPr>
        <p:spPr bwMode="auto">
          <a:xfrm>
            <a:off x="5867400" y="3573463"/>
            <a:ext cx="215900" cy="214312"/>
          </a:xfrm>
          <a:prstGeom prst="rect">
            <a:avLst/>
          </a:prstGeom>
          <a:solidFill>
            <a:srgbClr val="DDDDDD"/>
          </a:solidFill>
          <a:ln w="9525">
            <a:noFill/>
            <a:miter lim="800000"/>
            <a:headEnd/>
            <a:tailEnd/>
          </a:ln>
        </p:spPr>
        <p:txBody>
          <a:bodyPr wrap="none" anchor="ctr">
            <a:prstTxWarp prst="textNoShape">
              <a:avLst/>
            </a:prstTxWarp>
          </a:bodyPr>
          <a:lstStyle/>
          <a:p>
            <a:endParaRPr lang="it-IT"/>
          </a:p>
        </p:txBody>
      </p:sp>
      <p:sp>
        <p:nvSpPr>
          <p:cNvPr id="56356" name="Rectangle 68"/>
          <p:cNvSpPr>
            <a:spLocks noChangeArrowheads="1"/>
          </p:cNvSpPr>
          <p:nvPr/>
        </p:nvSpPr>
        <p:spPr bwMode="auto">
          <a:xfrm>
            <a:off x="7019925" y="3789363"/>
            <a:ext cx="215900" cy="215900"/>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6357" name="Rectangle 69"/>
          <p:cNvSpPr>
            <a:spLocks noChangeArrowheads="1"/>
          </p:cNvSpPr>
          <p:nvPr/>
        </p:nvSpPr>
        <p:spPr bwMode="auto">
          <a:xfrm>
            <a:off x="6659563" y="3500438"/>
            <a:ext cx="433387" cy="431800"/>
          </a:xfrm>
          <a:prstGeom prst="rect">
            <a:avLst/>
          </a:prstGeom>
          <a:solidFill>
            <a:srgbClr val="DDDDDD"/>
          </a:solidFill>
          <a:ln w="9525">
            <a:noFill/>
            <a:miter lim="800000"/>
            <a:headEnd/>
            <a:tailEnd/>
          </a:ln>
        </p:spPr>
        <p:txBody>
          <a:bodyPr wrap="none" anchor="ctr">
            <a:prstTxWarp prst="textNoShape">
              <a:avLst/>
            </a:prstTxWarp>
          </a:bodyPr>
          <a:lstStyle/>
          <a:p>
            <a:endParaRPr lang="it-IT"/>
          </a:p>
        </p:txBody>
      </p:sp>
      <p:sp>
        <p:nvSpPr>
          <p:cNvPr id="56358" name="Rectangle 70"/>
          <p:cNvSpPr>
            <a:spLocks noChangeArrowheads="1"/>
          </p:cNvSpPr>
          <p:nvPr/>
        </p:nvSpPr>
        <p:spPr bwMode="auto">
          <a:xfrm>
            <a:off x="6156325" y="3573463"/>
            <a:ext cx="431800" cy="431800"/>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6359" name="Rectangle 71"/>
          <p:cNvSpPr>
            <a:spLocks noChangeArrowheads="1"/>
          </p:cNvSpPr>
          <p:nvPr/>
        </p:nvSpPr>
        <p:spPr bwMode="auto">
          <a:xfrm>
            <a:off x="4572000" y="4365625"/>
            <a:ext cx="431800" cy="431800"/>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6360" name="Rectangle 72"/>
          <p:cNvSpPr>
            <a:spLocks noChangeArrowheads="1"/>
          </p:cNvSpPr>
          <p:nvPr/>
        </p:nvSpPr>
        <p:spPr bwMode="auto">
          <a:xfrm>
            <a:off x="5076825" y="4365625"/>
            <a:ext cx="431800" cy="431800"/>
          </a:xfrm>
          <a:prstGeom prst="rect">
            <a:avLst/>
          </a:prstGeom>
          <a:solidFill>
            <a:srgbClr val="FF3300"/>
          </a:solidFill>
          <a:ln w="9525">
            <a:noFill/>
            <a:miter lim="800000"/>
            <a:headEnd/>
            <a:tailEnd/>
          </a:ln>
        </p:spPr>
        <p:txBody>
          <a:bodyPr wrap="none" anchor="ctr">
            <a:prstTxWarp prst="textNoShape">
              <a:avLst/>
            </a:prstTxWarp>
          </a:bodyPr>
          <a:lstStyle/>
          <a:p>
            <a:endParaRPr lang="it-IT"/>
          </a:p>
        </p:txBody>
      </p:sp>
      <p:sp>
        <p:nvSpPr>
          <p:cNvPr id="56361" name="Rectangle 73"/>
          <p:cNvSpPr>
            <a:spLocks noChangeArrowheads="1"/>
          </p:cNvSpPr>
          <p:nvPr/>
        </p:nvSpPr>
        <p:spPr bwMode="auto">
          <a:xfrm>
            <a:off x="5364163" y="4652963"/>
            <a:ext cx="433387" cy="431800"/>
          </a:xfrm>
          <a:prstGeom prst="rect">
            <a:avLst/>
          </a:prstGeom>
          <a:solidFill>
            <a:srgbClr val="DDDDDD"/>
          </a:solidFill>
          <a:ln w="9525">
            <a:noFill/>
            <a:miter lim="800000"/>
            <a:headEnd/>
            <a:tailEnd/>
          </a:ln>
        </p:spPr>
        <p:txBody>
          <a:bodyPr wrap="none" anchor="ctr">
            <a:prstTxWarp prst="textNoShape">
              <a:avLst/>
            </a:prstTxWarp>
          </a:bodyPr>
          <a:lstStyle/>
          <a:p>
            <a:endParaRPr lang="it-IT"/>
          </a:p>
        </p:txBody>
      </p:sp>
      <p:sp>
        <p:nvSpPr>
          <p:cNvPr id="56362" name="Rectangle 74"/>
          <p:cNvSpPr>
            <a:spLocks noChangeArrowheads="1"/>
          </p:cNvSpPr>
          <p:nvPr/>
        </p:nvSpPr>
        <p:spPr bwMode="auto">
          <a:xfrm>
            <a:off x="6011863" y="4475163"/>
            <a:ext cx="215900" cy="177800"/>
          </a:xfrm>
          <a:prstGeom prst="rect">
            <a:avLst/>
          </a:prstGeom>
          <a:solidFill>
            <a:srgbClr val="FF3300"/>
          </a:solidFill>
          <a:ln w="9525">
            <a:noFill/>
            <a:miter lim="800000"/>
            <a:headEnd/>
            <a:tailEnd/>
          </a:ln>
        </p:spPr>
        <p:txBody>
          <a:bodyPr wrap="none" anchor="ctr">
            <a:prstTxWarp prst="textNoShape">
              <a:avLst/>
            </a:prstTxWarp>
          </a:bodyPr>
          <a:lstStyle/>
          <a:p>
            <a:endParaRPr lang="it-IT"/>
          </a:p>
        </p:txBody>
      </p:sp>
      <p:sp>
        <p:nvSpPr>
          <p:cNvPr id="56363" name="Rectangle 75"/>
          <p:cNvSpPr>
            <a:spLocks noChangeArrowheads="1"/>
          </p:cNvSpPr>
          <p:nvPr/>
        </p:nvSpPr>
        <p:spPr bwMode="auto">
          <a:xfrm>
            <a:off x="7019925" y="4725988"/>
            <a:ext cx="215900" cy="215900"/>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6364" name="Rectangle 76"/>
          <p:cNvSpPr>
            <a:spLocks noChangeArrowheads="1"/>
          </p:cNvSpPr>
          <p:nvPr/>
        </p:nvSpPr>
        <p:spPr bwMode="auto">
          <a:xfrm>
            <a:off x="6083300" y="4870450"/>
            <a:ext cx="215900" cy="214313"/>
          </a:xfrm>
          <a:prstGeom prst="rect">
            <a:avLst/>
          </a:prstGeom>
          <a:solidFill>
            <a:srgbClr val="DDDDDD"/>
          </a:solidFill>
          <a:ln w="9525">
            <a:noFill/>
            <a:miter lim="800000"/>
            <a:headEnd/>
            <a:tailEnd/>
          </a:ln>
        </p:spPr>
        <p:txBody>
          <a:bodyPr wrap="none" anchor="ctr">
            <a:prstTxWarp prst="textNoShape">
              <a:avLst/>
            </a:prstTxWarp>
          </a:bodyPr>
          <a:lstStyle/>
          <a:p>
            <a:endParaRPr lang="it-IT"/>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ttangolo arrotondato 3"/>
          <p:cNvSpPr/>
          <p:nvPr/>
        </p:nvSpPr>
        <p:spPr>
          <a:xfrm>
            <a:off x="2209800" y="1000125"/>
            <a:ext cx="4914900" cy="78581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it-IT">
              <a:solidFill>
                <a:srgbClr val="FFFFFF"/>
              </a:solidFill>
              <a:ea typeface="Arial" charset="0"/>
              <a:cs typeface="Arial" charset="0"/>
            </a:endParaRPr>
          </a:p>
        </p:txBody>
      </p:sp>
      <p:sp>
        <p:nvSpPr>
          <p:cNvPr id="61443" name="Titolo 1"/>
          <p:cNvSpPr>
            <a:spLocks noGrp="1"/>
          </p:cNvSpPr>
          <p:nvPr>
            <p:ph type="title"/>
          </p:nvPr>
        </p:nvSpPr>
        <p:spPr bwMode="auto">
          <a:xfrm>
            <a:off x="2476500" y="928688"/>
            <a:ext cx="8229600" cy="846137"/>
          </a:xfrm>
          <a:noFill/>
          <a:ln>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it-IT" sz="5400" b="1" dirty="0">
                <a:solidFill>
                  <a:srgbClr val="FF0000"/>
                </a:solidFill>
              </a:rPr>
              <a:t>MODULO </a:t>
            </a:r>
            <a:r>
              <a:rPr lang="it-IT" sz="5400" b="1" dirty="0" smtClean="0">
                <a:solidFill>
                  <a:srgbClr val="FF0000"/>
                </a:solidFill>
              </a:rPr>
              <a:t>II</a:t>
            </a:r>
            <a:endParaRPr lang="it-IT" sz="5400" b="1" dirty="0">
              <a:solidFill>
                <a:srgbClr val="FF0000"/>
              </a:solidFill>
            </a:endParaRPr>
          </a:p>
        </p:txBody>
      </p:sp>
      <p:sp>
        <p:nvSpPr>
          <p:cNvPr id="61444" name="Segnaposto contenuto 2"/>
          <p:cNvSpPr>
            <a:spLocks noGrp="1"/>
          </p:cNvSpPr>
          <p:nvPr>
            <p:ph idx="1"/>
          </p:nvPr>
        </p:nvSpPr>
        <p:spPr bwMode="auto">
          <a:xfrm>
            <a:off x="428625" y="2143125"/>
            <a:ext cx="8229600" cy="452596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it-IT" smtClean="0"/>
              <a:t>Struttura ICF</a:t>
            </a:r>
          </a:p>
          <a:p>
            <a:pPr eaLnBrk="1" hangingPunct="1"/>
            <a:r>
              <a:rPr lang="it-IT" smtClean="0"/>
              <a:t>Uso dei codici e dei qualificatori</a:t>
            </a:r>
          </a:p>
          <a:p>
            <a:pPr lvl="1">
              <a:lnSpc>
                <a:spcPct val="120000"/>
              </a:lnSpc>
              <a:buFont typeface="Wingdings" charset="2"/>
              <a:buChar char="ü"/>
            </a:pPr>
            <a:r>
              <a:rPr lang="it-IT" smtClean="0"/>
              <a:t>Codifica con l’ICF</a:t>
            </a:r>
          </a:p>
          <a:p>
            <a:pPr lvl="1">
              <a:lnSpc>
                <a:spcPct val="120000"/>
              </a:lnSpc>
              <a:buFont typeface="Wingdings" charset="2"/>
              <a:buChar char="ü"/>
            </a:pPr>
            <a:r>
              <a:rPr lang="it-IT" smtClean="0"/>
              <a:t>Linee guida per la codifica</a:t>
            </a:r>
          </a:p>
          <a:p>
            <a:pPr lvl="1">
              <a:lnSpc>
                <a:spcPct val="120000"/>
              </a:lnSpc>
              <a:buFont typeface="Wingdings" charset="2"/>
              <a:buChar char="ü"/>
            </a:pPr>
            <a:r>
              <a:rPr lang="it-IT" smtClean="0"/>
              <a:t>Uso dei qualificatori</a:t>
            </a:r>
          </a:p>
          <a:p>
            <a:pPr lvl="1">
              <a:lnSpc>
                <a:spcPct val="120000"/>
              </a:lnSpc>
              <a:buFont typeface="Wingdings" charset="2"/>
              <a:buChar char="ü"/>
            </a:pPr>
            <a:r>
              <a:rPr lang="it-IT" smtClean="0"/>
              <a:t>Legame dei qualificatori con strumenti di assessment</a:t>
            </a:r>
          </a:p>
          <a:p>
            <a:pPr lvl="1" eaLnBrk="1" hangingPunct="1"/>
            <a:endParaRPr lang="it-IT" smtClean="0"/>
          </a:p>
          <a:p>
            <a:pPr eaLnBrk="1" hangingPunct="1"/>
            <a:endParaRPr lang="it-IT" smtClean="0"/>
          </a:p>
          <a:p>
            <a:pPr eaLnBrk="1" hangingPunct="1"/>
            <a:endParaRPr lang="it-IT"/>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CasellaDiTesto 13"/>
          <p:cNvSpPr txBox="1"/>
          <p:nvPr/>
        </p:nvSpPr>
        <p:spPr>
          <a:xfrm>
            <a:off x="428596" y="357166"/>
            <a:ext cx="8286808" cy="1077218"/>
          </a:xfrm>
          <a:prstGeom prst="rect">
            <a:avLst/>
          </a:prstGeom>
          <a:noFill/>
        </p:spPr>
        <p:txBody>
          <a:bodyPr wrap="square" rtlCol="0">
            <a:spAutoFit/>
          </a:bodyPr>
          <a:lstStyle/>
          <a:p>
            <a:pPr algn="ctr"/>
            <a:r>
              <a:rPr lang="it-IT" sz="3200" b="1" dirty="0" smtClean="0">
                <a:solidFill>
                  <a:srgbClr val="FF9900"/>
                </a:solidFill>
              </a:rPr>
              <a:t>Condizione delle persone con disabilità in Italia</a:t>
            </a:r>
            <a:endParaRPr lang="it-IT" sz="3200" b="1" dirty="0">
              <a:solidFill>
                <a:srgbClr val="FF9900"/>
              </a:solidFill>
            </a:endParaRPr>
          </a:p>
        </p:txBody>
      </p:sp>
      <p:sp>
        <p:nvSpPr>
          <p:cNvPr id="15" name="Rettangolo arrotondato 14"/>
          <p:cNvSpPr/>
          <p:nvPr/>
        </p:nvSpPr>
        <p:spPr>
          <a:xfrm>
            <a:off x="762000" y="1524000"/>
            <a:ext cx="7696200" cy="472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t" anchorCtr="1"/>
          <a:lstStyle/>
          <a:p>
            <a:r>
              <a:rPr lang="it-IT" sz="3600" dirty="0" smtClean="0"/>
              <a:t>2milioni 600mila,</a:t>
            </a:r>
          </a:p>
          <a:p>
            <a:r>
              <a:rPr lang="it-IT" sz="3600" dirty="0" smtClean="0"/>
              <a:t>4,8% circa della popolazione &gt;</a:t>
            </a:r>
            <a:r>
              <a:rPr lang="it-IT" sz="3600" dirty="0" err="1" smtClean="0"/>
              <a:t>6</a:t>
            </a:r>
            <a:r>
              <a:rPr lang="it-IT" sz="3600" dirty="0" smtClean="0"/>
              <a:t> anni che vive in famiglia +200.000 circa persone residenti nei presidi socio sanitari</a:t>
            </a:r>
          </a:p>
          <a:p>
            <a:r>
              <a:rPr lang="it-IT" sz="3600" dirty="0" smtClean="0"/>
              <a:t>Per un totale di circa </a:t>
            </a:r>
          </a:p>
          <a:p>
            <a:r>
              <a:rPr lang="it-IT" sz="3600" dirty="0" smtClean="0"/>
              <a:t>2milioni 800mila</a:t>
            </a:r>
            <a:endParaRPr lang="it-IT" sz="36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bwMode="auto">
          <a:xfrm>
            <a:off x="381000" y="304800"/>
            <a:ext cx="9144000" cy="914400"/>
          </a:xfrm>
          <a:noFill/>
          <a:ln>
            <a:miter lim="800000"/>
            <a:headEnd/>
            <a:tailEnd/>
          </a:ln>
        </p:spPr>
        <p:txBody>
          <a:bodyPr vert="horz" wrap="square" lIns="91440" tIns="45720" rIns="91440" bIns="45720" numCol="1" anchor="t" anchorCtr="0" compatLnSpc="1">
            <a:prstTxWarp prst="textNoShape">
              <a:avLst/>
            </a:prstTxWarp>
          </a:bodyPr>
          <a:lstStyle/>
          <a:p>
            <a:r>
              <a:rPr lang="it-IT" b="1" dirty="0"/>
              <a:t>STRUTTURA DELL’ICF</a:t>
            </a:r>
            <a:endParaRPr lang="it-IT" dirty="0"/>
          </a:p>
        </p:txBody>
      </p:sp>
      <p:sp>
        <p:nvSpPr>
          <p:cNvPr id="63492" name="Rectangle 3"/>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sp>
        <p:nvSpPr>
          <p:cNvPr id="63493" name="Rectangle 4"/>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graphicFrame>
        <p:nvGraphicFramePr>
          <p:cNvPr id="63490" name="Rectangle 2"/>
          <p:cNvGraphicFramePr>
            <a:graphicFrameLocks/>
          </p:cNvGraphicFramePr>
          <p:nvPr/>
        </p:nvGraphicFramePr>
        <p:xfrm>
          <a:off x="777875" y="1597025"/>
          <a:ext cx="3048000" cy="4419600"/>
        </p:xfrm>
        <a:graphic>
          <a:graphicData uri="http://schemas.openxmlformats.org/presentationml/2006/ole">
            <p:oleObj spid="_x0000_s88066" name="ClipArt" r:id="rId4" imgW="0" imgH="0" progId="">
              <p:embed/>
            </p:oleObj>
          </a:graphicData>
        </a:graphic>
      </p:graphicFrame>
      <p:sp>
        <p:nvSpPr>
          <p:cNvPr id="437254" name="Rectangle 6"/>
          <p:cNvSpPr>
            <a:spLocks noChangeArrowheads="1"/>
          </p:cNvSpPr>
          <p:nvPr/>
        </p:nvSpPr>
        <p:spPr bwMode="auto">
          <a:xfrm>
            <a:off x="4251325" y="914400"/>
            <a:ext cx="790575" cy="46355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2200" b="1">
                <a:effectLst>
                  <a:outerShdw blurRad="38100" dist="38100" dir="2700000" algn="tl">
                    <a:srgbClr val="DDDDDD"/>
                  </a:outerShdw>
                </a:effectLst>
              </a:rPr>
              <a:t>ICF</a:t>
            </a:r>
          </a:p>
        </p:txBody>
      </p:sp>
      <p:sp>
        <p:nvSpPr>
          <p:cNvPr id="437255" name="Rectangle 7"/>
          <p:cNvSpPr>
            <a:spLocks noChangeArrowheads="1"/>
          </p:cNvSpPr>
          <p:nvPr/>
        </p:nvSpPr>
        <p:spPr bwMode="auto">
          <a:xfrm>
            <a:off x="1997075" y="1749425"/>
            <a:ext cx="2133600" cy="631825"/>
          </a:xfrm>
          <a:prstGeom prst="rect">
            <a:avLst/>
          </a:prstGeom>
          <a:solidFill>
            <a:srgbClr val="FFCC00"/>
          </a:solidFill>
          <a:ln w="12700">
            <a:solidFill>
              <a:schemeClr val="tx1"/>
            </a:solidFill>
            <a:miter lim="800000"/>
            <a:headEnd/>
            <a:tailEnd/>
          </a:ln>
          <a:effectLst/>
        </p:spPr>
        <p:txBody>
          <a:bodyPr lIns="0" tIns="0" rIns="0" bIns="0">
            <a:prstTxWarp prst="textNoShape">
              <a:avLst/>
            </a:prstTxWarp>
          </a:bodyPr>
          <a:lstStyle/>
          <a:p>
            <a:pPr defTabSz="752475">
              <a:defRPr/>
            </a:pPr>
            <a:r>
              <a:rPr lang="en-GB" sz="1300" b="1">
                <a:effectLst>
                  <a:outerShdw blurRad="38100" dist="38100" dir="2700000" algn="tl">
                    <a:srgbClr val="FFFFFF"/>
                  </a:outerShdw>
                </a:effectLst>
              </a:rPr>
              <a:t>PARTE 1:</a:t>
            </a:r>
          </a:p>
          <a:p>
            <a:pPr defTabSz="752475">
              <a:defRPr/>
            </a:pPr>
            <a:r>
              <a:rPr lang="en-GB" sz="1300" b="1">
                <a:effectLst>
                  <a:outerShdw blurRad="38100" dist="38100" dir="2700000" algn="tl">
                    <a:srgbClr val="FFFFFF"/>
                  </a:outerShdw>
                </a:effectLst>
              </a:rPr>
              <a:t>FUNZIONAMENTO E DISABILITÀ</a:t>
            </a:r>
            <a:endParaRPr lang="en-GB" sz="1400" b="1">
              <a:effectLst>
                <a:outerShdw blurRad="38100" dist="38100" dir="2700000" algn="tl">
                  <a:srgbClr val="FFFFFF"/>
                </a:outerShdw>
              </a:effectLst>
            </a:endParaRPr>
          </a:p>
          <a:p>
            <a:pPr defTabSz="752475">
              <a:defRPr/>
            </a:pPr>
            <a:endParaRPr lang="en-GB" sz="1400" b="1">
              <a:effectLst>
                <a:outerShdw blurRad="38100" dist="38100" dir="2700000" algn="tl">
                  <a:srgbClr val="FFFFFF"/>
                </a:outerShdw>
              </a:effectLst>
            </a:endParaRPr>
          </a:p>
        </p:txBody>
      </p:sp>
      <p:sp>
        <p:nvSpPr>
          <p:cNvPr id="437256" name="Rectangle 8"/>
          <p:cNvSpPr>
            <a:spLocks noChangeArrowheads="1"/>
          </p:cNvSpPr>
          <p:nvPr/>
        </p:nvSpPr>
        <p:spPr bwMode="auto">
          <a:xfrm>
            <a:off x="5349875" y="1749425"/>
            <a:ext cx="2117725" cy="631825"/>
          </a:xfrm>
          <a:prstGeom prst="rect">
            <a:avLst/>
          </a:prstGeom>
          <a:solidFill>
            <a:srgbClr val="FFCC00"/>
          </a:solidFill>
          <a:ln w="12700">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PARTE 2:</a:t>
            </a:r>
          </a:p>
          <a:p>
            <a:pPr defTabSz="752475">
              <a:defRPr/>
            </a:pPr>
            <a:r>
              <a:rPr lang="en-GB" sz="1300" b="1">
                <a:effectLst>
                  <a:outerShdw blurRad="38100" dist="38100" dir="2700000" algn="tl">
                    <a:srgbClr val="FFFFFF"/>
                  </a:outerShdw>
                </a:effectLst>
              </a:rPr>
              <a:t>FATTORI CONTESTUALI</a:t>
            </a:r>
            <a:r>
              <a:rPr lang="en-GB" sz="1400" b="1">
                <a:solidFill>
                  <a:srgbClr val="000000"/>
                </a:solidFill>
                <a:effectLst>
                  <a:outerShdw blurRad="38100" dist="38100" dir="2700000" algn="tl">
                    <a:srgbClr val="FFFFFF"/>
                  </a:outerShdw>
                </a:effectLst>
              </a:rPr>
              <a:t> </a:t>
            </a:r>
          </a:p>
        </p:txBody>
      </p:sp>
      <p:cxnSp>
        <p:nvCxnSpPr>
          <p:cNvPr id="437257" name="AutoShape 9"/>
          <p:cNvCxnSpPr>
            <a:cxnSpLocks noChangeShapeType="1"/>
            <a:stCxn id="437254" idx="2"/>
            <a:endCxn id="437255" idx="0"/>
          </p:cNvCxnSpPr>
          <p:nvPr/>
        </p:nvCxnSpPr>
        <p:spPr bwMode="auto">
          <a:xfrm rot="5400000">
            <a:off x="3669506" y="772319"/>
            <a:ext cx="371475" cy="1582738"/>
          </a:xfrm>
          <a:prstGeom prst="bentConnector3">
            <a:avLst>
              <a:gd name="adj1" fmla="val 50000"/>
            </a:avLst>
          </a:prstGeom>
          <a:noFill/>
          <a:ln w="3175">
            <a:solidFill>
              <a:schemeClr val="tx1"/>
            </a:solidFill>
            <a:miter lim="800000"/>
            <a:headEnd/>
            <a:tailEnd/>
          </a:ln>
        </p:spPr>
      </p:cxnSp>
      <p:cxnSp>
        <p:nvCxnSpPr>
          <p:cNvPr id="437258" name="AutoShape 10"/>
          <p:cNvCxnSpPr>
            <a:cxnSpLocks noChangeShapeType="1"/>
            <a:stCxn id="437254" idx="2"/>
            <a:endCxn id="437256" idx="0"/>
          </p:cNvCxnSpPr>
          <p:nvPr/>
        </p:nvCxnSpPr>
        <p:spPr bwMode="auto">
          <a:xfrm rot="16200000" flipH="1">
            <a:off x="5341938" y="682625"/>
            <a:ext cx="371475" cy="1762125"/>
          </a:xfrm>
          <a:prstGeom prst="bentConnector3">
            <a:avLst>
              <a:gd name="adj1" fmla="val 50000"/>
            </a:avLst>
          </a:prstGeom>
          <a:noFill/>
          <a:ln w="3175">
            <a:solidFill>
              <a:schemeClr val="tx1"/>
            </a:solidFill>
            <a:miter lim="800000"/>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37250"/>
                                        </p:tgtEl>
                                        <p:attrNameLst>
                                          <p:attrName>style.visibility</p:attrName>
                                        </p:attrNameLst>
                                      </p:cBhvr>
                                      <p:to>
                                        <p:strVal val="visible"/>
                                      </p:to>
                                    </p:set>
                                    <p:anim calcmode="lin" valueType="num">
                                      <p:cBhvr additive="base">
                                        <p:cTn id="7" dur="500" fill="hold"/>
                                        <p:tgtEl>
                                          <p:spTgt spid="437250"/>
                                        </p:tgtEl>
                                        <p:attrNameLst>
                                          <p:attrName>ppt_x</p:attrName>
                                        </p:attrNameLst>
                                      </p:cBhvr>
                                      <p:tavLst>
                                        <p:tav tm="0">
                                          <p:val>
                                            <p:strVal val="#ppt_x"/>
                                          </p:val>
                                        </p:tav>
                                        <p:tav tm="100000">
                                          <p:val>
                                            <p:strVal val="#ppt_x"/>
                                          </p:val>
                                        </p:tav>
                                      </p:tavLst>
                                    </p:anim>
                                    <p:anim calcmode="lin" valueType="num">
                                      <p:cBhvr additive="base">
                                        <p:cTn id="8" dur="500" fill="hold"/>
                                        <p:tgtEl>
                                          <p:spTgt spid="43725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7254"/>
                                        </p:tgtEl>
                                        <p:attrNameLst>
                                          <p:attrName>style.visibility</p:attrName>
                                        </p:attrNameLst>
                                      </p:cBhvr>
                                      <p:to>
                                        <p:strVal val="visible"/>
                                      </p:to>
                                    </p:set>
                                    <p:anim calcmode="lin" valueType="num">
                                      <p:cBhvr additive="base">
                                        <p:cTn id="13" dur="500" fill="hold"/>
                                        <p:tgtEl>
                                          <p:spTgt spid="437254"/>
                                        </p:tgtEl>
                                        <p:attrNameLst>
                                          <p:attrName>ppt_x</p:attrName>
                                        </p:attrNameLst>
                                      </p:cBhvr>
                                      <p:tavLst>
                                        <p:tav tm="0">
                                          <p:val>
                                            <p:strVal val="0-#ppt_w/2"/>
                                          </p:val>
                                        </p:tav>
                                        <p:tav tm="100000">
                                          <p:val>
                                            <p:strVal val="#ppt_x"/>
                                          </p:val>
                                        </p:tav>
                                      </p:tavLst>
                                    </p:anim>
                                    <p:anim calcmode="lin" valueType="num">
                                      <p:cBhvr additive="base">
                                        <p:cTn id="14" dur="500" fill="hold"/>
                                        <p:tgtEl>
                                          <p:spTgt spid="43725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37257"/>
                                        </p:tgtEl>
                                        <p:attrNameLst>
                                          <p:attrName>style.visibility</p:attrName>
                                        </p:attrNameLst>
                                      </p:cBhvr>
                                      <p:to>
                                        <p:strVal val="visible"/>
                                      </p:to>
                                    </p:set>
                                    <p:anim calcmode="lin" valueType="num">
                                      <p:cBhvr additive="base">
                                        <p:cTn id="19" dur="500" fill="hold"/>
                                        <p:tgtEl>
                                          <p:spTgt spid="437257"/>
                                        </p:tgtEl>
                                        <p:attrNameLst>
                                          <p:attrName>ppt_x</p:attrName>
                                        </p:attrNameLst>
                                      </p:cBhvr>
                                      <p:tavLst>
                                        <p:tav tm="0">
                                          <p:val>
                                            <p:strVal val="0-#ppt_w/2"/>
                                          </p:val>
                                        </p:tav>
                                        <p:tav tm="100000">
                                          <p:val>
                                            <p:strVal val="#ppt_x"/>
                                          </p:val>
                                        </p:tav>
                                      </p:tavLst>
                                    </p:anim>
                                    <p:anim calcmode="lin" valueType="num">
                                      <p:cBhvr additive="base">
                                        <p:cTn id="20" dur="500" fill="hold"/>
                                        <p:tgtEl>
                                          <p:spTgt spid="43725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437258"/>
                                        </p:tgtEl>
                                        <p:attrNameLst>
                                          <p:attrName>style.visibility</p:attrName>
                                        </p:attrNameLst>
                                      </p:cBhvr>
                                      <p:to>
                                        <p:strVal val="visible"/>
                                      </p:to>
                                    </p:set>
                                    <p:anim calcmode="lin" valueType="num">
                                      <p:cBhvr additive="base">
                                        <p:cTn id="23" dur="500" fill="hold"/>
                                        <p:tgtEl>
                                          <p:spTgt spid="437258"/>
                                        </p:tgtEl>
                                        <p:attrNameLst>
                                          <p:attrName>ppt_x</p:attrName>
                                        </p:attrNameLst>
                                      </p:cBhvr>
                                      <p:tavLst>
                                        <p:tav tm="0">
                                          <p:val>
                                            <p:strVal val="1+#ppt_w/2"/>
                                          </p:val>
                                        </p:tav>
                                        <p:tav tm="100000">
                                          <p:val>
                                            <p:strVal val="#ppt_x"/>
                                          </p:val>
                                        </p:tav>
                                      </p:tavLst>
                                    </p:anim>
                                    <p:anim calcmode="lin" valueType="num">
                                      <p:cBhvr additive="base">
                                        <p:cTn id="24" dur="500" fill="hold"/>
                                        <p:tgtEl>
                                          <p:spTgt spid="43725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37255"/>
                                        </p:tgtEl>
                                        <p:attrNameLst>
                                          <p:attrName>style.visibility</p:attrName>
                                        </p:attrNameLst>
                                      </p:cBhvr>
                                      <p:to>
                                        <p:strVal val="visible"/>
                                      </p:to>
                                    </p:set>
                                    <p:anim calcmode="lin" valueType="num">
                                      <p:cBhvr additive="base">
                                        <p:cTn id="29" dur="500" fill="hold"/>
                                        <p:tgtEl>
                                          <p:spTgt spid="437255"/>
                                        </p:tgtEl>
                                        <p:attrNameLst>
                                          <p:attrName>ppt_x</p:attrName>
                                        </p:attrNameLst>
                                      </p:cBhvr>
                                      <p:tavLst>
                                        <p:tav tm="0">
                                          <p:val>
                                            <p:strVal val="#ppt_x"/>
                                          </p:val>
                                        </p:tav>
                                        <p:tav tm="100000">
                                          <p:val>
                                            <p:strVal val="#ppt_x"/>
                                          </p:val>
                                        </p:tav>
                                      </p:tavLst>
                                    </p:anim>
                                    <p:anim calcmode="lin" valueType="num">
                                      <p:cBhvr additive="base">
                                        <p:cTn id="30" dur="500" fill="hold"/>
                                        <p:tgtEl>
                                          <p:spTgt spid="43725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37256"/>
                                        </p:tgtEl>
                                        <p:attrNameLst>
                                          <p:attrName>style.visibility</p:attrName>
                                        </p:attrNameLst>
                                      </p:cBhvr>
                                      <p:to>
                                        <p:strVal val="visible"/>
                                      </p:to>
                                    </p:set>
                                    <p:anim calcmode="lin" valueType="num">
                                      <p:cBhvr additive="base">
                                        <p:cTn id="35" dur="500" fill="hold"/>
                                        <p:tgtEl>
                                          <p:spTgt spid="437256"/>
                                        </p:tgtEl>
                                        <p:attrNameLst>
                                          <p:attrName>ppt_x</p:attrName>
                                        </p:attrNameLst>
                                      </p:cBhvr>
                                      <p:tavLst>
                                        <p:tav tm="0">
                                          <p:val>
                                            <p:strVal val="#ppt_x"/>
                                          </p:val>
                                        </p:tav>
                                        <p:tav tm="100000">
                                          <p:val>
                                            <p:strVal val="#ppt_x"/>
                                          </p:val>
                                        </p:tav>
                                      </p:tavLst>
                                    </p:anim>
                                    <p:anim calcmode="lin" valueType="num">
                                      <p:cBhvr additive="base">
                                        <p:cTn id="36" dur="500" fill="hold"/>
                                        <p:tgtEl>
                                          <p:spTgt spid="4372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7250" grpId="0" animBg="1" autoUpdateAnimBg="0"/>
      <p:bldP spid="437254" grpId="0" animBg="1"/>
      <p:bldP spid="437255" grpId="0" animBg="1"/>
      <p:bldP spid="437256" grpId="0" animBg="1"/>
    </p:bld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bwMode="auto">
          <a:xfrm>
            <a:off x="381000" y="304800"/>
            <a:ext cx="9144000" cy="914400"/>
          </a:xfrm>
          <a:noFill/>
          <a:ln>
            <a:miter lim="800000"/>
            <a:headEnd/>
            <a:tailEnd/>
          </a:ln>
        </p:spPr>
        <p:txBody>
          <a:bodyPr vert="horz" wrap="square" lIns="91440" tIns="45720" rIns="91440" bIns="45720" numCol="1" anchor="t" anchorCtr="0" compatLnSpc="1">
            <a:prstTxWarp prst="textNoShape">
              <a:avLst/>
            </a:prstTxWarp>
          </a:bodyPr>
          <a:lstStyle/>
          <a:p>
            <a:r>
              <a:rPr lang="it-IT" b="1" dirty="0"/>
              <a:t>STRUTTURA DELL’ICF</a:t>
            </a:r>
            <a:endParaRPr lang="it-IT" dirty="0"/>
          </a:p>
        </p:txBody>
      </p:sp>
      <p:sp>
        <p:nvSpPr>
          <p:cNvPr id="65540" name="Rectangle 3"/>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sp>
        <p:nvSpPr>
          <p:cNvPr id="65541" name="Rectangle 4"/>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graphicFrame>
        <p:nvGraphicFramePr>
          <p:cNvPr id="65538" name="Rectangle 2"/>
          <p:cNvGraphicFramePr>
            <a:graphicFrameLocks/>
          </p:cNvGraphicFramePr>
          <p:nvPr/>
        </p:nvGraphicFramePr>
        <p:xfrm>
          <a:off x="777875" y="1597025"/>
          <a:ext cx="3048000" cy="4419600"/>
        </p:xfrm>
        <a:graphic>
          <a:graphicData uri="http://schemas.openxmlformats.org/presentationml/2006/ole">
            <p:oleObj spid="_x0000_s90114" name="ClipArt" r:id="rId4" imgW="0" imgH="0" progId="">
              <p:embed/>
            </p:oleObj>
          </a:graphicData>
        </a:graphic>
      </p:graphicFrame>
      <p:sp>
        <p:nvSpPr>
          <p:cNvPr id="439302" name="Rectangle 6"/>
          <p:cNvSpPr>
            <a:spLocks noChangeArrowheads="1"/>
          </p:cNvSpPr>
          <p:nvPr/>
        </p:nvSpPr>
        <p:spPr bwMode="auto">
          <a:xfrm>
            <a:off x="4251325" y="914400"/>
            <a:ext cx="790575" cy="46355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2200" b="1">
                <a:effectLst>
                  <a:outerShdw blurRad="38100" dist="38100" dir="2700000" algn="tl">
                    <a:srgbClr val="DDDDDD"/>
                  </a:outerShdw>
                </a:effectLst>
              </a:rPr>
              <a:t>ICF</a:t>
            </a:r>
          </a:p>
        </p:txBody>
      </p:sp>
      <p:sp>
        <p:nvSpPr>
          <p:cNvPr id="439303" name="Rectangle 7"/>
          <p:cNvSpPr>
            <a:spLocks noChangeArrowheads="1"/>
          </p:cNvSpPr>
          <p:nvPr/>
        </p:nvSpPr>
        <p:spPr bwMode="auto">
          <a:xfrm>
            <a:off x="1981200" y="1749425"/>
            <a:ext cx="2133600" cy="631825"/>
          </a:xfrm>
          <a:prstGeom prst="rect">
            <a:avLst/>
          </a:prstGeom>
          <a:solidFill>
            <a:srgbClr val="FFCC00"/>
          </a:solidFill>
          <a:ln w="12700">
            <a:solidFill>
              <a:schemeClr val="tx1"/>
            </a:solidFill>
            <a:miter lim="800000"/>
            <a:headEnd/>
            <a:tailEnd/>
          </a:ln>
          <a:effectLst/>
        </p:spPr>
        <p:txBody>
          <a:bodyPr lIns="0" tIns="0" rIns="0" bIns="0">
            <a:prstTxWarp prst="textNoShape">
              <a:avLst/>
            </a:prstTxWarp>
          </a:bodyPr>
          <a:lstStyle/>
          <a:p>
            <a:pPr defTabSz="752475">
              <a:defRPr/>
            </a:pPr>
            <a:r>
              <a:rPr lang="en-GB" sz="1300" b="1" dirty="0">
                <a:effectLst>
                  <a:outerShdw blurRad="38100" dist="38100" dir="2700000" algn="tl">
                    <a:srgbClr val="FFFFFF"/>
                  </a:outerShdw>
                </a:effectLst>
              </a:rPr>
              <a:t>PARTE 1:</a:t>
            </a:r>
          </a:p>
          <a:p>
            <a:pPr defTabSz="752475">
              <a:defRPr/>
            </a:pPr>
            <a:r>
              <a:rPr lang="en-GB" sz="1300" b="1" dirty="0">
                <a:effectLst>
                  <a:outerShdw blurRad="38100" dist="38100" dir="2700000" algn="tl">
                    <a:srgbClr val="FFFFFF"/>
                  </a:outerShdw>
                </a:effectLst>
              </a:rPr>
              <a:t>FUNZIONAMENTO E DISABILITÀ</a:t>
            </a:r>
            <a:endParaRPr lang="en-GB" sz="1400" b="1" dirty="0">
              <a:effectLst>
                <a:outerShdw blurRad="38100" dist="38100" dir="2700000" algn="tl">
                  <a:srgbClr val="FFFFFF"/>
                </a:outerShdw>
              </a:effectLst>
            </a:endParaRPr>
          </a:p>
          <a:p>
            <a:pPr defTabSz="752475">
              <a:defRPr/>
            </a:pPr>
            <a:endParaRPr lang="en-GB" sz="1400" b="1" dirty="0">
              <a:effectLst>
                <a:outerShdw blurRad="38100" dist="38100" dir="2700000" algn="tl">
                  <a:srgbClr val="FFFFFF"/>
                </a:outerShdw>
              </a:effectLst>
            </a:endParaRPr>
          </a:p>
        </p:txBody>
      </p:sp>
      <p:sp>
        <p:nvSpPr>
          <p:cNvPr id="439304" name="Rectangle 8"/>
          <p:cNvSpPr>
            <a:spLocks noChangeArrowheads="1"/>
          </p:cNvSpPr>
          <p:nvPr/>
        </p:nvSpPr>
        <p:spPr bwMode="auto">
          <a:xfrm>
            <a:off x="5349875" y="1749425"/>
            <a:ext cx="2117725" cy="631825"/>
          </a:xfrm>
          <a:prstGeom prst="rect">
            <a:avLst/>
          </a:prstGeom>
          <a:solidFill>
            <a:srgbClr val="FFCC00"/>
          </a:solidFill>
          <a:ln w="12700">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PARTE 2:</a:t>
            </a:r>
          </a:p>
          <a:p>
            <a:pPr defTabSz="752475">
              <a:defRPr/>
            </a:pPr>
            <a:r>
              <a:rPr lang="en-GB" sz="1300" b="1">
                <a:effectLst>
                  <a:outerShdw blurRad="38100" dist="38100" dir="2700000" algn="tl">
                    <a:srgbClr val="FFFFFF"/>
                  </a:outerShdw>
                </a:effectLst>
              </a:rPr>
              <a:t>FATTORI CONTESTUALI</a:t>
            </a:r>
            <a:r>
              <a:rPr lang="en-GB" sz="1400" b="1">
                <a:solidFill>
                  <a:srgbClr val="000000"/>
                </a:solidFill>
                <a:effectLst>
                  <a:outerShdw blurRad="38100" dist="38100" dir="2700000" algn="tl">
                    <a:srgbClr val="FFFFFF"/>
                  </a:outerShdw>
                </a:effectLst>
              </a:rPr>
              <a:t> </a:t>
            </a:r>
          </a:p>
        </p:txBody>
      </p:sp>
      <p:sp>
        <p:nvSpPr>
          <p:cNvPr id="439305" name="Rectangle 9"/>
          <p:cNvSpPr>
            <a:spLocks noChangeArrowheads="1"/>
          </p:cNvSpPr>
          <p:nvPr/>
        </p:nvSpPr>
        <p:spPr bwMode="auto">
          <a:xfrm>
            <a:off x="228600" y="2816225"/>
            <a:ext cx="1371600" cy="609600"/>
          </a:xfrm>
          <a:prstGeom prst="rect">
            <a:avLst/>
          </a:prstGeom>
          <a:noFill/>
          <a:ln w="3175">
            <a:solidFill>
              <a:schemeClr val="tx1"/>
            </a:solidFill>
            <a:miter lim="800000"/>
            <a:headEnd/>
            <a:tailEnd/>
          </a:ln>
          <a:effectLst/>
        </p:spPr>
        <p:txBody>
          <a:bodyPr lIns="0" tIns="0" rIns="0" bIns="0">
            <a:prstTxWarp prst="textNoShape">
              <a:avLst/>
            </a:prstTxWarp>
          </a:bodyPr>
          <a:lstStyle/>
          <a:p>
            <a:pPr defTabSz="752475">
              <a:defRPr/>
            </a:pPr>
            <a:endParaRPr lang="en-GB" sz="800" b="1" dirty="0">
              <a:effectLst>
                <a:outerShdw blurRad="38100" dist="38100" dir="2700000" algn="tl">
                  <a:srgbClr val="DDDDDD"/>
                </a:outerShdw>
              </a:effectLst>
            </a:endParaRPr>
          </a:p>
          <a:p>
            <a:pPr algn="ctr" defTabSz="752475">
              <a:defRPr/>
            </a:pPr>
            <a:r>
              <a:rPr lang="en-GB" sz="1300" b="1" dirty="0">
                <a:effectLst>
                  <a:outerShdw blurRad="38100" dist="38100" dir="2700000" algn="tl">
                    <a:srgbClr val="DDDDDD"/>
                  </a:outerShdw>
                </a:effectLst>
              </a:rPr>
              <a:t>FUNZIONI </a:t>
            </a:r>
          </a:p>
          <a:p>
            <a:pPr algn="ctr" defTabSz="752475">
              <a:defRPr/>
            </a:pPr>
            <a:r>
              <a:rPr lang="en-GB" sz="1300" b="1" dirty="0">
                <a:effectLst>
                  <a:outerShdw blurRad="38100" dist="38100" dir="2700000" algn="tl">
                    <a:srgbClr val="DDDDDD"/>
                  </a:outerShdw>
                </a:effectLst>
              </a:rPr>
              <a:t>CORPOREE</a:t>
            </a:r>
            <a:endParaRPr lang="en-GB" sz="1200" b="1" dirty="0">
              <a:effectLst>
                <a:outerShdw blurRad="38100" dist="38100" dir="2700000" algn="tl">
                  <a:srgbClr val="DDDDDD"/>
                </a:outerShdw>
              </a:effectLst>
            </a:endParaRPr>
          </a:p>
          <a:p>
            <a:pPr defTabSz="752475">
              <a:defRPr/>
            </a:pPr>
            <a:r>
              <a:rPr lang="en-GB" sz="1200" b="1" dirty="0">
                <a:effectLst>
                  <a:outerShdw blurRad="38100" dist="38100" dir="2700000" algn="tl">
                    <a:srgbClr val="DDDDDD"/>
                  </a:outerShdw>
                </a:effectLst>
              </a:rPr>
              <a:t> </a:t>
            </a:r>
          </a:p>
        </p:txBody>
      </p:sp>
      <p:sp>
        <p:nvSpPr>
          <p:cNvPr id="439306" name="Rectangle 10"/>
          <p:cNvSpPr>
            <a:spLocks noChangeArrowheads="1"/>
          </p:cNvSpPr>
          <p:nvPr/>
        </p:nvSpPr>
        <p:spPr bwMode="auto">
          <a:xfrm>
            <a:off x="3352800" y="2816225"/>
            <a:ext cx="1524000" cy="60960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DDDDDD"/>
                  </a:outerShdw>
                </a:effectLst>
              </a:rPr>
              <a:t>ATTIVITÀ E PARTECIPAZIONE</a:t>
            </a:r>
          </a:p>
        </p:txBody>
      </p:sp>
      <p:sp>
        <p:nvSpPr>
          <p:cNvPr id="439307" name="Rectangle 11"/>
          <p:cNvSpPr>
            <a:spLocks noChangeArrowheads="1"/>
          </p:cNvSpPr>
          <p:nvPr/>
        </p:nvSpPr>
        <p:spPr bwMode="auto">
          <a:xfrm>
            <a:off x="5029200" y="2816225"/>
            <a:ext cx="1447800" cy="60960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DDDDDD"/>
                  </a:outerShdw>
                </a:effectLst>
              </a:rPr>
              <a:t>FATTORI </a:t>
            </a:r>
          </a:p>
          <a:p>
            <a:pPr defTabSz="752475">
              <a:defRPr/>
            </a:pPr>
            <a:r>
              <a:rPr lang="en-GB" sz="1300" b="1">
                <a:effectLst>
                  <a:outerShdw blurRad="38100" dist="38100" dir="2700000" algn="tl">
                    <a:srgbClr val="DDDDDD"/>
                  </a:outerShdw>
                </a:effectLst>
              </a:rPr>
              <a:t>AMBIENTALI</a:t>
            </a:r>
            <a:endParaRPr lang="en-GB" sz="1200" b="1">
              <a:effectLst>
                <a:outerShdw blurRad="38100" dist="38100" dir="2700000" algn="tl">
                  <a:srgbClr val="DDDDDD"/>
                </a:outerShdw>
              </a:effectLst>
            </a:endParaRPr>
          </a:p>
        </p:txBody>
      </p:sp>
      <p:sp>
        <p:nvSpPr>
          <p:cNvPr id="439308" name="Rectangle 12"/>
          <p:cNvSpPr>
            <a:spLocks noChangeArrowheads="1"/>
          </p:cNvSpPr>
          <p:nvPr/>
        </p:nvSpPr>
        <p:spPr bwMode="auto">
          <a:xfrm>
            <a:off x="6629400" y="2816225"/>
            <a:ext cx="1600200" cy="609600"/>
          </a:xfrm>
          <a:prstGeom prst="rect">
            <a:avLst/>
          </a:prstGeom>
          <a:solidFill>
            <a:srgbClr val="E6E6E6"/>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FATTORI PERSONALI</a:t>
            </a:r>
            <a:endParaRPr lang="en-GB" sz="1200" b="1">
              <a:effectLst>
                <a:outerShdw blurRad="38100" dist="38100" dir="2700000" algn="tl">
                  <a:srgbClr val="FFFFFF"/>
                </a:outerShdw>
              </a:effectLst>
            </a:endParaRPr>
          </a:p>
        </p:txBody>
      </p:sp>
      <p:cxnSp>
        <p:nvCxnSpPr>
          <p:cNvPr id="65549" name="AutoShape 13"/>
          <p:cNvCxnSpPr>
            <a:cxnSpLocks noChangeShapeType="1"/>
            <a:stCxn id="439302" idx="2"/>
            <a:endCxn id="439303" idx="0"/>
          </p:cNvCxnSpPr>
          <p:nvPr/>
        </p:nvCxnSpPr>
        <p:spPr bwMode="auto">
          <a:xfrm rot="5400000">
            <a:off x="3661570" y="764381"/>
            <a:ext cx="371475" cy="1598613"/>
          </a:xfrm>
          <a:prstGeom prst="bentConnector3">
            <a:avLst>
              <a:gd name="adj1" fmla="val 50000"/>
            </a:avLst>
          </a:prstGeom>
          <a:noFill/>
          <a:ln w="3175">
            <a:solidFill>
              <a:schemeClr val="tx1"/>
            </a:solidFill>
            <a:miter lim="800000"/>
            <a:headEnd/>
            <a:tailEnd/>
          </a:ln>
        </p:spPr>
      </p:cxnSp>
      <p:cxnSp>
        <p:nvCxnSpPr>
          <p:cNvPr id="65550" name="AutoShape 14"/>
          <p:cNvCxnSpPr>
            <a:cxnSpLocks noChangeShapeType="1"/>
            <a:stCxn id="439302" idx="2"/>
            <a:endCxn id="439304" idx="0"/>
          </p:cNvCxnSpPr>
          <p:nvPr/>
        </p:nvCxnSpPr>
        <p:spPr bwMode="auto">
          <a:xfrm rot="16200000" flipH="1">
            <a:off x="5341938" y="682625"/>
            <a:ext cx="371475" cy="1762125"/>
          </a:xfrm>
          <a:prstGeom prst="bentConnector3">
            <a:avLst>
              <a:gd name="adj1" fmla="val 50000"/>
            </a:avLst>
          </a:prstGeom>
          <a:noFill/>
          <a:ln w="3175">
            <a:solidFill>
              <a:schemeClr val="tx1"/>
            </a:solidFill>
            <a:miter lim="800000"/>
            <a:headEnd/>
            <a:tailEnd/>
          </a:ln>
        </p:spPr>
      </p:cxnSp>
      <p:cxnSp>
        <p:nvCxnSpPr>
          <p:cNvPr id="439311" name="AutoShape 15"/>
          <p:cNvCxnSpPr>
            <a:cxnSpLocks noChangeShapeType="1"/>
            <a:stCxn id="439308" idx="0"/>
            <a:endCxn id="439304" idx="2"/>
          </p:cNvCxnSpPr>
          <p:nvPr/>
        </p:nvCxnSpPr>
        <p:spPr bwMode="auto">
          <a:xfrm rot="5400000" flipH="1">
            <a:off x="6701631" y="2088357"/>
            <a:ext cx="434975" cy="1020762"/>
          </a:xfrm>
          <a:prstGeom prst="bentConnector3">
            <a:avLst>
              <a:gd name="adj1" fmla="val 50000"/>
            </a:avLst>
          </a:prstGeom>
          <a:noFill/>
          <a:ln w="3175">
            <a:solidFill>
              <a:schemeClr val="tx1"/>
            </a:solidFill>
            <a:miter lim="800000"/>
            <a:headEnd/>
            <a:tailEnd/>
          </a:ln>
        </p:spPr>
      </p:cxnSp>
      <p:cxnSp>
        <p:nvCxnSpPr>
          <p:cNvPr id="439312" name="AutoShape 16"/>
          <p:cNvCxnSpPr>
            <a:cxnSpLocks noChangeShapeType="1"/>
            <a:stCxn id="439307" idx="0"/>
            <a:endCxn id="439304" idx="2"/>
          </p:cNvCxnSpPr>
          <p:nvPr/>
        </p:nvCxnSpPr>
        <p:spPr bwMode="auto">
          <a:xfrm rot="-5400000">
            <a:off x="5863431" y="2270919"/>
            <a:ext cx="434975" cy="655638"/>
          </a:xfrm>
          <a:prstGeom prst="bentConnector3">
            <a:avLst>
              <a:gd name="adj1" fmla="val 50000"/>
            </a:avLst>
          </a:prstGeom>
          <a:noFill/>
          <a:ln w="3175">
            <a:solidFill>
              <a:schemeClr val="tx1"/>
            </a:solidFill>
            <a:miter lim="800000"/>
            <a:headEnd/>
            <a:tailEnd/>
          </a:ln>
        </p:spPr>
      </p:cxnSp>
      <p:sp>
        <p:nvSpPr>
          <p:cNvPr id="439313" name="Rectangle 17"/>
          <p:cNvSpPr>
            <a:spLocks noChangeArrowheads="1"/>
          </p:cNvSpPr>
          <p:nvPr/>
        </p:nvSpPr>
        <p:spPr bwMode="auto">
          <a:xfrm>
            <a:off x="1752600" y="2816225"/>
            <a:ext cx="1431925" cy="609600"/>
          </a:xfrm>
          <a:prstGeom prst="rect">
            <a:avLst/>
          </a:prstGeom>
          <a:noFill/>
          <a:ln w="3175">
            <a:solidFill>
              <a:schemeClr val="tx1"/>
            </a:solidFill>
            <a:miter lim="800000"/>
            <a:headEnd/>
            <a:tailEnd/>
          </a:ln>
          <a:effectLst/>
        </p:spPr>
        <p:txBody>
          <a:bodyPr lIns="0" tIns="0" rIns="0" bIns="0">
            <a:prstTxWarp prst="textNoShape">
              <a:avLst/>
            </a:prstTxWarp>
          </a:bodyPr>
          <a:lstStyle/>
          <a:p>
            <a:pPr defTabSz="752475">
              <a:defRPr/>
            </a:pPr>
            <a:endParaRPr lang="en-GB" sz="800" b="1" dirty="0">
              <a:effectLst>
                <a:outerShdw blurRad="38100" dist="38100" dir="2700000" algn="tl">
                  <a:srgbClr val="DDDDDD"/>
                </a:outerShdw>
              </a:effectLst>
            </a:endParaRPr>
          </a:p>
          <a:p>
            <a:pPr algn="ctr" defTabSz="752475">
              <a:defRPr/>
            </a:pPr>
            <a:r>
              <a:rPr lang="en-GB" sz="1300" b="1" dirty="0">
                <a:effectLst>
                  <a:outerShdw blurRad="38100" dist="38100" dir="2700000" algn="tl">
                    <a:srgbClr val="DDDDDD"/>
                  </a:outerShdw>
                </a:effectLst>
              </a:rPr>
              <a:t>STRUTTURE</a:t>
            </a:r>
          </a:p>
          <a:p>
            <a:pPr algn="ctr" defTabSz="752475">
              <a:defRPr/>
            </a:pPr>
            <a:r>
              <a:rPr lang="en-GB" sz="1300" b="1" dirty="0">
                <a:effectLst>
                  <a:outerShdw blurRad="38100" dist="38100" dir="2700000" algn="tl">
                    <a:srgbClr val="DDDDDD"/>
                  </a:outerShdw>
                </a:effectLst>
              </a:rPr>
              <a:t>CORPOREE</a:t>
            </a:r>
            <a:endParaRPr lang="en-GB" sz="1200" b="1" dirty="0">
              <a:effectLst>
                <a:outerShdw blurRad="38100" dist="38100" dir="2700000" algn="tl">
                  <a:srgbClr val="DDDDDD"/>
                </a:outerShdw>
              </a:effectLst>
            </a:endParaRPr>
          </a:p>
          <a:p>
            <a:pPr defTabSz="752475">
              <a:defRPr/>
            </a:pPr>
            <a:r>
              <a:rPr lang="en-GB" sz="1200" b="1" dirty="0">
                <a:effectLst>
                  <a:outerShdw blurRad="38100" dist="38100" dir="2700000" algn="tl">
                    <a:srgbClr val="DDDDDD"/>
                  </a:outerShdw>
                </a:effectLst>
              </a:rPr>
              <a:t> </a:t>
            </a:r>
          </a:p>
        </p:txBody>
      </p:sp>
      <p:cxnSp>
        <p:nvCxnSpPr>
          <p:cNvPr id="439314" name="AutoShape 18"/>
          <p:cNvCxnSpPr>
            <a:cxnSpLocks noChangeShapeType="1"/>
            <a:stCxn id="439303" idx="2"/>
            <a:endCxn id="439306" idx="0"/>
          </p:cNvCxnSpPr>
          <p:nvPr/>
        </p:nvCxnSpPr>
        <p:spPr bwMode="auto">
          <a:xfrm rot="16200000" flipH="1">
            <a:off x="3363913" y="2065337"/>
            <a:ext cx="434975" cy="1066800"/>
          </a:xfrm>
          <a:prstGeom prst="bentConnector3">
            <a:avLst>
              <a:gd name="adj1" fmla="val 50000"/>
            </a:avLst>
          </a:prstGeom>
          <a:noFill/>
          <a:ln w="9525">
            <a:solidFill>
              <a:schemeClr val="tx1"/>
            </a:solidFill>
            <a:miter lim="800000"/>
            <a:headEnd/>
            <a:tailEnd/>
          </a:ln>
        </p:spPr>
      </p:cxnSp>
      <p:cxnSp>
        <p:nvCxnSpPr>
          <p:cNvPr id="65555" name="AutoShape 19"/>
          <p:cNvCxnSpPr>
            <a:cxnSpLocks noChangeShapeType="1"/>
            <a:stCxn id="439303" idx="2"/>
            <a:endCxn id="439313" idx="0"/>
          </p:cNvCxnSpPr>
          <p:nvPr/>
        </p:nvCxnSpPr>
        <p:spPr bwMode="auto">
          <a:xfrm rot="5400000">
            <a:off x="2540795" y="2309019"/>
            <a:ext cx="434975" cy="579437"/>
          </a:xfrm>
          <a:prstGeom prst="bentConnector3">
            <a:avLst>
              <a:gd name="adj1" fmla="val 50000"/>
            </a:avLst>
          </a:prstGeom>
          <a:noFill/>
          <a:ln w="9525">
            <a:solidFill>
              <a:schemeClr val="tx1"/>
            </a:solidFill>
            <a:miter lim="800000"/>
            <a:headEnd/>
            <a:tailEnd/>
          </a:ln>
        </p:spPr>
      </p:cxnSp>
      <p:cxnSp>
        <p:nvCxnSpPr>
          <p:cNvPr id="65556" name="AutoShape 20"/>
          <p:cNvCxnSpPr>
            <a:cxnSpLocks noChangeShapeType="1"/>
            <a:stCxn id="439303" idx="2"/>
            <a:endCxn id="439305" idx="0"/>
          </p:cNvCxnSpPr>
          <p:nvPr/>
        </p:nvCxnSpPr>
        <p:spPr bwMode="auto">
          <a:xfrm rot="5400000">
            <a:off x="1763713" y="1531937"/>
            <a:ext cx="434975" cy="2133600"/>
          </a:xfrm>
          <a:prstGeom prst="bentConnector3">
            <a:avLst>
              <a:gd name="adj1" fmla="val 50000"/>
            </a:avLst>
          </a:prstGeom>
          <a:noFill/>
          <a:ln w="9525">
            <a:solidFill>
              <a:schemeClr val="tx1"/>
            </a:solidFill>
            <a:miter lim="800000"/>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9314"/>
                                        </p:tgtEl>
                                        <p:attrNameLst>
                                          <p:attrName>style.visibility</p:attrName>
                                        </p:attrNameLst>
                                      </p:cBhvr>
                                      <p:to>
                                        <p:strVal val="visible"/>
                                      </p:to>
                                    </p:set>
                                    <p:anim calcmode="lin" valueType="num">
                                      <p:cBhvr additive="base">
                                        <p:cTn id="7" dur="500" fill="hold"/>
                                        <p:tgtEl>
                                          <p:spTgt spid="439314"/>
                                        </p:tgtEl>
                                        <p:attrNameLst>
                                          <p:attrName>ppt_x</p:attrName>
                                        </p:attrNameLst>
                                      </p:cBhvr>
                                      <p:tavLst>
                                        <p:tav tm="0">
                                          <p:val>
                                            <p:strVal val="#ppt_x"/>
                                          </p:val>
                                        </p:tav>
                                        <p:tav tm="100000">
                                          <p:val>
                                            <p:strVal val="#ppt_x"/>
                                          </p:val>
                                        </p:tav>
                                      </p:tavLst>
                                    </p:anim>
                                    <p:anim calcmode="lin" valueType="num">
                                      <p:cBhvr additive="base">
                                        <p:cTn id="8" dur="500" fill="hold"/>
                                        <p:tgtEl>
                                          <p:spTgt spid="4393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9312"/>
                                        </p:tgtEl>
                                        <p:attrNameLst>
                                          <p:attrName>style.visibility</p:attrName>
                                        </p:attrNameLst>
                                      </p:cBhvr>
                                      <p:to>
                                        <p:strVal val="visible"/>
                                      </p:to>
                                    </p:set>
                                    <p:anim calcmode="lin" valueType="num">
                                      <p:cBhvr additive="base">
                                        <p:cTn id="11" dur="500" fill="hold"/>
                                        <p:tgtEl>
                                          <p:spTgt spid="439312"/>
                                        </p:tgtEl>
                                        <p:attrNameLst>
                                          <p:attrName>ppt_x</p:attrName>
                                        </p:attrNameLst>
                                      </p:cBhvr>
                                      <p:tavLst>
                                        <p:tav tm="0">
                                          <p:val>
                                            <p:strVal val="#ppt_x"/>
                                          </p:val>
                                        </p:tav>
                                        <p:tav tm="100000">
                                          <p:val>
                                            <p:strVal val="#ppt_x"/>
                                          </p:val>
                                        </p:tav>
                                      </p:tavLst>
                                    </p:anim>
                                    <p:anim calcmode="lin" valueType="num">
                                      <p:cBhvr additive="base">
                                        <p:cTn id="12" dur="500" fill="hold"/>
                                        <p:tgtEl>
                                          <p:spTgt spid="439312"/>
                                        </p:tgtEl>
                                        <p:attrNameLst>
                                          <p:attrName>ppt_y</p:attrName>
                                        </p:attrNameLst>
                                      </p:cBhvr>
                                      <p:tavLst>
                                        <p:tav tm="0">
                                          <p:val>
                                            <p:strVal val="1+#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39311"/>
                                        </p:tgtEl>
                                        <p:attrNameLst>
                                          <p:attrName>style.visibility</p:attrName>
                                        </p:attrNameLst>
                                      </p:cBhvr>
                                      <p:to>
                                        <p:strVal val="visible"/>
                                      </p:to>
                                    </p:set>
                                    <p:anim calcmode="lin" valueType="num">
                                      <p:cBhvr additive="base">
                                        <p:cTn id="15" dur="500" fill="hold"/>
                                        <p:tgtEl>
                                          <p:spTgt spid="439311"/>
                                        </p:tgtEl>
                                        <p:attrNameLst>
                                          <p:attrName>ppt_x</p:attrName>
                                        </p:attrNameLst>
                                      </p:cBhvr>
                                      <p:tavLst>
                                        <p:tav tm="0">
                                          <p:val>
                                            <p:strVal val="1+#ppt_w/2"/>
                                          </p:val>
                                        </p:tav>
                                        <p:tav tm="100000">
                                          <p:val>
                                            <p:strVal val="#ppt_x"/>
                                          </p:val>
                                        </p:tav>
                                      </p:tavLst>
                                    </p:anim>
                                    <p:anim calcmode="lin" valueType="num">
                                      <p:cBhvr additive="base">
                                        <p:cTn id="16" dur="500" fill="hold"/>
                                        <p:tgtEl>
                                          <p:spTgt spid="43931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39305"/>
                                        </p:tgtEl>
                                        <p:attrNameLst>
                                          <p:attrName>style.visibility</p:attrName>
                                        </p:attrNameLst>
                                      </p:cBhvr>
                                      <p:to>
                                        <p:strVal val="visible"/>
                                      </p:to>
                                    </p:set>
                                    <p:anim calcmode="lin" valueType="num">
                                      <p:cBhvr additive="base">
                                        <p:cTn id="21" dur="500" fill="hold"/>
                                        <p:tgtEl>
                                          <p:spTgt spid="439305"/>
                                        </p:tgtEl>
                                        <p:attrNameLst>
                                          <p:attrName>ppt_x</p:attrName>
                                        </p:attrNameLst>
                                      </p:cBhvr>
                                      <p:tavLst>
                                        <p:tav tm="0">
                                          <p:val>
                                            <p:strVal val="#ppt_x"/>
                                          </p:val>
                                        </p:tav>
                                        <p:tav tm="100000">
                                          <p:val>
                                            <p:strVal val="#ppt_x"/>
                                          </p:val>
                                        </p:tav>
                                      </p:tavLst>
                                    </p:anim>
                                    <p:anim calcmode="lin" valueType="num">
                                      <p:cBhvr additive="base">
                                        <p:cTn id="22" dur="500" fill="hold"/>
                                        <p:tgtEl>
                                          <p:spTgt spid="43930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39313"/>
                                        </p:tgtEl>
                                        <p:attrNameLst>
                                          <p:attrName>style.visibility</p:attrName>
                                        </p:attrNameLst>
                                      </p:cBhvr>
                                      <p:to>
                                        <p:strVal val="visible"/>
                                      </p:to>
                                    </p:set>
                                    <p:anim calcmode="lin" valueType="num">
                                      <p:cBhvr additive="base">
                                        <p:cTn id="27" dur="500" fill="hold"/>
                                        <p:tgtEl>
                                          <p:spTgt spid="439313"/>
                                        </p:tgtEl>
                                        <p:attrNameLst>
                                          <p:attrName>ppt_x</p:attrName>
                                        </p:attrNameLst>
                                      </p:cBhvr>
                                      <p:tavLst>
                                        <p:tav tm="0">
                                          <p:val>
                                            <p:strVal val="#ppt_x"/>
                                          </p:val>
                                        </p:tav>
                                        <p:tav tm="100000">
                                          <p:val>
                                            <p:strVal val="#ppt_x"/>
                                          </p:val>
                                        </p:tav>
                                      </p:tavLst>
                                    </p:anim>
                                    <p:anim calcmode="lin" valueType="num">
                                      <p:cBhvr additive="base">
                                        <p:cTn id="28" dur="500" fill="hold"/>
                                        <p:tgtEl>
                                          <p:spTgt spid="43931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39306"/>
                                        </p:tgtEl>
                                        <p:attrNameLst>
                                          <p:attrName>style.visibility</p:attrName>
                                        </p:attrNameLst>
                                      </p:cBhvr>
                                      <p:to>
                                        <p:strVal val="visible"/>
                                      </p:to>
                                    </p:set>
                                    <p:anim calcmode="lin" valueType="num">
                                      <p:cBhvr additive="base">
                                        <p:cTn id="33" dur="500" fill="hold"/>
                                        <p:tgtEl>
                                          <p:spTgt spid="439306"/>
                                        </p:tgtEl>
                                        <p:attrNameLst>
                                          <p:attrName>ppt_x</p:attrName>
                                        </p:attrNameLst>
                                      </p:cBhvr>
                                      <p:tavLst>
                                        <p:tav tm="0">
                                          <p:val>
                                            <p:strVal val="#ppt_x"/>
                                          </p:val>
                                        </p:tav>
                                        <p:tav tm="100000">
                                          <p:val>
                                            <p:strVal val="#ppt_x"/>
                                          </p:val>
                                        </p:tav>
                                      </p:tavLst>
                                    </p:anim>
                                    <p:anim calcmode="lin" valueType="num">
                                      <p:cBhvr additive="base">
                                        <p:cTn id="34" dur="500" fill="hold"/>
                                        <p:tgtEl>
                                          <p:spTgt spid="43930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39307"/>
                                        </p:tgtEl>
                                        <p:attrNameLst>
                                          <p:attrName>style.visibility</p:attrName>
                                        </p:attrNameLst>
                                      </p:cBhvr>
                                      <p:to>
                                        <p:strVal val="visible"/>
                                      </p:to>
                                    </p:set>
                                    <p:anim calcmode="lin" valueType="num">
                                      <p:cBhvr additive="base">
                                        <p:cTn id="39" dur="500" fill="hold"/>
                                        <p:tgtEl>
                                          <p:spTgt spid="439307"/>
                                        </p:tgtEl>
                                        <p:attrNameLst>
                                          <p:attrName>ppt_x</p:attrName>
                                        </p:attrNameLst>
                                      </p:cBhvr>
                                      <p:tavLst>
                                        <p:tav tm="0">
                                          <p:val>
                                            <p:strVal val="#ppt_x"/>
                                          </p:val>
                                        </p:tav>
                                        <p:tav tm="100000">
                                          <p:val>
                                            <p:strVal val="#ppt_x"/>
                                          </p:val>
                                        </p:tav>
                                      </p:tavLst>
                                    </p:anim>
                                    <p:anim calcmode="lin" valueType="num">
                                      <p:cBhvr additive="base">
                                        <p:cTn id="40" dur="500" fill="hold"/>
                                        <p:tgtEl>
                                          <p:spTgt spid="43930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439308"/>
                                        </p:tgtEl>
                                        <p:attrNameLst>
                                          <p:attrName>style.visibility</p:attrName>
                                        </p:attrNameLst>
                                      </p:cBhvr>
                                      <p:to>
                                        <p:strVal val="visible"/>
                                      </p:to>
                                    </p:set>
                                    <p:anim calcmode="lin" valueType="num">
                                      <p:cBhvr additive="base">
                                        <p:cTn id="45" dur="500" fill="hold"/>
                                        <p:tgtEl>
                                          <p:spTgt spid="439308"/>
                                        </p:tgtEl>
                                        <p:attrNameLst>
                                          <p:attrName>ppt_x</p:attrName>
                                        </p:attrNameLst>
                                      </p:cBhvr>
                                      <p:tavLst>
                                        <p:tav tm="0">
                                          <p:val>
                                            <p:strVal val="#ppt_x"/>
                                          </p:val>
                                        </p:tav>
                                        <p:tav tm="100000">
                                          <p:val>
                                            <p:strVal val="#ppt_x"/>
                                          </p:val>
                                        </p:tav>
                                      </p:tavLst>
                                    </p:anim>
                                    <p:anim calcmode="lin" valueType="num">
                                      <p:cBhvr additive="base">
                                        <p:cTn id="46" dur="500" fill="hold"/>
                                        <p:tgtEl>
                                          <p:spTgt spid="4393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9305" grpId="0" animBg="1"/>
      <p:bldP spid="439306" grpId="0" animBg="1"/>
      <p:bldP spid="439307" grpId="0" animBg="1"/>
      <p:bldP spid="439308" grpId="0" animBg="1"/>
      <p:bldP spid="439313" grpId="0" animBg="1"/>
    </p:bld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bwMode="auto">
          <a:xfrm>
            <a:off x="381000" y="304800"/>
            <a:ext cx="9144000" cy="914400"/>
          </a:xfrm>
          <a:noFill/>
          <a:ln>
            <a:miter lim="800000"/>
            <a:headEnd/>
            <a:tailEnd/>
          </a:ln>
        </p:spPr>
        <p:txBody>
          <a:bodyPr vert="horz" wrap="square" lIns="91440" tIns="45720" rIns="91440" bIns="45720" numCol="1" anchor="t" anchorCtr="0" compatLnSpc="1">
            <a:prstTxWarp prst="textNoShape">
              <a:avLst/>
            </a:prstTxWarp>
          </a:bodyPr>
          <a:lstStyle/>
          <a:p>
            <a:r>
              <a:rPr lang="it-IT" b="1" dirty="0"/>
              <a:t>STRUTTURA DELL’ICF</a:t>
            </a:r>
            <a:endParaRPr lang="it-IT" dirty="0"/>
          </a:p>
        </p:txBody>
      </p:sp>
      <p:sp>
        <p:nvSpPr>
          <p:cNvPr id="67588" name="Rectangle 3"/>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sp>
        <p:nvSpPr>
          <p:cNvPr id="67589" name="Rectangle 4"/>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graphicFrame>
        <p:nvGraphicFramePr>
          <p:cNvPr id="67586" name="Rectangle 2"/>
          <p:cNvGraphicFramePr>
            <a:graphicFrameLocks/>
          </p:cNvGraphicFramePr>
          <p:nvPr/>
        </p:nvGraphicFramePr>
        <p:xfrm>
          <a:off x="777875" y="1597025"/>
          <a:ext cx="3048000" cy="4419600"/>
        </p:xfrm>
        <a:graphic>
          <a:graphicData uri="http://schemas.openxmlformats.org/presentationml/2006/ole">
            <p:oleObj spid="_x0000_s92162" name="ClipArt" r:id="rId4" imgW="0" imgH="0" progId="">
              <p:embed/>
            </p:oleObj>
          </a:graphicData>
        </a:graphic>
      </p:graphicFrame>
      <p:sp>
        <p:nvSpPr>
          <p:cNvPr id="441350" name="Rectangle 6"/>
          <p:cNvSpPr>
            <a:spLocks noChangeArrowheads="1"/>
          </p:cNvSpPr>
          <p:nvPr/>
        </p:nvSpPr>
        <p:spPr bwMode="auto">
          <a:xfrm>
            <a:off x="4251325" y="914400"/>
            <a:ext cx="790575" cy="46355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2200" b="1">
                <a:effectLst>
                  <a:outerShdw blurRad="38100" dist="38100" dir="2700000" algn="tl">
                    <a:srgbClr val="DDDDDD"/>
                  </a:outerShdw>
                </a:effectLst>
              </a:rPr>
              <a:t>ICF</a:t>
            </a:r>
          </a:p>
        </p:txBody>
      </p:sp>
      <p:sp>
        <p:nvSpPr>
          <p:cNvPr id="441351" name="Rectangle 7"/>
          <p:cNvSpPr>
            <a:spLocks noChangeArrowheads="1"/>
          </p:cNvSpPr>
          <p:nvPr/>
        </p:nvSpPr>
        <p:spPr bwMode="auto">
          <a:xfrm>
            <a:off x="1997075" y="1749425"/>
            <a:ext cx="2133600" cy="631825"/>
          </a:xfrm>
          <a:prstGeom prst="rect">
            <a:avLst/>
          </a:prstGeom>
          <a:solidFill>
            <a:srgbClr val="FFCC00"/>
          </a:solidFill>
          <a:ln w="12700">
            <a:solidFill>
              <a:schemeClr val="tx1"/>
            </a:solidFill>
            <a:miter lim="800000"/>
            <a:headEnd/>
            <a:tailEnd/>
          </a:ln>
          <a:effectLst/>
        </p:spPr>
        <p:txBody>
          <a:bodyPr lIns="0" tIns="0" rIns="0" bIns="0">
            <a:prstTxWarp prst="textNoShape">
              <a:avLst/>
            </a:prstTxWarp>
          </a:bodyPr>
          <a:lstStyle/>
          <a:p>
            <a:pPr defTabSz="752475">
              <a:defRPr/>
            </a:pPr>
            <a:r>
              <a:rPr lang="en-GB" sz="1300" b="1">
                <a:effectLst>
                  <a:outerShdw blurRad="38100" dist="38100" dir="2700000" algn="tl">
                    <a:srgbClr val="FFFFFF"/>
                  </a:outerShdw>
                </a:effectLst>
              </a:rPr>
              <a:t>PARTE 1:</a:t>
            </a:r>
          </a:p>
          <a:p>
            <a:pPr defTabSz="752475">
              <a:defRPr/>
            </a:pPr>
            <a:r>
              <a:rPr lang="en-GB" sz="1300" b="1">
                <a:effectLst>
                  <a:outerShdw blurRad="38100" dist="38100" dir="2700000" algn="tl">
                    <a:srgbClr val="FFFFFF"/>
                  </a:outerShdw>
                </a:effectLst>
              </a:rPr>
              <a:t>FUNZIONAMENTO E DISABILITÀ</a:t>
            </a:r>
            <a:endParaRPr lang="en-GB" sz="1400" b="1">
              <a:effectLst>
                <a:outerShdw blurRad="38100" dist="38100" dir="2700000" algn="tl">
                  <a:srgbClr val="FFFFFF"/>
                </a:outerShdw>
              </a:effectLst>
            </a:endParaRPr>
          </a:p>
          <a:p>
            <a:pPr defTabSz="752475">
              <a:defRPr/>
            </a:pPr>
            <a:endParaRPr lang="en-GB" sz="1400" b="1">
              <a:effectLst>
                <a:outerShdw blurRad="38100" dist="38100" dir="2700000" algn="tl">
                  <a:srgbClr val="FFFFFF"/>
                </a:outerShdw>
              </a:effectLst>
            </a:endParaRPr>
          </a:p>
        </p:txBody>
      </p:sp>
      <p:sp>
        <p:nvSpPr>
          <p:cNvPr id="441352" name="Rectangle 8"/>
          <p:cNvSpPr>
            <a:spLocks noChangeArrowheads="1"/>
          </p:cNvSpPr>
          <p:nvPr/>
        </p:nvSpPr>
        <p:spPr bwMode="auto">
          <a:xfrm>
            <a:off x="5349875" y="1749425"/>
            <a:ext cx="2117725" cy="631825"/>
          </a:xfrm>
          <a:prstGeom prst="rect">
            <a:avLst/>
          </a:prstGeom>
          <a:solidFill>
            <a:srgbClr val="FFCC00"/>
          </a:solidFill>
          <a:ln w="12700">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PARTE 2:</a:t>
            </a:r>
          </a:p>
          <a:p>
            <a:pPr defTabSz="752475">
              <a:defRPr/>
            </a:pPr>
            <a:r>
              <a:rPr lang="en-GB" sz="1300" b="1">
                <a:effectLst>
                  <a:outerShdw blurRad="38100" dist="38100" dir="2700000" algn="tl">
                    <a:srgbClr val="FFFFFF"/>
                  </a:outerShdw>
                </a:effectLst>
              </a:rPr>
              <a:t>FATTORI CONTESTUALI</a:t>
            </a:r>
            <a:r>
              <a:rPr lang="en-GB" sz="1400" b="1">
                <a:solidFill>
                  <a:srgbClr val="000000"/>
                </a:solidFill>
                <a:effectLst>
                  <a:outerShdw blurRad="38100" dist="38100" dir="2700000" algn="tl">
                    <a:srgbClr val="FFFFFF"/>
                  </a:outerShdw>
                </a:effectLst>
              </a:rPr>
              <a:t> </a:t>
            </a:r>
          </a:p>
        </p:txBody>
      </p:sp>
      <p:sp>
        <p:nvSpPr>
          <p:cNvPr id="441353" name="Rectangle 9"/>
          <p:cNvSpPr>
            <a:spLocks noChangeArrowheads="1"/>
          </p:cNvSpPr>
          <p:nvPr/>
        </p:nvSpPr>
        <p:spPr bwMode="auto">
          <a:xfrm>
            <a:off x="228600" y="2816225"/>
            <a:ext cx="1371600" cy="609600"/>
          </a:xfrm>
          <a:prstGeom prst="rect">
            <a:avLst/>
          </a:prstGeom>
          <a:noFill/>
          <a:ln w="3175">
            <a:solidFill>
              <a:schemeClr val="tx1"/>
            </a:solidFill>
            <a:miter lim="800000"/>
            <a:headEnd/>
            <a:tailEnd/>
          </a:ln>
          <a:effectLst/>
        </p:spPr>
        <p:txBody>
          <a:bodyPr lIns="0" tIns="0" rIns="0" bIns="0">
            <a:prstTxWarp prst="textNoShape">
              <a:avLst/>
            </a:prstTxWarp>
          </a:bodyPr>
          <a:lstStyle/>
          <a:p>
            <a:pPr defTabSz="752475">
              <a:defRPr/>
            </a:pPr>
            <a:endParaRPr lang="en-GB" sz="800" b="1" dirty="0">
              <a:effectLst>
                <a:outerShdw blurRad="38100" dist="38100" dir="2700000" algn="tl">
                  <a:srgbClr val="DDDDDD"/>
                </a:outerShdw>
              </a:effectLst>
            </a:endParaRPr>
          </a:p>
          <a:p>
            <a:pPr algn="ctr" defTabSz="752475">
              <a:defRPr/>
            </a:pPr>
            <a:r>
              <a:rPr lang="en-GB" sz="1300" b="1" dirty="0">
                <a:effectLst>
                  <a:outerShdw blurRad="38100" dist="38100" dir="2700000" algn="tl">
                    <a:srgbClr val="DDDDDD"/>
                  </a:outerShdw>
                </a:effectLst>
              </a:rPr>
              <a:t>FUNZIONI </a:t>
            </a:r>
          </a:p>
          <a:p>
            <a:pPr algn="ctr" defTabSz="752475">
              <a:defRPr/>
            </a:pPr>
            <a:r>
              <a:rPr lang="en-GB" sz="1300" b="1" dirty="0">
                <a:effectLst>
                  <a:outerShdw blurRad="38100" dist="38100" dir="2700000" algn="tl">
                    <a:srgbClr val="DDDDDD"/>
                  </a:outerShdw>
                </a:effectLst>
              </a:rPr>
              <a:t>CORPOREE</a:t>
            </a:r>
            <a:endParaRPr lang="en-GB" sz="1200" b="1" dirty="0">
              <a:effectLst>
                <a:outerShdw blurRad="38100" dist="38100" dir="2700000" algn="tl">
                  <a:srgbClr val="DDDDDD"/>
                </a:outerShdw>
              </a:effectLst>
            </a:endParaRPr>
          </a:p>
          <a:p>
            <a:pPr defTabSz="752475">
              <a:defRPr/>
            </a:pPr>
            <a:r>
              <a:rPr lang="en-GB" sz="1200" b="1" dirty="0">
                <a:effectLst>
                  <a:outerShdw blurRad="38100" dist="38100" dir="2700000" algn="tl">
                    <a:srgbClr val="DDDDDD"/>
                  </a:outerShdw>
                </a:effectLst>
              </a:rPr>
              <a:t> </a:t>
            </a:r>
          </a:p>
        </p:txBody>
      </p:sp>
      <p:sp>
        <p:nvSpPr>
          <p:cNvPr id="441354" name="Rectangle 10"/>
          <p:cNvSpPr>
            <a:spLocks noChangeArrowheads="1"/>
          </p:cNvSpPr>
          <p:nvPr/>
        </p:nvSpPr>
        <p:spPr bwMode="auto">
          <a:xfrm>
            <a:off x="3352800" y="2816225"/>
            <a:ext cx="1524000" cy="60960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DDDDDD"/>
                  </a:outerShdw>
                </a:effectLst>
              </a:rPr>
              <a:t>ATTIVITÀ E PARTECIPAZIONE</a:t>
            </a:r>
          </a:p>
        </p:txBody>
      </p:sp>
      <p:sp>
        <p:nvSpPr>
          <p:cNvPr id="441355" name="Rectangle 11"/>
          <p:cNvSpPr>
            <a:spLocks noChangeArrowheads="1"/>
          </p:cNvSpPr>
          <p:nvPr/>
        </p:nvSpPr>
        <p:spPr bwMode="auto">
          <a:xfrm>
            <a:off x="5029200" y="2816225"/>
            <a:ext cx="1447800" cy="60960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DDDDDD"/>
                  </a:outerShdw>
                </a:effectLst>
              </a:rPr>
              <a:t>FATTORI </a:t>
            </a:r>
          </a:p>
          <a:p>
            <a:pPr defTabSz="752475">
              <a:defRPr/>
            </a:pPr>
            <a:r>
              <a:rPr lang="en-GB" sz="1300" b="1">
                <a:effectLst>
                  <a:outerShdw blurRad="38100" dist="38100" dir="2700000" algn="tl">
                    <a:srgbClr val="DDDDDD"/>
                  </a:outerShdw>
                </a:effectLst>
              </a:rPr>
              <a:t>AMBIENTALI</a:t>
            </a:r>
            <a:endParaRPr lang="en-GB" sz="1200" b="1">
              <a:effectLst>
                <a:outerShdw blurRad="38100" dist="38100" dir="2700000" algn="tl">
                  <a:srgbClr val="DDDDDD"/>
                </a:outerShdw>
              </a:effectLst>
            </a:endParaRPr>
          </a:p>
        </p:txBody>
      </p:sp>
      <p:sp>
        <p:nvSpPr>
          <p:cNvPr id="441356" name="Rectangle 12"/>
          <p:cNvSpPr>
            <a:spLocks noChangeArrowheads="1"/>
          </p:cNvSpPr>
          <p:nvPr/>
        </p:nvSpPr>
        <p:spPr bwMode="auto">
          <a:xfrm>
            <a:off x="6629400" y="2816225"/>
            <a:ext cx="1600200" cy="609600"/>
          </a:xfrm>
          <a:prstGeom prst="rect">
            <a:avLst/>
          </a:prstGeom>
          <a:solidFill>
            <a:srgbClr val="E6E6E6"/>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FATTORI PERSONALI</a:t>
            </a:r>
            <a:endParaRPr lang="en-GB" sz="1200" b="1">
              <a:effectLst>
                <a:outerShdw blurRad="38100" dist="38100" dir="2700000" algn="tl">
                  <a:srgbClr val="FFFFFF"/>
                </a:outerShdw>
              </a:effectLst>
            </a:endParaRPr>
          </a:p>
        </p:txBody>
      </p:sp>
      <p:cxnSp>
        <p:nvCxnSpPr>
          <p:cNvPr id="67597" name="AutoShape 13"/>
          <p:cNvCxnSpPr>
            <a:cxnSpLocks noChangeShapeType="1"/>
            <a:stCxn id="441350" idx="2"/>
            <a:endCxn id="441351" idx="0"/>
          </p:cNvCxnSpPr>
          <p:nvPr/>
        </p:nvCxnSpPr>
        <p:spPr bwMode="auto">
          <a:xfrm rot="5400000">
            <a:off x="3669506" y="772319"/>
            <a:ext cx="371475" cy="1582738"/>
          </a:xfrm>
          <a:prstGeom prst="bentConnector3">
            <a:avLst>
              <a:gd name="adj1" fmla="val 50000"/>
            </a:avLst>
          </a:prstGeom>
          <a:noFill/>
          <a:ln w="3175">
            <a:solidFill>
              <a:schemeClr val="tx1"/>
            </a:solidFill>
            <a:miter lim="800000"/>
            <a:headEnd/>
            <a:tailEnd/>
          </a:ln>
        </p:spPr>
      </p:cxnSp>
      <p:cxnSp>
        <p:nvCxnSpPr>
          <p:cNvPr id="67598" name="AutoShape 14"/>
          <p:cNvCxnSpPr>
            <a:cxnSpLocks noChangeShapeType="1"/>
            <a:stCxn id="441350" idx="2"/>
            <a:endCxn id="441352" idx="0"/>
          </p:cNvCxnSpPr>
          <p:nvPr/>
        </p:nvCxnSpPr>
        <p:spPr bwMode="auto">
          <a:xfrm rot="16200000" flipH="1">
            <a:off x="5341938" y="682625"/>
            <a:ext cx="371475" cy="1762125"/>
          </a:xfrm>
          <a:prstGeom prst="bentConnector3">
            <a:avLst>
              <a:gd name="adj1" fmla="val 50000"/>
            </a:avLst>
          </a:prstGeom>
          <a:noFill/>
          <a:ln w="3175">
            <a:solidFill>
              <a:schemeClr val="tx1"/>
            </a:solidFill>
            <a:miter lim="800000"/>
            <a:headEnd/>
            <a:tailEnd/>
          </a:ln>
        </p:spPr>
      </p:cxnSp>
      <p:cxnSp>
        <p:nvCxnSpPr>
          <p:cNvPr id="67599" name="AutoShape 15"/>
          <p:cNvCxnSpPr>
            <a:cxnSpLocks noChangeShapeType="1"/>
            <a:stCxn id="441356" idx="0"/>
            <a:endCxn id="441352" idx="2"/>
          </p:cNvCxnSpPr>
          <p:nvPr/>
        </p:nvCxnSpPr>
        <p:spPr bwMode="auto">
          <a:xfrm rot="5400000" flipH="1">
            <a:off x="6701631" y="2088357"/>
            <a:ext cx="434975" cy="1020762"/>
          </a:xfrm>
          <a:prstGeom prst="bentConnector3">
            <a:avLst>
              <a:gd name="adj1" fmla="val 50000"/>
            </a:avLst>
          </a:prstGeom>
          <a:noFill/>
          <a:ln w="3175">
            <a:solidFill>
              <a:schemeClr val="tx1"/>
            </a:solidFill>
            <a:miter lim="800000"/>
            <a:headEnd/>
            <a:tailEnd/>
          </a:ln>
        </p:spPr>
      </p:cxnSp>
      <p:cxnSp>
        <p:nvCxnSpPr>
          <p:cNvPr id="67600" name="AutoShape 16"/>
          <p:cNvCxnSpPr>
            <a:cxnSpLocks noChangeShapeType="1"/>
            <a:stCxn id="441355" idx="0"/>
            <a:endCxn id="441352" idx="2"/>
          </p:cNvCxnSpPr>
          <p:nvPr/>
        </p:nvCxnSpPr>
        <p:spPr bwMode="auto">
          <a:xfrm rot="-5400000">
            <a:off x="5863431" y="2270919"/>
            <a:ext cx="434975" cy="655638"/>
          </a:xfrm>
          <a:prstGeom prst="bentConnector3">
            <a:avLst>
              <a:gd name="adj1" fmla="val 50000"/>
            </a:avLst>
          </a:prstGeom>
          <a:noFill/>
          <a:ln w="3175">
            <a:solidFill>
              <a:schemeClr val="tx1"/>
            </a:solidFill>
            <a:miter lim="800000"/>
            <a:headEnd/>
            <a:tailEnd/>
          </a:ln>
        </p:spPr>
      </p:cxnSp>
      <p:sp>
        <p:nvSpPr>
          <p:cNvPr id="441361" name="Rectangle 17"/>
          <p:cNvSpPr>
            <a:spLocks noChangeArrowheads="1"/>
          </p:cNvSpPr>
          <p:nvPr/>
        </p:nvSpPr>
        <p:spPr bwMode="auto">
          <a:xfrm>
            <a:off x="1752600" y="2816225"/>
            <a:ext cx="1431925" cy="609600"/>
          </a:xfrm>
          <a:prstGeom prst="rect">
            <a:avLst/>
          </a:prstGeom>
          <a:noFill/>
          <a:ln w="3175">
            <a:solidFill>
              <a:schemeClr val="tx1"/>
            </a:solidFill>
            <a:miter lim="800000"/>
            <a:headEnd/>
            <a:tailEnd/>
          </a:ln>
          <a:effectLst/>
        </p:spPr>
        <p:txBody>
          <a:bodyPr lIns="0" tIns="0" rIns="0" bIns="0">
            <a:prstTxWarp prst="textNoShape">
              <a:avLst/>
            </a:prstTxWarp>
          </a:bodyPr>
          <a:lstStyle/>
          <a:p>
            <a:pPr defTabSz="752475">
              <a:defRPr/>
            </a:pPr>
            <a:endParaRPr lang="en-GB" sz="800" b="1" dirty="0">
              <a:effectLst>
                <a:outerShdw blurRad="38100" dist="38100" dir="2700000" algn="tl">
                  <a:srgbClr val="DDDDDD"/>
                </a:outerShdw>
              </a:effectLst>
            </a:endParaRPr>
          </a:p>
          <a:p>
            <a:pPr algn="ctr" defTabSz="752475">
              <a:defRPr/>
            </a:pPr>
            <a:r>
              <a:rPr lang="en-GB" sz="1300" b="1" dirty="0">
                <a:effectLst>
                  <a:outerShdw blurRad="38100" dist="38100" dir="2700000" algn="tl">
                    <a:srgbClr val="DDDDDD"/>
                  </a:outerShdw>
                </a:effectLst>
              </a:rPr>
              <a:t>STRUTTURE</a:t>
            </a:r>
          </a:p>
          <a:p>
            <a:pPr algn="ctr" defTabSz="752475">
              <a:defRPr/>
            </a:pPr>
            <a:r>
              <a:rPr lang="en-GB" sz="1300" b="1" dirty="0">
                <a:effectLst>
                  <a:outerShdw blurRad="38100" dist="38100" dir="2700000" algn="tl">
                    <a:srgbClr val="DDDDDD"/>
                  </a:outerShdw>
                </a:effectLst>
              </a:rPr>
              <a:t>CORPOREE</a:t>
            </a:r>
            <a:endParaRPr lang="en-GB" sz="1200" b="1" dirty="0">
              <a:effectLst>
                <a:outerShdw blurRad="38100" dist="38100" dir="2700000" algn="tl">
                  <a:srgbClr val="DDDDDD"/>
                </a:outerShdw>
              </a:effectLst>
            </a:endParaRPr>
          </a:p>
          <a:p>
            <a:pPr defTabSz="752475">
              <a:defRPr/>
            </a:pPr>
            <a:r>
              <a:rPr lang="en-GB" sz="1200" b="1" dirty="0">
                <a:effectLst>
                  <a:outerShdw blurRad="38100" dist="38100" dir="2700000" algn="tl">
                    <a:srgbClr val="DDDDDD"/>
                  </a:outerShdw>
                </a:effectLst>
              </a:rPr>
              <a:t> </a:t>
            </a:r>
          </a:p>
        </p:txBody>
      </p:sp>
      <p:sp>
        <p:nvSpPr>
          <p:cNvPr id="441362" name="Rectangle 18"/>
          <p:cNvSpPr>
            <a:spLocks noChangeArrowheads="1"/>
          </p:cNvSpPr>
          <p:nvPr/>
        </p:nvSpPr>
        <p:spPr bwMode="auto">
          <a:xfrm>
            <a:off x="76200" y="3806825"/>
            <a:ext cx="13716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MODIFICAZIONI NELLE FUNZIONI </a:t>
            </a:r>
          </a:p>
          <a:p>
            <a:pPr defTabSz="752475">
              <a:defRPr/>
            </a:pPr>
            <a:r>
              <a:rPr lang="en-GB" sz="1200" b="1">
                <a:effectLst>
                  <a:outerShdw blurRad="38100" dist="38100" dir="2700000" algn="tl">
                    <a:srgbClr val="FFFFFF"/>
                  </a:outerShdw>
                </a:effectLst>
              </a:rPr>
              <a:t>CORPOREE</a:t>
            </a:r>
          </a:p>
        </p:txBody>
      </p:sp>
      <p:sp>
        <p:nvSpPr>
          <p:cNvPr id="441363" name="Rectangle 19"/>
          <p:cNvSpPr>
            <a:spLocks noChangeArrowheads="1"/>
          </p:cNvSpPr>
          <p:nvPr/>
        </p:nvSpPr>
        <p:spPr bwMode="auto">
          <a:xfrm>
            <a:off x="1524000" y="3806825"/>
            <a:ext cx="15240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dirty="0" smtClean="0">
                <a:effectLst>
                  <a:outerShdw blurRad="38100" dist="38100" dir="2700000" algn="tl">
                    <a:srgbClr val="FFFFFF"/>
                  </a:outerShdw>
                </a:effectLst>
              </a:rPr>
              <a:t>MODIFICAZIONI </a:t>
            </a:r>
            <a:r>
              <a:rPr lang="en-GB" sz="1200" b="1" dirty="0">
                <a:effectLst>
                  <a:outerShdw blurRad="38100" dist="38100" dir="2700000" algn="tl">
                    <a:srgbClr val="FFFFFF"/>
                  </a:outerShdw>
                </a:effectLst>
              </a:rPr>
              <a:t>NELLE STRUTTURE </a:t>
            </a:r>
          </a:p>
          <a:p>
            <a:pPr defTabSz="752475">
              <a:defRPr/>
            </a:pPr>
            <a:r>
              <a:rPr lang="en-GB" sz="1200" b="1" dirty="0">
                <a:effectLst>
                  <a:outerShdw blurRad="38100" dist="38100" dir="2700000" algn="tl">
                    <a:srgbClr val="FFFFFF"/>
                  </a:outerShdw>
                </a:effectLst>
              </a:rPr>
              <a:t>CORPOREE</a:t>
            </a:r>
          </a:p>
          <a:p>
            <a:pPr defTabSz="752475">
              <a:defRPr/>
            </a:pPr>
            <a:endParaRPr lang="en-GB" sz="1200" b="1" dirty="0">
              <a:effectLst>
                <a:outerShdw blurRad="38100" dist="38100" dir="2700000" algn="tl">
                  <a:srgbClr val="FFFFFF"/>
                </a:outerShdw>
              </a:effectLst>
            </a:endParaRPr>
          </a:p>
        </p:txBody>
      </p:sp>
      <p:sp>
        <p:nvSpPr>
          <p:cNvPr id="441364" name="Rectangle 20"/>
          <p:cNvSpPr>
            <a:spLocks noChangeArrowheads="1"/>
          </p:cNvSpPr>
          <p:nvPr/>
        </p:nvSpPr>
        <p:spPr bwMode="auto">
          <a:xfrm>
            <a:off x="3140075" y="3806825"/>
            <a:ext cx="898525"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CAPACITÀ</a:t>
            </a:r>
          </a:p>
        </p:txBody>
      </p:sp>
      <p:sp>
        <p:nvSpPr>
          <p:cNvPr id="441365" name="Rectangle 21"/>
          <p:cNvSpPr>
            <a:spLocks noChangeArrowheads="1"/>
          </p:cNvSpPr>
          <p:nvPr/>
        </p:nvSpPr>
        <p:spPr bwMode="auto">
          <a:xfrm>
            <a:off x="4114800" y="3810000"/>
            <a:ext cx="12954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PERFORMANCE</a:t>
            </a:r>
          </a:p>
        </p:txBody>
      </p:sp>
      <p:sp>
        <p:nvSpPr>
          <p:cNvPr id="441366" name="Rectangle 22"/>
          <p:cNvSpPr>
            <a:spLocks noChangeArrowheads="1"/>
          </p:cNvSpPr>
          <p:nvPr/>
        </p:nvSpPr>
        <p:spPr bwMode="auto">
          <a:xfrm>
            <a:off x="5486400" y="3806825"/>
            <a:ext cx="13716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FACILITATORI/</a:t>
            </a:r>
          </a:p>
          <a:p>
            <a:pPr defTabSz="752475">
              <a:defRPr/>
            </a:pPr>
            <a:r>
              <a:rPr lang="en-GB" sz="1200" b="1">
                <a:effectLst>
                  <a:outerShdw blurRad="38100" dist="38100" dir="2700000" algn="tl">
                    <a:srgbClr val="FFFFFF"/>
                  </a:outerShdw>
                </a:effectLst>
              </a:rPr>
              <a:t>BARRIERE</a:t>
            </a:r>
          </a:p>
        </p:txBody>
      </p:sp>
      <p:cxnSp>
        <p:nvCxnSpPr>
          <p:cNvPr id="67607" name="AutoShape 23"/>
          <p:cNvCxnSpPr>
            <a:cxnSpLocks noChangeShapeType="1"/>
            <a:stCxn id="441351" idx="2"/>
            <a:endCxn id="441354" idx="0"/>
          </p:cNvCxnSpPr>
          <p:nvPr/>
        </p:nvCxnSpPr>
        <p:spPr bwMode="auto">
          <a:xfrm rot="16200000" flipH="1">
            <a:off x="3371850" y="2073275"/>
            <a:ext cx="434975" cy="1050925"/>
          </a:xfrm>
          <a:prstGeom prst="bentConnector3">
            <a:avLst>
              <a:gd name="adj1" fmla="val 50000"/>
            </a:avLst>
          </a:prstGeom>
          <a:noFill/>
          <a:ln w="9525">
            <a:solidFill>
              <a:schemeClr val="tx1"/>
            </a:solidFill>
            <a:miter lim="800000"/>
            <a:headEnd/>
            <a:tailEnd/>
          </a:ln>
        </p:spPr>
      </p:cxnSp>
      <p:cxnSp>
        <p:nvCxnSpPr>
          <p:cNvPr id="67608" name="AutoShape 24"/>
          <p:cNvCxnSpPr>
            <a:cxnSpLocks noChangeShapeType="1"/>
            <a:stCxn id="441351" idx="2"/>
            <a:endCxn id="441361" idx="0"/>
          </p:cNvCxnSpPr>
          <p:nvPr/>
        </p:nvCxnSpPr>
        <p:spPr bwMode="auto">
          <a:xfrm rot="5400000">
            <a:off x="2548732" y="2301081"/>
            <a:ext cx="434975" cy="595312"/>
          </a:xfrm>
          <a:prstGeom prst="bentConnector3">
            <a:avLst>
              <a:gd name="adj1" fmla="val 50000"/>
            </a:avLst>
          </a:prstGeom>
          <a:noFill/>
          <a:ln w="9525">
            <a:solidFill>
              <a:schemeClr val="tx1"/>
            </a:solidFill>
            <a:miter lim="800000"/>
            <a:headEnd/>
            <a:tailEnd/>
          </a:ln>
        </p:spPr>
      </p:cxnSp>
      <p:cxnSp>
        <p:nvCxnSpPr>
          <p:cNvPr id="67609" name="AutoShape 25"/>
          <p:cNvCxnSpPr>
            <a:cxnSpLocks noChangeShapeType="1"/>
            <a:stCxn id="441351" idx="2"/>
            <a:endCxn id="441353" idx="0"/>
          </p:cNvCxnSpPr>
          <p:nvPr/>
        </p:nvCxnSpPr>
        <p:spPr bwMode="auto">
          <a:xfrm rot="5400000">
            <a:off x="1771650" y="1524000"/>
            <a:ext cx="434975" cy="2149475"/>
          </a:xfrm>
          <a:prstGeom prst="bentConnector3">
            <a:avLst>
              <a:gd name="adj1" fmla="val 50000"/>
            </a:avLst>
          </a:prstGeom>
          <a:noFill/>
          <a:ln w="9525">
            <a:solidFill>
              <a:schemeClr val="tx1"/>
            </a:solidFill>
            <a:miter lim="800000"/>
            <a:headEnd/>
            <a:tailEnd/>
          </a:ln>
        </p:spPr>
      </p:cxnSp>
      <p:cxnSp>
        <p:nvCxnSpPr>
          <p:cNvPr id="441370" name="AutoShape 26"/>
          <p:cNvCxnSpPr>
            <a:cxnSpLocks noChangeShapeType="1"/>
            <a:stCxn id="441354" idx="2"/>
            <a:endCxn id="441364" idx="0"/>
          </p:cNvCxnSpPr>
          <p:nvPr/>
        </p:nvCxnSpPr>
        <p:spPr bwMode="auto">
          <a:xfrm flipH="1">
            <a:off x="3589338" y="3425825"/>
            <a:ext cx="525462" cy="381000"/>
          </a:xfrm>
          <a:prstGeom prst="straightConnector1">
            <a:avLst/>
          </a:prstGeom>
          <a:noFill/>
          <a:ln w="9525">
            <a:solidFill>
              <a:schemeClr val="tx1"/>
            </a:solidFill>
            <a:round/>
            <a:headEnd/>
            <a:tailEnd/>
          </a:ln>
        </p:spPr>
      </p:cxnSp>
      <p:cxnSp>
        <p:nvCxnSpPr>
          <p:cNvPr id="441371" name="AutoShape 27"/>
          <p:cNvCxnSpPr>
            <a:cxnSpLocks noChangeShapeType="1"/>
            <a:stCxn id="441354" idx="2"/>
            <a:endCxn id="441365" idx="0"/>
          </p:cNvCxnSpPr>
          <p:nvPr/>
        </p:nvCxnSpPr>
        <p:spPr bwMode="auto">
          <a:xfrm>
            <a:off x="4114800" y="3425825"/>
            <a:ext cx="647700" cy="384175"/>
          </a:xfrm>
          <a:prstGeom prst="straightConnector1">
            <a:avLst/>
          </a:prstGeom>
          <a:noFill/>
          <a:ln w="9525">
            <a:solidFill>
              <a:schemeClr val="tx1"/>
            </a:solidFill>
            <a:round/>
            <a:headEnd/>
            <a:tailEnd/>
          </a:ln>
        </p:spPr>
      </p:cxnSp>
      <p:sp>
        <p:nvSpPr>
          <p:cNvPr id="441372" name="Line 28"/>
          <p:cNvSpPr>
            <a:spLocks noChangeShapeType="1"/>
          </p:cNvSpPr>
          <p:nvPr/>
        </p:nvSpPr>
        <p:spPr bwMode="auto">
          <a:xfrm flipV="1">
            <a:off x="762000" y="3429000"/>
            <a:ext cx="0" cy="3810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441373" name="Line 29"/>
          <p:cNvSpPr>
            <a:spLocks noChangeShapeType="1"/>
          </p:cNvSpPr>
          <p:nvPr/>
        </p:nvSpPr>
        <p:spPr bwMode="auto">
          <a:xfrm flipV="1">
            <a:off x="2286000" y="3429000"/>
            <a:ext cx="0" cy="3810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441374" name="Line 30"/>
          <p:cNvSpPr>
            <a:spLocks noChangeShapeType="1"/>
          </p:cNvSpPr>
          <p:nvPr/>
        </p:nvSpPr>
        <p:spPr bwMode="auto">
          <a:xfrm flipV="1">
            <a:off x="6096000" y="3429000"/>
            <a:ext cx="0" cy="3810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1372"/>
                                        </p:tgtEl>
                                        <p:attrNameLst>
                                          <p:attrName>style.visibility</p:attrName>
                                        </p:attrNameLst>
                                      </p:cBhvr>
                                      <p:to>
                                        <p:strVal val="visible"/>
                                      </p:to>
                                    </p:set>
                                    <p:anim calcmode="lin" valueType="num">
                                      <p:cBhvr additive="base">
                                        <p:cTn id="7" dur="500" fill="hold"/>
                                        <p:tgtEl>
                                          <p:spTgt spid="441372"/>
                                        </p:tgtEl>
                                        <p:attrNameLst>
                                          <p:attrName>ppt_x</p:attrName>
                                        </p:attrNameLst>
                                      </p:cBhvr>
                                      <p:tavLst>
                                        <p:tav tm="0">
                                          <p:val>
                                            <p:strVal val="#ppt_x"/>
                                          </p:val>
                                        </p:tav>
                                        <p:tav tm="100000">
                                          <p:val>
                                            <p:strVal val="#ppt_x"/>
                                          </p:val>
                                        </p:tav>
                                      </p:tavLst>
                                    </p:anim>
                                    <p:anim calcmode="lin" valueType="num">
                                      <p:cBhvr additive="base">
                                        <p:cTn id="8" dur="500" fill="hold"/>
                                        <p:tgtEl>
                                          <p:spTgt spid="44137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41373"/>
                                        </p:tgtEl>
                                        <p:attrNameLst>
                                          <p:attrName>style.visibility</p:attrName>
                                        </p:attrNameLst>
                                      </p:cBhvr>
                                      <p:to>
                                        <p:strVal val="visible"/>
                                      </p:to>
                                    </p:set>
                                    <p:anim calcmode="lin" valueType="num">
                                      <p:cBhvr additive="base">
                                        <p:cTn id="11" dur="500" fill="hold"/>
                                        <p:tgtEl>
                                          <p:spTgt spid="441373"/>
                                        </p:tgtEl>
                                        <p:attrNameLst>
                                          <p:attrName>ppt_x</p:attrName>
                                        </p:attrNameLst>
                                      </p:cBhvr>
                                      <p:tavLst>
                                        <p:tav tm="0">
                                          <p:val>
                                            <p:strVal val="#ppt_x"/>
                                          </p:val>
                                        </p:tav>
                                        <p:tav tm="100000">
                                          <p:val>
                                            <p:strVal val="#ppt_x"/>
                                          </p:val>
                                        </p:tav>
                                      </p:tavLst>
                                    </p:anim>
                                    <p:anim calcmode="lin" valueType="num">
                                      <p:cBhvr additive="base">
                                        <p:cTn id="12" dur="500" fill="hold"/>
                                        <p:tgtEl>
                                          <p:spTgt spid="44137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41370"/>
                                        </p:tgtEl>
                                        <p:attrNameLst>
                                          <p:attrName>style.visibility</p:attrName>
                                        </p:attrNameLst>
                                      </p:cBhvr>
                                      <p:to>
                                        <p:strVal val="visible"/>
                                      </p:to>
                                    </p:set>
                                    <p:anim calcmode="lin" valueType="num">
                                      <p:cBhvr additive="base">
                                        <p:cTn id="15" dur="500" fill="hold"/>
                                        <p:tgtEl>
                                          <p:spTgt spid="441370"/>
                                        </p:tgtEl>
                                        <p:attrNameLst>
                                          <p:attrName>ppt_x</p:attrName>
                                        </p:attrNameLst>
                                      </p:cBhvr>
                                      <p:tavLst>
                                        <p:tav tm="0">
                                          <p:val>
                                            <p:strVal val="#ppt_x"/>
                                          </p:val>
                                        </p:tav>
                                        <p:tav tm="100000">
                                          <p:val>
                                            <p:strVal val="#ppt_x"/>
                                          </p:val>
                                        </p:tav>
                                      </p:tavLst>
                                    </p:anim>
                                    <p:anim calcmode="lin" valueType="num">
                                      <p:cBhvr additive="base">
                                        <p:cTn id="16" dur="500" fill="hold"/>
                                        <p:tgtEl>
                                          <p:spTgt spid="44137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41371"/>
                                        </p:tgtEl>
                                        <p:attrNameLst>
                                          <p:attrName>style.visibility</p:attrName>
                                        </p:attrNameLst>
                                      </p:cBhvr>
                                      <p:to>
                                        <p:strVal val="visible"/>
                                      </p:to>
                                    </p:set>
                                    <p:anim calcmode="lin" valueType="num">
                                      <p:cBhvr additive="base">
                                        <p:cTn id="19" dur="500" fill="hold"/>
                                        <p:tgtEl>
                                          <p:spTgt spid="441371"/>
                                        </p:tgtEl>
                                        <p:attrNameLst>
                                          <p:attrName>ppt_x</p:attrName>
                                        </p:attrNameLst>
                                      </p:cBhvr>
                                      <p:tavLst>
                                        <p:tav tm="0">
                                          <p:val>
                                            <p:strVal val="#ppt_x"/>
                                          </p:val>
                                        </p:tav>
                                        <p:tav tm="100000">
                                          <p:val>
                                            <p:strVal val="#ppt_x"/>
                                          </p:val>
                                        </p:tav>
                                      </p:tavLst>
                                    </p:anim>
                                    <p:anim calcmode="lin" valueType="num">
                                      <p:cBhvr additive="base">
                                        <p:cTn id="20" dur="500" fill="hold"/>
                                        <p:tgtEl>
                                          <p:spTgt spid="44137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41374"/>
                                        </p:tgtEl>
                                        <p:attrNameLst>
                                          <p:attrName>style.visibility</p:attrName>
                                        </p:attrNameLst>
                                      </p:cBhvr>
                                      <p:to>
                                        <p:strVal val="visible"/>
                                      </p:to>
                                    </p:set>
                                    <p:anim calcmode="lin" valueType="num">
                                      <p:cBhvr additive="base">
                                        <p:cTn id="23" dur="500" fill="hold"/>
                                        <p:tgtEl>
                                          <p:spTgt spid="441374"/>
                                        </p:tgtEl>
                                        <p:attrNameLst>
                                          <p:attrName>ppt_x</p:attrName>
                                        </p:attrNameLst>
                                      </p:cBhvr>
                                      <p:tavLst>
                                        <p:tav tm="0">
                                          <p:val>
                                            <p:strVal val="#ppt_x"/>
                                          </p:val>
                                        </p:tav>
                                        <p:tav tm="100000">
                                          <p:val>
                                            <p:strVal val="#ppt_x"/>
                                          </p:val>
                                        </p:tav>
                                      </p:tavLst>
                                    </p:anim>
                                    <p:anim calcmode="lin" valueType="num">
                                      <p:cBhvr additive="base">
                                        <p:cTn id="24" dur="500" fill="hold"/>
                                        <p:tgtEl>
                                          <p:spTgt spid="44137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41362"/>
                                        </p:tgtEl>
                                        <p:attrNameLst>
                                          <p:attrName>style.visibility</p:attrName>
                                        </p:attrNameLst>
                                      </p:cBhvr>
                                      <p:to>
                                        <p:strVal val="visible"/>
                                      </p:to>
                                    </p:set>
                                    <p:anim calcmode="lin" valueType="num">
                                      <p:cBhvr additive="base">
                                        <p:cTn id="29" dur="500" fill="hold"/>
                                        <p:tgtEl>
                                          <p:spTgt spid="441362"/>
                                        </p:tgtEl>
                                        <p:attrNameLst>
                                          <p:attrName>ppt_x</p:attrName>
                                        </p:attrNameLst>
                                      </p:cBhvr>
                                      <p:tavLst>
                                        <p:tav tm="0">
                                          <p:val>
                                            <p:strVal val="#ppt_x"/>
                                          </p:val>
                                        </p:tav>
                                        <p:tav tm="100000">
                                          <p:val>
                                            <p:strVal val="#ppt_x"/>
                                          </p:val>
                                        </p:tav>
                                      </p:tavLst>
                                    </p:anim>
                                    <p:anim calcmode="lin" valueType="num">
                                      <p:cBhvr additive="base">
                                        <p:cTn id="30" dur="500" fill="hold"/>
                                        <p:tgtEl>
                                          <p:spTgt spid="44136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41363"/>
                                        </p:tgtEl>
                                        <p:attrNameLst>
                                          <p:attrName>style.visibility</p:attrName>
                                        </p:attrNameLst>
                                      </p:cBhvr>
                                      <p:to>
                                        <p:strVal val="visible"/>
                                      </p:to>
                                    </p:set>
                                    <p:anim calcmode="lin" valueType="num">
                                      <p:cBhvr additive="base">
                                        <p:cTn id="35" dur="500" fill="hold"/>
                                        <p:tgtEl>
                                          <p:spTgt spid="441363"/>
                                        </p:tgtEl>
                                        <p:attrNameLst>
                                          <p:attrName>ppt_x</p:attrName>
                                        </p:attrNameLst>
                                      </p:cBhvr>
                                      <p:tavLst>
                                        <p:tav tm="0">
                                          <p:val>
                                            <p:strVal val="#ppt_x"/>
                                          </p:val>
                                        </p:tav>
                                        <p:tav tm="100000">
                                          <p:val>
                                            <p:strVal val="#ppt_x"/>
                                          </p:val>
                                        </p:tav>
                                      </p:tavLst>
                                    </p:anim>
                                    <p:anim calcmode="lin" valueType="num">
                                      <p:cBhvr additive="base">
                                        <p:cTn id="36" dur="500" fill="hold"/>
                                        <p:tgtEl>
                                          <p:spTgt spid="44136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41364"/>
                                        </p:tgtEl>
                                        <p:attrNameLst>
                                          <p:attrName>style.visibility</p:attrName>
                                        </p:attrNameLst>
                                      </p:cBhvr>
                                      <p:to>
                                        <p:strVal val="visible"/>
                                      </p:to>
                                    </p:set>
                                    <p:anim calcmode="lin" valueType="num">
                                      <p:cBhvr additive="base">
                                        <p:cTn id="41" dur="500" fill="hold"/>
                                        <p:tgtEl>
                                          <p:spTgt spid="441364"/>
                                        </p:tgtEl>
                                        <p:attrNameLst>
                                          <p:attrName>ppt_x</p:attrName>
                                        </p:attrNameLst>
                                      </p:cBhvr>
                                      <p:tavLst>
                                        <p:tav tm="0">
                                          <p:val>
                                            <p:strVal val="#ppt_x"/>
                                          </p:val>
                                        </p:tav>
                                        <p:tav tm="100000">
                                          <p:val>
                                            <p:strVal val="#ppt_x"/>
                                          </p:val>
                                        </p:tav>
                                      </p:tavLst>
                                    </p:anim>
                                    <p:anim calcmode="lin" valueType="num">
                                      <p:cBhvr additive="base">
                                        <p:cTn id="42" dur="500" fill="hold"/>
                                        <p:tgtEl>
                                          <p:spTgt spid="44136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41365"/>
                                        </p:tgtEl>
                                        <p:attrNameLst>
                                          <p:attrName>style.visibility</p:attrName>
                                        </p:attrNameLst>
                                      </p:cBhvr>
                                      <p:to>
                                        <p:strVal val="visible"/>
                                      </p:to>
                                    </p:set>
                                    <p:anim calcmode="lin" valueType="num">
                                      <p:cBhvr additive="base">
                                        <p:cTn id="47" dur="500" fill="hold"/>
                                        <p:tgtEl>
                                          <p:spTgt spid="441365"/>
                                        </p:tgtEl>
                                        <p:attrNameLst>
                                          <p:attrName>ppt_x</p:attrName>
                                        </p:attrNameLst>
                                      </p:cBhvr>
                                      <p:tavLst>
                                        <p:tav tm="0">
                                          <p:val>
                                            <p:strVal val="#ppt_x"/>
                                          </p:val>
                                        </p:tav>
                                        <p:tav tm="100000">
                                          <p:val>
                                            <p:strVal val="#ppt_x"/>
                                          </p:val>
                                        </p:tav>
                                      </p:tavLst>
                                    </p:anim>
                                    <p:anim calcmode="lin" valueType="num">
                                      <p:cBhvr additive="base">
                                        <p:cTn id="48" dur="500" fill="hold"/>
                                        <p:tgtEl>
                                          <p:spTgt spid="441365"/>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441366"/>
                                        </p:tgtEl>
                                        <p:attrNameLst>
                                          <p:attrName>style.visibility</p:attrName>
                                        </p:attrNameLst>
                                      </p:cBhvr>
                                      <p:to>
                                        <p:strVal val="visible"/>
                                      </p:to>
                                    </p:set>
                                    <p:anim calcmode="lin" valueType="num">
                                      <p:cBhvr additive="base">
                                        <p:cTn id="53" dur="500" fill="hold"/>
                                        <p:tgtEl>
                                          <p:spTgt spid="441366"/>
                                        </p:tgtEl>
                                        <p:attrNameLst>
                                          <p:attrName>ppt_x</p:attrName>
                                        </p:attrNameLst>
                                      </p:cBhvr>
                                      <p:tavLst>
                                        <p:tav tm="0">
                                          <p:val>
                                            <p:strVal val="#ppt_x"/>
                                          </p:val>
                                        </p:tav>
                                        <p:tav tm="100000">
                                          <p:val>
                                            <p:strVal val="#ppt_x"/>
                                          </p:val>
                                        </p:tav>
                                      </p:tavLst>
                                    </p:anim>
                                    <p:anim calcmode="lin" valueType="num">
                                      <p:cBhvr additive="base">
                                        <p:cTn id="54" dur="500" fill="hold"/>
                                        <p:tgtEl>
                                          <p:spTgt spid="4413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62" grpId="0" animBg="1"/>
      <p:bldP spid="441363" grpId="0" animBg="1"/>
      <p:bldP spid="441364" grpId="0" animBg="1"/>
      <p:bldP spid="441365" grpId="0" animBg="1"/>
      <p:bldP spid="441366" grpId="0" animBg="1"/>
      <p:bldP spid="441372" grpId="0" animBg="1"/>
      <p:bldP spid="441373" grpId="0" animBg="1"/>
      <p:bldP spid="441374" grpId="0" animBg="1"/>
    </p:bld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69635" name="Rectangle 2"/>
          <p:cNvSpPr>
            <a:spLocks noGrp="1" noChangeArrowheads="1"/>
          </p:cNvSpPr>
          <p:nvPr>
            <p:ph type="title"/>
          </p:nvPr>
        </p:nvSpPr>
        <p:spPr bwMode="auto">
          <a:xfrm>
            <a:off x="381000" y="304800"/>
            <a:ext cx="9144000" cy="914400"/>
          </a:xfrm>
          <a:noFill/>
          <a:ln>
            <a:miter lim="800000"/>
            <a:headEnd/>
            <a:tailEnd/>
          </a:ln>
        </p:spPr>
        <p:txBody>
          <a:bodyPr vert="horz" wrap="square" lIns="91440" tIns="45720" rIns="91440" bIns="45720" numCol="1" anchor="t" anchorCtr="0" compatLnSpc="1">
            <a:prstTxWarp prst="textNoShape">
              <a:avLst/>
            </a:prstTxWarp>
          </a:bodyPr>
          <a:lstStyle/>
          <a:p>
            <a:r>
              <a:rPr lang="it-IT" b="1" dirty="0"/>
              <a:t>STRUTTURA DELL’ICF</a:t>
            </a:r>
            <a:endParaRPr lang="it-IT" dirty="0"/>
          </a:p>
        </p:txBody>
      </p:sp>
      <p:sp>
        <p:nvSpPr>
          <p:cNvPr id="69636" name="Rectangle 3"/>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sp>
        <p:nvSpPr>
          <p:cNvPr id="69637" name="Rectangle 4"/>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graphicFrame>
        <p:nvGraphicFramePr>
          <p:cNvPr id="69634" name="Rectangle 2"/>
          <p:cNvGraphicFramePr>
            <a:graphicFrameLocks/>
          </p:cNvGraphicFramePr>
          <p:nvPr/>
        </p:nvGraphicFramePr>
        <p:xfrm>
          <a:off x="777875" y="1597025"/>
          <a:ext cx="3048000" cy="4419600"/>
        </p:xfrm>
        <a:graphic>
          <a:graphicData uri="http://schemas.openxmlformats.org/presentationml/2006/ole">
            <p:oleObj spid="_x0000_s94210" name="ClipArt" r:id="rId4" imgW="0" imgH="0" progId="">
              <p:embed/>
            </p:oleObj>
          </a:graphicData>
        </a:graphic>
      </p:graphicFrame>
      <p:sp>
        <p:nvSpPr>
          <p:cNvPr id="443398" name="Rectangle 6"/>
          <p:cNvSpPr>
            <a:spLocks noChangeArrowheads="1"/>
          </p:cNvSpPr>
          <p:nvPr/>
        </p:nvSpPr>
        <p:spPr bwMode="auto">
          <a:xfrm>
            <a:off x="4251325" y="914400"/>
            <a:ext cx="790575" cy="46355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2200" b="1">
                <a:effectLst>
                  <a:outerShdw blurRad="38100" dist="38100" dir="2700000" algn="tl">
                    <a:srgbClr val="DDDDDD"/>
                  </a:outerShdw>
                </a:effectLst>
              </a:rPr>
              <a:t>ICF</a:t>
            </a:r>
          </a:p>
        </p:txBody>
      </p:sp>
      <p:sp>
        <p:nvSpPr>
          <p:cNvPr id="443399" name="Rectangle 7"/>
          <p:cNvSpPr>
            <a:spLocks noChangeArrowheads="1"/>
          </p:cNvSpPr>
          <p:nvPr/>
        </p:nvSpPr>
        <p:spPr bwMode="auto">
          <a:xfrm>
            <a:off x="1997075" y="1749425"/>
            <a:ext cx="2133600" cy="631825"/>
          </a:xfrm>
          <a:prstGeom prst="rect">
            <a:avLst/>
          </a:prstGeom>
          <a:solidFill>
            <a:srgbClr val="FFCC00"/>
          </a:solidFill>
          <a:ln w="12700">
            <a:solidFill>
              <a:schemeClr val="tx1"/>
            </a:solidFill>
            <a:miter lim="800000"/>
            <a:headEnd/>
            <a:tailEnd/>
          </a:ln>
          <a:effectLst/>
        </p:spPr>
        <p:txBody>
          <a:bodyPr lIns="0" tIns="0" rIns="0" bIns="0">
            <a:prstTxWarp prst="textNoShape">
              <a:avLst/>
            </a:prstTxWarp>
          </a:bodyPr>
          <a:lstStyle/>
          <a:p>
            <a:pPr defTabSz="752475">
              <a:defRPr/>
            </a:pPr>
            <a:r>
              <a:rPr lang="en-GB" sz="1300" b="1">
                <a:effectLst>
                  <a:outerShdw blurRad="38100" dist="38100" dir="2700000" algn="tl">
                    <a:srgbClr val="FFFFFF"/>
                  </a:outerShdw>
                </a:effectLst>
              </a:rPr>
              <a:t>PARTE 1:</a:t>
            </a:r>
          </a:p>
          <a:p>
            <a:pPr defTabSz="752475">
              <a:defRPr/>
            </a:pPr>
            <a:r>
              <a:rPr lang="en-GB" sz="1300" b="1">
                <a:effectLst>
                  <a:outerShdw blurRad="38100" dist="38100" dir="2700000" algn="tl">
                    <a:srgbClr val="FFFFFF"/>
                  </a:outerShdw>
                </a:effectLst>
              </a:rPr>
              <a:t>FUNZIONAMENTO E DISABILITÀ</a:t>
            </a:r>
            <a:endParaRPr lang="en-GB" sz="1400" b="1">
              <a:effectLst>
                <a:outerShdw blurRad="38100" dist="38100" dir="2700000" algn="tl">
                  <a:srgbClr val="FFFFFF"/>
                </a:outerShdw>
              </a:effectLst>
            </a:endParaRPr>
          </a:p>
          <a:p>
            <a:pPr defTabSz="752475">
              <a:defRPr/>
            </a:pPr>
            <a:endParaRPr lang="en-GB" sz="1400" b="1">
              <a:effectLst>
                <a:outerShdw blurRad="38100" dist="38100" dir="2700000" algn="tl">
                  <a:srgbClr val="FFFFFF"/>
                </a:outerShdw>
              </a:effectLst>
            </a:endParaRPr>
          </a:p>
        </p:txBody>
      </p:sp>
      <p:sp>
        <p:nvSpPr>
          <p:cNvPr id="443400" name="Rectangle 8"/>
          <p:cNvSpPr>
            <a:spLocks noChangeArrowheads="1"/>
          </p:cNvSpPr>
          <p:nvPr/>
        </p:nvSpPr>
        <p:spPr bwMode="auto">
          <a:xfrm>
            <a:off x="5349875" y="1749425"/>
            <a:ext cx="2117725" cy="631825"/>
          </a:xfrm>
          <a:prstGeom prst="rect">
            <a:avLst/>
          </a:prstGeom>
          <a:solidFill>
            <a:srgbClr val="FFCC00"/>
          </a:solidFill>
          <a:ln w="12700">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PARTE 2:</a:t>
            </a:r>
          </a:p>
          <a:p>
            <a:pPr defTabSz="752475">
              <a:defRPr/>
            </a:pPr>
            <a:r>
              <a:rPr lang="en-GB" sz="1300" b="1">
                <a:effectLst>
                  <a:outerShdw blurRad="38100" dist="38100" dir="2700000" algn="tl">
                    <a:srgbClr val="FFFFFF"/>
                  </a:outerShdw>
                </a:effectLst>
              </a:rPr>
              <a:t>FATTORI CONTESTUALI</a:t>
            </a:r>
            <a:r>
              <a:rPr lang="en-GB" sz="1400" b="1">
                <a:solidFill>
                  <a:srgbClr val="000000"/>
                </a:solidFill>
                <a:effectLst>
                  <a:outerShdw blurRad="38100" dist="38100" dir="2700000" algn="tl">
                    <a:srgbClr val="FFFFFF"/>
                  </a:outerShdw>
                </a:effectLst>
              </a:rPr>
              <a:t> </a:t>
            </a:r>
          </a:p>
        </p:txBody>
      </p:sp>
      <p:sp>
        <p:nvSpPr>
          <p:cNvPr id="443401" name="Rectangle 9"/>
          <p:cNvSpPr>
            <a:spLocks noChangeArrowheads="1"/>
          </p:cNvSpPr>
          <p:nvPr/>
        </p:nvSpPr>
        <p:spPr bwMode="auto">
          <a:xfrm>
            <a:off x="228600" y="2816225"/>
            <a:ext cx="1371600" cy="609600"/>
          </a:xfrm>
          <a:prstGeom prst="rect">
            <a:avLst/>
          </a:prstGeom>
          <a:noFill/>
          <a:ln w="3175">
            <a:solidFill>
              <a:schemeClr val="tx1"/>
            </a:solidFill>
            <a:miter lim="800000"/>
            <a:headEnd/>
            <a:tailEnd/>
          </a:ln>
          <a:effectLst/>
        </p:spPr>
        <p:txBody>
          <a:bodyPr lIns="0" tIns="0" rIns="0" bIns="0">
            <a:prstTxWarp prst="textNoShape">
              <a:avLst/>
            </a:prstTxWarp>
          </a:bodyPr>
          <a:lstStyle/>
          <a:p>
            <a:pPr defTabSz="752475">
              <a:defRPr/>
            </a:pPr>
            <a:endParaRPr lang="en-GB" sz="800" b="1">
              <a:effectLst>
                <a:outerShdw blurRad="38100" dist="38100" dir="2700000" algn="tl">
                  <a:srgbClr val="DDDDDD"/>
                </a:outerShdw>
              </a:effectLst>
            </a:endParaRPr>
          </a:p>
          <a:p>
            <a:pPr defTabSz="752475">
              <a:defRPr/>
            </a:pPr>
            <a:r>
              <a:rPr lang="en-GB" sz="1300" b="1">
                <a:effectLst>
                  <a:outerShdw blurRad="38100" dist="38100" dir="2700000" algn="tl">
                    <a:srgbClr val="DDDDDD"/>
                  </a:outerShdw>
                </a:effectLst>
              </a:rPr>
              <a:t>FUNZIONI </a:t>
            </a:r>
          </a:p>
          <a:p>
            <a:pPr defTabSz="752475">
              <a:defRPr/>
            </a:pPr>
            <a:r>
              <a:rPr lang="en-GB" sz="1300" b="1">
                <a:effectLst>
                  <a:outerShdw blurRad="38100" dist="38100" dir="2700000" algn="tl">
                    <a:srgbClr val="DDDDDD"/>
                  </a:outerShdw>
                </a:effectLst>
              </a:rPr>
              <a:t>CORPOREE</a:t>
            </a:r>
            <a:endParaRPr lang="en-GB" sz="1200" b="1">
              <a:effectLst>
                <a:outerShdw blurRad="38100" dist="38100" dir="2700000" algn="tl">
                  <a:srgbClr val="DDDDDD"/>
                </a:outerShdw>
              </a:effectLst>
            </a:endParaRPr>
          </a:p>
          <a:p>
            <a:pPr defTabSz="752475">
              <a:defRPr/>
            </a:pPr>
            <a:r>
              <a:rPr lang="en-GB" sz="1200" b="1">
                <a:effectLst>
                  <a:outerShdw blurRad="38100" dist="38100" dir="2700000" algn="tl">
                    <a:srgbClr val="DDDDDD"/>
                  </a:outerShdw>
                </a:effectLst>
              </a:rPr>
              <a:t> </a:t>
            </a:r>
          </a:p>
        </p:txBody>
      </p:sp>
      <p:sp>
        <p:nvSpPr>
          <p:cNvPr id="443402" name="Rectangle 10"/>
          <p:cNvSpPr>
            <a:spLocks noChangeArrowheads="1"/>
          </p:cNvSpPr>
          <p:nvPr/>
        </p:nvSpPr>
        <p:spPr bwMode="auto">
          <a:xfrm>
            <a:off x="3352800" y="2816225"/>
            <a:ext cx="1524000" cy="60960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DDDDDD"/>
                  </a:outerShdw>
                </a:effectLst>
              </a:rPr>
              <a:t>ATTIVITÀ E PARTECIPAZIONE</a:t>
            </a:r>
          </a:p>
        </p:txBody>
      </p:sp>
      <p:sp>
        <p:nvSpPr>
          <p:cNvPr id="443403" name="Rectangle 11"/>
          <p:cNvSpPr>
            <a:spLocks noChangeArrowheads="1"/>
          </p:cNvSpPr>
          <p:nvPr/>
        </p:nvSpPr>
        <p:spPr bwMode="auto">
          <a:xfrm>
            <a:off x="5029200" y="2816225"/>
            <a:ext cx="1447800" cy="60960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DDDDDD"/>
                  </a:outerShdw>
                </a:effectLst>
              </a:rPr>
              <a:t>FATTORI </a:t>
            </a:r>
          </a:p>
          <a:p>
            <a:pPr defTabSz="752475">
              <a:defRPr/>
            </a:pPr>
            <a:r>
              <a:rPr lang="en-GB" sz="1300" b="1">
                <a:effectLst>
                  <a:outerShdw blurRad="38100" dist="38100" dir="2700000" algn="tl">
                    <a:srgbClr val="DDDDDD"/>
                  </a:outerShdw>
                </a:effectLst>
              </a:rPr>
              <a:t>AMBIENTALI</a:t>
            </a:r>
            <a:endParaRPr lang="en-GB" sz="1200" b="1">
              <a:effectLst>
                <a:outerShdw blurRad="38100" dist="38100" dir="2700000" algn="tl">
                  <a:srgbClr val="DDDDDD"/>
                </a:outerShdw>
              </a:effectLst>
            </a:endParaRPr>
          </a:p>
        </p:txBody>
      </p:sp>
      <p:sp>
        <p:nvSpPr>
          <p:cNvPr id="443404" name="Rectangle 12"/>
          <p:cNvSpPr>
            <a:spLocks noChangeArrowheads="1"/>
          </p:cNvSpPr>
          <p:nvPr/>
        </p:nvSpPr>
        <p:spPr bwMode="auto">
          <a:xfrm>
            <a:off x="6629400" y="2816225"/>
            <a:ext cx="1600200" cy="609600"/>
          </a:xfrm>
          <a:prstGeom prst="rect">
            <a:avLst/>
          </a:prstGeom>
          <a:solidFill>
            <a:srgbClr val="E6E6E6"/>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FATTORI PERSONALI</a:t>
            </a:r>
            <a:endParaRPr lang="en-GB" sz="1200" b="1">
              <a:effectLst>
                <a:outerShdw blurRad="38100" dist="38100" dir="2700000" algn="tl">
                  <a:srgbClr val="FFFFFF"/>
                </a:outerShdw>
              </a:effectLst>
            </a:endParaRPr>
          </a:p>
        </p:txBody>
      </p:sp>
      <p:cxnSp>
        <p:nvCxnSpPr>
          <p:cNvPr id="69645" name="AutoShape 13"/>
          <p:cNvCxnSpPr>
            <a:cxnSpLocks noChangeShapeType="1"/>
            <a:stCxn id="443398" idx="2"/>
            <a:endCxn id="443399" idx="0"/>
          </p:cNvCxnSpPr>
          <p:nvPr/>
        </p:nvCxnSpPr>
        <p:spPr bwMode="auto">
          <a:xfrm rot="5400000">
            <a:off x="3669506" y="772319"/>
            <a:ext cx="371475" cy="1582738"/>
          </a:xfrm>
          <a:prstGeom prst="bentConnector3">
            <a:avLst>
              <a:gd name="adj1" fmla="val 50000"/>
            </a:avLst>
          </a:prstGeom>
          <a:noFill/>
          <a:ln w="3175">
            <a:solidFill>
              <a:schemeClr val="tx1"/>
            </a:solidFill>
            <a:miter lim="800000"/>
            <a:headEnd/>
            <a:tailEnd/>
          </a:ln>
        </p:spPr>
      </p:cxnSp>
      <p:cxnSp>
        <p:nvCxnSpPr>
          <p:cNvPr id="69646" name="AutoShape 14"/>
          <p:cNvCxnSpPr>
            <a:cxnSpLocks noChangeShapeType="1"/>
            <a:stCxn id="443398" idx="2"/>
            <a:endCxn id="443400" idx="0"/>
          </p:cNvCxnSpPr>
          <p:nvPr/>
        </p:nvCxnSpPr>
        <p:spPr bwMode="auto">
          <a:xfrm rot="16200000" flipH="1">
            <a:off x="5341938" y="682625"/>
            <a:ext cx="371475" cy="1762125"/>
          </a:xfrm>
          <a:prstGeom prst="bentConnector3">
            <a:avLst>
              <a:gd name="adj1" fmla="val 50000"/>
            </a:avLst>
          </a:prstGeom>
          <a:noFill/>
          <a:ln w="3175">
            <a:solidFill>
              <a:schemeClr val="tx1"/>
            </a:solidFill>
            <a:miter lim="800000"/>
            <a:headEnd/>
            <a:tailEnd/>
          </a:ln>
        </p:spPr>
      </p:cxnSp>
      <p:cxnSp>
        <p:nvCxnSpPr>
          <p:cNvPr id="69647" name="AutoShape 15"/>
          <p:cNvCxnSpPr>
            <a:cxnSpLocks noChangeShapeType="1"/>
            <a:stCxn id="443404" idx="0"/>
            <a:endCxn id="443400" idx="2"/>
          </p:cNvCxnSpPr>
          <p:nvPr/>
        </p:nvCxnSpPr>
        <p:spPr bwMode="auto">
          <a:xfrm rot="5400000" flipH="1">
            <a:off x="6701631" y="2088357"/>
            <a:ext cx="434975" cy="1020762"/>
          </a:xfrm>
          <a:prstGeom prst="bentConnector3">
            <a:avLst>
              <a:gd name="adj1" fmla="val 50000"/>
            </a:avLst>
          </a:prstGeom>
          <a:noFill/>
          <a:ln w="3175">
            <a:solidFill>
              <a:schemeClr val="tx1"/>
            </a:solidFill>
            <a:miter lim="800000"/>
            <a:headEnd/>
            <a:tailEnd/>
          </a:ln>
        </p:spPr>
      </p:cxnSp>
      <p:cxnSp>
        <p:nvCxnSpPr>
          <p:cNvPr id="69648" name="AutoShape 16"/>
          <p:cNvCxnSpPr>
            <a:cxnSpLocks noChangeShapeType="1"/>
            <a:stCxn id="443403" idx="0"/>
            <a:endCxn id="443400" idx="2"/>
          </p:cNvCxnSpPr>
          <p:nvPr/>
        </p:nvCxnSpPr>
        <p:spPr bwMode="auto">
          <a:xfrm rot="-5400000">
            <a:off x="5863431" y="2270919"/>
            <a:ext cx="434975" cy="655638"/>
          </a:xfrm>
          <a:prstGeom prst="bentConnector3">
            <a:avLst>
              <a:gd name="adj1" fmla="val 50000"/>
            </a:avLst>
          </a:prstGeom>
          <a:noFill/>
          <a:ln w="3175">
            <a:solidFill>
              <a:schemeClr val="tx1"/>
            </a:solidFill>
            <a:miter lim="800000"/>
            <a:headEnd/>
            <a:tailEnd/>
          </a:ln>
        </p:spPr>
      </p:cxnSp>
      <p:sp>
        <p:nvSpPr>
          <p:cNvPr id="443409" name="Rectangle 17"/>
          <p:cNvSpPr>
            <a:spLocks noChangeArrowheads="1"/>
          </p:cNvSpPr>
          <p:nvPr/>
        </p:nvSpPr>
        <p:spPr bwMode="auto">
          <a:xfrm>
            <a:off x="1752600" y="2816225"/>
            <a:ext cx="1431925" cy="609600"/>
          </a:xfrm>
          <a:prstGeom prst="rect">
            <a:avLst/>
          </a:prstGeom>
          <a:noFill/>
          <a:ln w="3175">
            <a:solidFill>
              <a:schemeClr val="tx1"/>
            </a:solidFill>
            <a:miter lim="800000"/>
            <a:headEnd/>
            <a:tailEnd/>
          </a:ln>
          <a:effectLst/>
        </p:spPr>
        <p:txBody>
          <a:bodyPr lIns="0" tIns="0" rIns="0" bIns="0">
            <a:prstTxWarp prst="textNoShape">
              <a:avLst/>
            </a:prstTxWarp>
          </a:bodyPr>
          <a:lstStyle/>
          <a:p>
            <a:pPr defTabSz="752475">
              <a:defRPr/>
            </a:pPr>
            <a:endParaRPr lang="en-GB" sz="800" b="1">
              <a:effectLst>
                <a:outerShdw blurRad="38100" dist="38100" dir="2700000" algn="tl">
                  <a:srgbClr val="DDDDDD"/>
                </a:outerShdw>
              </a:effectLst>
            </a:endParaRPr>
          </a:p>
          <a:p>
            <a:pPr defTabSz="752475">
              <a:defRPr/>
            </a:pPr>
            <a:r>
              <a:rPr lang="en-GB" sz="1300" b="1">
                <a:effectLst>
                  <a:outerShdw blurRad="38100" dist="38100" dir="2700000" algn="tl">
                    <a:srgbClr val="DDDDDD"/>
                  </a:outerShdw>
                </a:effectLst>
              </a:rPr>
              <a:t>STRUTTURE</a:t>
            </a:r>
          </a:p>
          <a:p>
            <a:pPr defTabSz="752475">
              <a:defRPr/>
            </a:pPr>
            <a:r>
              <a:rPr lang="en-GB" sz="1300" b="1">
                <a:effectLst>
                  <a:outerShdw blurRad="38100" dist="38100" dir="2700000" algn="tl">
                    <a:srgbClr val="DDDDDD"/>
                  </a:outerShdw>
                </a:effectLst>
              </a:rPr>
              <a:t>CORPOREE</a:t>
            </a:r>
            <a:endParaRPr lang="en-GB" sz="1200" b="1">
              <a:effectLst>
                <a:outerShdw blurRad="38100" dist="38100" dir="2700000" algn="tl">
                  <a:srgbClr val="DDDDDD"/>
                </a:outerShdw>
              </a:effectLst>
            </a:endParaRPr>
          </a:p>
          <a:p>
            <a:pPr defTabSz="752475">
              <a:defRPr/>
            </a:pPr>
            <a:r>
              <a:rPr lang="en-GB" sz="1200" b="1">
                <a:effectLst>
                  <a:outerShdw blurRad="38100" dist="38100" dir="2700000" algn="tl">
                    <a:srgbClr val="DDDDDD"/>
                  </a:outerShdw>
                </a:effectLst>
              </a:rPr>
              <a:t> </a:t>
            </a:r>
          </a:p>
        </p:txBody>
      </p:sp>
      <p:sp>
        <p:nvSpPr>
          <p:cNvPr id="443410" name="Rectangle 18"/>
          <p:cNvSpPr>
            <a:spLocks noChangeArrowheads="1"/>
          </p:cNvSpPr>
          <p:nvPr/>
        </p:nvSpPr>
        <p:spPr bwMode="auto">
          <a:xfrm>
            <a:off x="76200" y="3806825"/>
            <a:ext cx="13716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100" b="1" dirty="0">
                <a:effectLst>
                  <a:outerShdw blurRad="38100" dist="38100" dir="2700000" algn="tl">
                    <a:srgbClr val="FFFFFF"/>
                  </a:outerShdw>
                </a:effectLst>
              </a:rPr>
              <a:t>MODIFICAZIONI NELLE FUNZIONI </a:t>
            </a:r>
          </a:p>
          <a:p>
            <a:pPr defTabSz="752475">
              <a:defRPr/>
            </a:pPr>
            <a:r>
              <a:rPr lang="en-GB" sz="1100" b="1" dirty="0">
                <a:effectLst>
                  <a:outerShdw blurRad="38100" dist="38100" dir="2700000" algn="tl">
                    <a:srgbClr val="FFFFFF"/>
                  </a:outerShdw>
                </a:effectLst>
              </a:rPr>
              <a:t>CORPOREE</a:t>
            </a:r>
            <a:endParaRPr lang="en-GB" sz="1200" b="1" dirty="0">
              <a:effectLst>
                <a:outerShdw blurRad="38100" dist="38100" dir="2700000" algn="tl">
                  <a:srgbClr val="FFFFFF"/>
                </a:outerShdw>
              </a:effectLst>
            </a:endParaRPr>
          </a:p>
        </p:txBody>
      </p:sp>
      <p:sp>
        <p:nvSpPr>
          <p:cNvPr id="443411" name="Rectangle 19"/>
          <p:cNvSpPr>
            <a:spLocks noChangeArrowheads="1"/>
          </p:cNvSpPr>
          <p:nvPr/>
        </p:nvSpPr>
        <p:spPr bwMode="auto">
          <a:xfrm>
            <a:off x="1524000" y="3787775"/>
            <a:ext cx="15240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100" b="1" dirty="0" smtClean="0">
                <a:effectLst>
                  <a:outerShdw blurRad="38100" dist="38100" dir="2700000" algn="tl">
                    <a:srgbClr val="FFFFFF"/>
                  </a:outerShdw>
                </a:effectLst>
              </a:rPr>
              <a:t>MODIFICAZIONI </a:t>
            </a:r>
            <a:r>
              <a:rPr lang="en-GB" sz="1100" b="1" dirty="0">
                <a:effectLst>
                  <a:outerShdw blurRad="38100" dist="38100" dir="2700000" algn="tl">
                    <a:srgbClr val="FFFFFF"/>
                  </a:outerShdw>
                </a:effectLst>
              </a:rPr>
              <a:t>NELLE STRUTTURE </a:t>
            </a:r>
          </a:p>
          <a:p>
            <a:pPr defTabSz="752475">
              <a:defRPr/>
            </a:pPr>
            <a:r>
              <a:rPr lang="en-GB" sz="1100" b="1" dirty="0">
                <a:effectLst>
                  <a:outerShdw blurRad="38100" dist="38100" dir="2700000" algn="tl">
                    <a:srgbClr val="FFFFFF"/>
                  </a:outerShdw>
                </a:effectLst>
              </a:rPr>
              <a:t>CORPOREE</a:t>
            </a:r>
            <a:endParaRPr lang="en-GB" sz="1200" b="1" dirty="0">
              <a:effectLst>
                <a:outerShdw blurRad="38100" dist="38100" dir="2700000" algn="tl">
                  <a:srgbClr val="FFFFFF"/>
                </a:outerShdw>
              </a:effectLst>
            </a:endParaRPr>
          </a:p>
          <a:p>
            <a:pPr defTabSz="752475">
              <a:defRPr/>
            </a:pPr>
            <a:endParaRPr lang="en-GB" sz="1200" b="1" dirty="0">
              <a:effectLst>
                <a:outerShdw blurRad="38100" dist="38100" dir="2700000" algn="tl">
                  <a:srgbClr val="FFFFFF"/>
                </a:outerShdw>
              </a:effectLst>
            </a:endParaRPr>
          </a:p>
        </p:txBody>
      </p:sp>
      <p:sp>
        <p:nvSpPr>
          <p:cNvPr id="443412" name="Rectangle 20"/>
          <p:cNvSpPr>
            <a:spLocks noChangeArrowheads="1"/>
          </p:cNvSpPr>
          <p:nvPr/>
        </p:nvSpPr>
        <p:spPr bwMode="auto">
          <a:xfrm>
            <a:off x="3140075" y="3806825"/>
            <a:ext cx="898525"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CAPACITÀ</a:t>
            </a:r>
          </a:p>
        </p:txBody>
      </p:sp>
      <p:sp>
        <p:nvSpPr>
          <p:cNvPr id="443413" name="Rectangle 21"/>
          <p:cNvSpPr>
            <a:spLocks noChangeArrowheads="1"/>
          </p:cNvSpPr>
          <p:nvPr/>
        </p:nvSpPr>
        <p:spPr bwMode="auto">
          <a:xfrm>
            <a:off x="4114800" y="3810000"/>
            <a:ext cx="12954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PERFORMANCE</a:t>
            </a:r>
          </a:p>
        </p:txBody>
      </p:sp>
      <p:sp>
        <p:nvSpPr>
          <p:cNvPr id="443414" name="Rectangle 22"/>
          <p:cNvSpPr>
            <a:spLocks noChangeArrowheads="1"/>
          </p:cNvSpPr>
          <p:nvPr/>
        </p:nvSpPr>
        <p:spPr bwMode="auto">
          <a:xfrm>
            <a:off x="5486400" y="3806825"/>
            <a:ext cx="13716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FACILITATORI/</a:t>
            </a:r>
          </a:p>
          <a:p>
            <a:pPr defTabSz="752475">
              <a:defRPr/>
            </a:pPr>
            <a:r>
              <a:rPr lang="en-GB" sz="1200" b="1">
                <a:effectLst>
                  <a:outerShdw blurRad="38100" dist="38100" dir="2700000" algn="tl">
                    <a:srgbClr val="FFFFFF"/>
                  </a:outerShdw>
                </a:effectLst>
              </a:rPr>
              <a:t>BARRIERE</a:t>
            </a:r>
          </a:p>
        </p:txBody>
      </p:sp>
      <p:sp>
        <p:nvSpPr>
          <p:cNvPr id="443415" name="Rectangle 23"/>
          <p:cNvSpPr>
            <a:spLocks noChangeArrowheads="1"/>
          </p:cNvSpPr>
          <p:nvPr/>
        </p:nvSpPr>
        <p:spPr bwMode="auto">
          <a:xfrm>
            <a:off x="457200" y="4732338"/>
            <a:ext cx="657225" cy="1516062"/>
          </a:xfrm>
          <a:prstGeom prst="rect">
            <a:avLst/>
          </a:prstGeom>
          <a:solidFill>
            <a:srgbClr val="FCDF74"/>
          </a:solidFill>
          <a:ln w="3175">
            <a:solidFill>
              <a:schemeClr val="tx1"/>
            </a:solidFill>
            <a:miter lim="800000"/>
            <a:headEnd/>
            <a:tailEnd/>
          </a:ln>
          <a:effectLst/>
        </p:spPr>
        <p:txBody>
          <a:bodyPr lIns="0" tIns="0" rIns="0" bIns="0" anchor="ctr">
            <a:prstTxWarp prst="textNoShape">
              <a:avLst/>
            </a:prstTxWarp>
          </a:bodyPr>
          <a:lstStyle/>
          <a:p>
            <a:pPr defTabSz="752475">
              <a:defRPr/>
            </a:pPr>
            <a:endParaRPr lang="en-GB" sz="1200" b="1" dirty="0">
              <a:effectLst>
                <a:outerShdw blurRad="38100" dist="38100" dir="2700000" algn="tl">
                  <a:srgbClr val="FFFFFF"/>
                </a:outerShdw>
              </a:effectLst>
            </a:endParaRPr>
          </a:p>
          <a:p>
            <a:pPr defTabSz="752475">
              <a:defRPr/>
            </a:pPr>
            <a:r>
              <a:rPr lang="en-GB" sz="1200" b="1" dirty="0">
                <a:effectLst>
                  <a:outerShdw blurRad="38100" dist="38100" dir="2700000" algn="tl">
                    <a:srgbClr val="FFFFFF"/>
                  </a:outerShdw>
                </a:effectLst>
              </a:rPr>
              <a:t>ITEM</a:t>
            </a:r>
          </a:p>
          <a:p>
            <a:pPr defTabSz="752475">
              <a:defRPr/>
            </a:pPr>
            <a:endParaRPr lang="en-GB" sz="800" b="1" dirty="0">
              <a:effectLst>
                <a:outerShdw blurRad="38100" dist="38100" dir="2700000" algn="tl">
                  <a:srgbClr val="FFFFFF"/>
                </a:outerShdw>
              </a:effectLst>
            </a:endParaRPr>
          </a:p>
          <a:p>
            <a:pPr defTabSz="752475">
              <a:defRPr/>
            </a:pPr>
            <a:r>
              <a:rPr lang="en-GB" sz="1200" b="1" dirty="0">
                <a:effectLst>
                  <a:outerShdw blurRad="38100" dist="38100" dir="2700000" algn="tl">
                    <a:srgbClr val="FFFFFF"/>
                  </a:outerShdw>
                </a:effectLst>
              </a:rPr>
              <a:t> </a:t>
            </a:r>
            <a:r>
              <a:rPr lang="en-GB" sz="1200" b="1" dirty="0" err="1">
                <a:effectLst>
                  <a:outerShdw blurRad="38100" dist="38100" dir="2700000" algn="tl">
                    <a:srgbClr val="FFFFFF"/>
                  </a:outerShdw>
                </a:effectLst>
              </a:rPr>
              <a:t>livelli</a:t>
            </a:r>
            <a:r>
              <a:rPr lang="en-GB" sz="1200" b="1" dirty="0">
                <a:effectLst>
                  <a:outerShdw blurRad="38100" dist="38100" dir="2700000" algn="tl">
                    <a:srgbClr val="FFFFFF"/>
                  </a:outerShdw>
                </a:effectLst>
              </a:rPr>
              <a:t>:</a:t>
            </a:r>
          </a:p>
          <a:p>
            <a:pPr defTabSz="752475">
              <a:defRPr/>
            </a:pPr>
            <a:r>
              <a:rPr lang="en-GB" sz="1200" b="1" dirty="0">
                <a:effectLst>
                  <a:outerShdw blurRad="38100" dist="38100" dir="2700000" algn="tl">
                    <a:srgbClr val="FFFFFF"/>
                  </a:outerShdw>
                </a:effectLst>
              </a:rPr>
              <a:t>1</a:t>
            </a:r>
            <a:r>
              <a:rPr lang="en-GB" sz="1200" b="1" baseline="30000" dirty="0">
                <a:effectLst>
                  <a:outerShdw blurRad="38100" dist="38100" dir="2700000" algn="tl">
                    <a:srgbClr val="FFFFFF"/>
                  </a:outerShdw>
                </a:effectLst>
              </a:rPr>
              <a:t>°</a:t>
            </a:r>
            <a:endParaRPr lang="en-GB" sz="1200" b="1" dirty="0">
              <a:effectLst>
                <a:outerShdw blurRad="38100" dist="38100" dir="2700000" algn="tl">
                  <a:srgbClr val="FFFFFF"/>
                </a:outerShdw>
              </a:effectLst>
            </a:endParaRPr>
          </a:p>
          <a:p>
            <a:pPr defTabSz="752475">
              <a:defRPr/>
            </a:pPr>
            <a:r>
              <a:rPr lang="en-GB" sz="1200" b="1" dirty="0">
                <a:effectLst>
                  <a:outerShdw blurRad="38100" dist="38100" dir="2700000" algn="tl">
                    <a:srgbClr val="FFFFFF"/>
                  </a:outerShdw>
                </a:effectLst>
              </a:rPr>
              <a:t>2</a:t>
            </a:r>
            <a:r>
              <a:rPr lang="en-GB" sz="1200" b="1" baseline="30000" dirty="0">
                <a:effectLst>
                  <a:outerShdw blurRad="38100" dist="38100" dir="2700000" algn="tl">
                    <a:srgbClr val="FFFFFF"/>
                  </a:outerShdw>
                </a:effectLst>
              </a:rPr>
              <a:t>°</a:t>
            </a:r>
            <a:endParaRPr lang="en-GB" sz="1200" b="1" dirty="0">
              <a:effectLst>
                <a:outerShdw blurRad="38100" dist="38100" dir="2700000" algn="tl">
                  <a:srgbClr val="FFFFFF"/>
                </a:outerShdw>
              </a:effectLst>
            </a:endParaRPr>
          </a:p>
          <a:p>
            <a:pPr defTabSz="752475">
              <a:defRPr/>
            </a:pPr>
            <a:r>
              <a:rPr lang="en-GB" sz="1200" b="1" dirty="0">
                <a:effectLst>
                  <a:outerShdw blurRad="38100" dist="38100" dir="2700000" algn="tl">
                    <a:srgbClr val="FFFFFF"/>
                  </a:outerShdw>
                </a:effectLst>
              </a:rPr>
              <a:t>3</a:t>
            </a:r>
            <a:r>
              <a:rPr lang="en-GB" sz="1200" b="1" baseline="30000" dirty="0">
                <a:effectLst>
                  <a:outerShdw blurRad="38100" dist="38100" dir="2700000" algn="tl">
                    <a:srgbClr val="FFFFFF"/>
                  </a:outerShdw>
                </a:effectLst>
              </a:rPr>
              <a:t>°</a:t>
            </a:r>
          </a:p>
          <a:p>
            <a:pPr defTabSz="752475">
              <a:defRPr/>
            </a:pPr>
            <a:r>
              <a:rPr lang="en-GB" sz="1200" b="1" dirty="0">
                <a:effectLst>
                  <a:outerShdw blurRad="38100" dist="38100" dir="2700000" algn="tl">
                    <a:srgbClr val="FFFFFF"/>
                  </a:outerShdw>
                </a:effectLst>
              </a:rPr>
              <a:t>4</a:t>
            </a:r>
            <a:r>
              <a:rPr lang="en-GB" sz="1200" b="1" baseline="30000" dirty="0">
                <a:effectLst>
                  <a:outerShdw blurRad="38100" dist="38100" dir="2700000" algn="tl">
                    <a:srgbClr val="FFFFFF"/>
                  </a:outerShdw>
                </a:effectLst>
              </a:rPr>
              <a:t>°</a:t>
            </a:r>
            <a:endParaRPr lang="en-GB" sz="1200" b="1" dirty="0">
              <a:effectLst>
                <a:outerShdw blurRad="38100" dist="38100" dir="2700000" algn="tl">
                  <a:srgbClr val="FFFFFF"/>
                </a:outerShdw>
              </a:effectLst>
            </a:endParaRPr>
          </a:p>
          <a:p>
            <a:pPr defTabSz="752475">
              <a:defRPr/>
            </a:pPr>
            <a:endParaRPr lang="en-GB" sz="1200" b="1" dirty="0">
              <a:effectLst>
                <a:outerShdw blurRad="38100" dist="38100" dir="2700000" algn="tl">
                  <a:srgbClr val="FFFFFF"/>
                </a:outerShdw>
              </a:effectLst>
            </a:endParaRPr>
          </a:p>
        </p:txBody>
      </p:sp>
      <p:sp>
        <p:nvSpPr>
          <p:cNvPr id="443416" name="Rectangle 24"/>
          <p:cNvSpPr>
            <a:spLocks noChangeArrowheads="1"/>
          </p:cNvSpPr>
          <p:nvPr/>
        </p:nvSpPr>
        <p:spPr bwMode="auto">
          <a:xfrm>
            <a:off x="2009775" y="4724400"/>
            <a:ext cx="657225" cy="1524000"/>
          </a:xfrm>
          <a:prstGeom prst="rect">
            <a:avLst/>
          </a:prstGeom>
          <a:solidFill>
            <a:srgbClr val="FCDF74"/>
          </a:solidFill>
          <a:ln w="3175">
            <a:solidFill>
              <a:schemeClr val="tx1"/>
            </a:solidFill>
            <a:miter lim="800000"/>
            <a:headEnd/>
            <a:tailEnd/>
          </a:ln>
          <a:effectLst/>
        </p:spPr>
        <p:txBody>
          <a:bodyPr lIns="0" tIns="0" rIns="0" bIns="0" anchor="ctr">
            <a:prstTxWarp prst="textNoShape">
              <a:avLst/>
            </a:prstTxWarp>
          </a:bodyPr>
          <a:lstStyle/>
          <a:p>
            <a:pPr defTabSz="752475">
              <a:defRPr/>
            </a:pPr>
            <a:endParaRPr lang="en-GB" sz="1200" b="1" dirty="0">
              <a:effectLst>
                <a:outerShdw blurRad="38100" dist="38100" dir="2700000" algn="tl">
                  <a:srgbClr val="FFFFFF"/>
                </a:outerShdw>
              </a:effectLst>
            </a:endParaRPr>
          </a:p>
          <a:p>
            <a:pPr defTabSz="752475">
              <a:defRPr/>
            </a:pPr>
            <a:r>
              <a:rPr lang="en-GB" sz="1200" b="1" dirty="0">
                <a:effectLst>
                  <a:outerShdw blurRad="38100" dist="38100" dir="2700000" algn="tl">
                    <a:srgbClr val="FFFFFF"/>
                  </a:outerShdw>
                </a:effectLst>
              </a:rPr>
              <a:t>ITEM</a:t>
            </a:r>
          </a:p>
          <a:p>
            <a:pPr defTabSz="752475">
              <a:defRPr/>
            </a:pPr>
            <a:endParaRPr lang="en-GB" sz="800" b="1" dirty="0">
              <a:effectLst>
                <a:outerShdw blurRad="38100" dist="38100" dir="2700000" algn="tl">
                  <a:srgbClr val="FFFFFF"/>
                </a:outerShdw>
              </a:effectLst>
            </a:endParaRPr>
          </a:p>
          <a:p>
            <a:pPr defTabSz="752475">
              <a:defRPr/>
            </a:pPr>
            <a:r>
              <a:rPr lang="en-GB" sz="1200" b="1" dirty="0">
                <a:effectLst>
                  <a:outerShdw blurRad="38100" dist="38100" dir="2700000" algn="tl">
                    <a:srgbClr val="FFFFFF"/>
                  </a:outerShdw>
                </a:effectLst>
              </a:rPr>
              <a:t> </a:t>
            </a:r>
            <a:r>
              <a:rPr lang="en-GB" sz="1200" b="1" dirty="0" err="1">
                <a:effectLst>
                  <a:outerShdw blurRad="38100" dist="38100" dir="2700000" algn="tl">
                    <a:srgbClr val="FFFFFF"/>
                  </a:outerShdw>
                </a:effectLst>
              </a:rPr>
              <a:t>livelli</a:t>
            </a:r>
            <a:r>
              <a:rPr lang="en-GB" sz="1200" b="1" dirty="0">
                <a:effectLst>
                  <a:outerShdw blurRad="38100" dist="38100" dir="2700000" algn="tl">
                    <a:srgbClr val="FFFFFF"/>
                  </a:outerShdw>
                </a:effectLst>
              </a:rPr>
              <a:t>:</a:t>
            </a:r>
          </a:p>
          <a:p>
            <a:pPr defTabSz="752475">
              <a:defRPr/>
            </a:pPr>
            <a:r>
              <a:rPr lang="en-GB" sz="1200" b="1" dirty="0">
                <a:effectLst>
                  <a:outerShdw blurRad="38100" dist="38100" dir="2700000" algn="tl">
                    <a:srgbClr val="FFFFFF"/>
                  </a:outerShdw>
                </a:effectLst>
              </a:rPr>
              <a:t>1</a:t>
            </a:r>
            <a:r>
              <a:rPr lang="en-GB" sz="1200" b="1" baseline="30000" dirty="0">
                <a:effectLst>
                  <a:outerShdw blurRad="38100" dist="38100" dir="2700000" algn="tl">
                    <a:srgbClr val="FFFFFF"/>
                  </a:outerShdw>
                </a:effectLst>
              </a:rPr>
              <a:t>°</a:t>
            </a:r>
            <a:r>
              <a:rPr lang="en-GB" sz="1200" b="1" dirty="0">
                <a:effectLst>
                  <a:outerShdw blurRad="38100" dist="38100" dir="2700000" algn="tl">
                    <a:srgbClr val="FFFFFF"/>
                  </a:outerShdw>
                </a:effectLst>
              </a:rPr>
              <a:t> </a:t>
            </a:r>
          </a:p>
          <a:p>
            <a:pPr defTabSz="752475">
              <a:defRPr/>
            </a:pPr>
            <a:r>
              <a:rPr lang="en-GB" sz="1200" b="1" dirty="0">
                <a:effectLst>
                  <a:outerShdw blurRad="38100" dist="38100" dir="2700000" algn="tl">
                    <a:srgbClr val="FFFFFF"/>
                  </a:outerShdw>
                </a:effectLst>
              </a:rPr>
              <a:t>2</a:t>
            </a:r>
            <a:r>
              <a:rPr lang="en-GB" sz="1200" b="1" baseline="30000" dirty="0">
                <a:effectLst>
                  <a:outerShdw blurRad="38100" dist="38100" dir="2700000" algn="tl">
                    <a:srgbClr val="FFFFFF"/>
                  </a:outerShdw>
                </a:effectLst>
              </a:rPr>
              <a:t>°</a:t>
            </a:r>
            <a:endParaRPr lang="en-GB" sz="1200" b="1" dirty="0">
              <a:effectLst>
                <a:outerShdw blurRad="38100" dist="38100" dir="2700000" algn="tl">
                  <a:srgbClr val="FFFFFF"/>
                </a:outerShdw>
              </a:effectLst>
            </a:endParaRPr>
          </a:p>
          <a:p>
            <a:pPr defTabSz="752475">
              <a:defRPr/>
            </a:pPr>
            <a:r>
              <a:rPr lang="en-GB" sz="1200" b="1" dirty="0">
                <a:effectLst>
                  <a:outerShdw blurRad="38100" dist="38100" dir="2700000" algn="tl">
                    <a:srgbClr val="FFFFFF"/>
                  </a:outerShdw>
                </a:effectLst>
              </a:rPr>
              <a:t>3</a:t>
            </a:r>
            <a:r>
              <a:rPr lang="en-GB" sz="1200" b="1" baseline="30000" dirty="0">
                <a:effectLst>
                  <a:outerShdw blurRad="38100" dist="38100" dir="2700000" algn="tl">
                    <a:srgbClr val="FFFFFF"/>
                  </a:outerShdw>
                </a:effectLst>
              </a:rPr>
              <a:t>°</a:t>
            </a:r>
          </a:p>
          <a:p>
            <a:pPr defTabSz="752475">
              <a:defRPr/>
            </a:pPr>
            <a:r>
              <a:rPr lang="en-GB" sz="1200" b="1" dirty="0">
                <a:effectLst>
                  <a:outerShdw blurRad="38100" dist="38100" dir="2700000" algn="tl">
                    <a:srgbClr val="FFFFFF"/>
                  </a:outerShdw>
                </a:effectLst>
              </a:rPr>
              <a:t>4</a:t>
            </a:r>
            <a:r>
              <a:rPr lang="en-GB" sz="1200" b="1" baseline="30000" dirty="0">
                <a:effectLst>
                  <a:outerShdw blurRad="38100" dist="38100" dir="2700000" algn="tl">
                    <a:srgbClr val="FFFFFF"/>
                  </a:outerShdw>
                </a:effectLst>
              </a:rPr>
              <a:t>°</a:t>
            </a:r>
            <a:endParaRPr lang="en-GB" sz="1200" b="1" dirty="0">
              <a:effectLst>
                <a:outerShdw blurRad="38100" dist="38100" dir="2700000" algn="tl">
                  <a:srgbClr val="FFFFFF"/>
                </a:outerShdw>
              </a:effectLst>
            </a:endParaRPr>
          </a:p>
          <a:p>
            <a:pPr defTabSz="752475">
              <a:defRPr/>
            </a:pPr>
            <a:endParaRPr lang="en-GB" sz="1200" b="1" dirty="0">
              <a:effectLst>
                <a:outerShdw blurRad="38100" dist="38100" dir="2700000" algn="tl">
                  <a:srgbClr val="FFFFFF"/>
                </a:outerShdw>
              </a:effectLst>
            </a:endParaRPr>
          </a:p>
        </p:txBody>
      </p:sp>
      <p:sp>
        <p:nvSpPr>
          <p:cNvPr id="443417" name="Rectangle 25"/>
          <p:cNvSpPr>
            <a:spLocks noChangeArrowheads="1"/>
          </p:cNvSpPr>
          <p:nvPr/>
        </p:nvSpPr>
        <p:spPr bwMode="auto">
          <a:xfrm>
            <a:off x="3762375" y="4724400"/>
            <a:ext cx="657225" cy="1295400"/>
          </a:xfrm>
          <a:prstGeom prst="rect">
            <a:avLst/>
          </a:prstGeom>
          <a:solidFill>
            <a:srgbClr val="FCDF74"/>
          </a:solidFill>
          <a:ln w="3175">
            <a:solidFill>
              <a:schemeClr val="tx1"/>
            </a:solidFill>
            <a:miter lim="800000"/>
            <a:headEnd/>
            <a:tailEnd/>
          </a:ln>
          <a:effectLst/>
        </p:spPr>
        <p:txBody>
          <a:bodyPr lIns="0" tIns="0" rIns="0" bIns="0" anchor="ctr">
            <a:prstTxWarp prst="textNoShape">
              <a:avLst/>
            </a:prstTxWarp>
          </a:bodyPr>
          <a:lstStyle/>
          <a:p>
            <a:pPr defTabSz="752475">
              <a:defRPr/>
            </a:pPr>
            <a:endParaRPr lang="en-GB" sz="1200" b="1">
              <a:effectLst>
                <a:outerShdw blurRad="38100" dist="38100" dir="2700000" algn="tl">
                  <a:srgbClr val="FFFFFF"/>
                </a:outerShdw>
              </a:effectLst>
            </a:endParaRPr>
          </a:p>
          <a:p>
            <a:pPr defTabSz="752475">
              <a:defRPr/>
            </a:pPr>
            <a:r>
              <a:rPr lang="en-GB" sz="1200" b="1">
                <a:effectLst>
                  <a:outerShdw blurRad="38100" dist="38100" dir="2700000" algn="tl">
                    <a:srgbClr val="FFFFFF"/>
                  </a:outerShdw>
                </a:effectLst>
              </a:rPr>
              <a:t>ITEM</a:t>
            </a:r>
          </a:p>
          <a:p>
            <a:pPr defTabSz="752475">
              <a:defRPr/>
            </a:pPr>
            <a:endParaRPr lang="en-GB" sz="800" b="1">
              <a:effectLst>
                <a:outerShdw blurRad="38100" dist="38100" dir="2700000" algn="tl">
                  <a:srgbClr val="FFFFFF"/>
                </a:outerShdw>
              </a:effectLst>
            </a:endParaRPr>
          </a:p>
          <a:p>
            <a:pPr defTabSz="752475">
              <a:defRPr/>
            </a:pPr>
            <a:r>
              <a:rPr lang="en-GB" sz="1200" b="1">
                <a:effectLst>
                  <a:outerShdw blurRad="38100" dist="38100" dir="2700000" algn="tl">
                    <a:srgbClr val="FFFFFF"/>
                  </a:outerShdw>
                </a:effectLst>
              </a:rPr>
              <a:t> livelli:</a:t>
            </a:r>
          </a:p>
          <a:p>
            <a:pPr defTabSz="752475">
              <a:defRPr/>
            </a:pPr>
            <a:r>
              <a:rPr lang="en-GB" sz="1200" b="1">
                <a:effectLst>
                  <a:outerShdw blurRad="38100" dist="38100" dir="2700000" algn="tl">
                    <a:srgbClr val="FFFFFF"/>
                  </a:outerShdw>
                </a:effectLst>
              </a:rPr>
              <a:t>1</a:t>
            </a:r>
            <a:r>
              <a:rPr lang="en-GB" sz="1200" b="1" baseline="30000">
                <a:effectLst>
                  <a:outerShdw blurRad="38100" dist="38100" dir="2700000" algn="tl">
                    <a:srgbClr val="FFFFFF"/>
                  </a:outerShdw>
                </a:effectLst>
              </a:rPr>
              <a:t>°</a:t>
            </a:r>
            <a:r>
              <a:rPr lang="en-GB" sz="1200" b="1">
                <a:effectLst>
                  <a:outerShdw blurRad="38100" dist="38100" dir="2700000" algn="tl">
                    <a:srgbClr val="FFFFFF"/>
                  </a:outerShdw>
                </a:effectLst>
              </a:rPr>
              <a:t> </a:t>
            </a:r>
          </a:p>
          <a:p>
            <a:pPr defTabSz="752475">
              <a:defRPr/>
            </a:pPr>
            <a:r>
              <a:rPr lang="en-GB" sz="1200" b="1">
                <a:effectLst>
                  <a:outerShdw blurRad="38100" dist="38100" dir="2700000" algn="tl">
                    <a:srgbClr val="FFFFFF"/>
                  </a:outerShdw>
                </a:effectLst>
              </a:rPr>
              <a:t>2</a:t>
            </a:r>
            <a:r>
              <a:rPr lang="en-GB" sz="1200" b="1" baseline="30000">
                <a:effectLst>
                  <a:outerShdw blurRad="38100" dist="38100" dir="2700000" algn="tl">
                    <a:srgbClr val="FFFFFF"/>
                  </a:outerShdw>
                </a:effectLst>
              </a:rPr>
              <a:t>°</a:t>
            </a:r>
            <a:endParaRPr lang="en-GB" sz="1200" b="1">
              <a:effectLst>
                <a:outerShdw blurRad="38100" dist="38100" dir="2700000" algn="tl">
                  <a:srgbClr val="FFFFFF"/>
                </a:outerShdw>
              </a:effectLst>
            </a:endParaRPr>
          </a:p>
          <a:p>
            <a:pPr defTabSz="752475">
              <a:defRPr/>
            </a:pPr>
            <a:r>
              <a:rPr lang="en-GB" sz="1200" b="1">
                <a:effectLst>
                  <a:outerShdw blurRad="38100" dist="38100" dir="2700000" algn="tl">
                    <a:srgbClr val="FFFFFF"/>
                  </a:outerShdw>
                </a:effectLst>
              </a:rPr>
              <a:t>3</a:t>
            </a:r>
            <a:r>
              <a:rPr lang="en-GB" sz="1200" b="1" baseline="30000">
                <a:effectLst>
                  <a:outerShdw blurRad="38100" dist="38100" dir="2700000" algn="tl">
                    <a:srgbClr val="FFFFFF"/>
                  </a:outerShdw>
                </a:effectLst>
              </a:rPr>
              <a:t>°</a:t>
            </a:r>
          </a:p>
          <a:p>
            <a:pPr defTabSz="752475">
              <a:defRPr/>
            </a:pPr>
            <a:endParaRPr lang="en-GB" sz="1200" b="1">
              <a:effectLst>
                <a:outerShdw blurRad="38100" dist="38100" dir="2700000" algn="tl">
                  <a:srgbClr val="FFFFFF"/>
                </a:outerShdw>
              </a:effectLst>
            </a:endParaRPr>
          </a:p>
          <a:p>
            <a:pPr defTabSz="752475">
              <a:defRPr/>
            </a:pPr>
            <a:endParaRPr lang="en-GB" sz="1200" b="1">
              <a:effectLst>
                <a:outerShdw blurRad="38100" dist="38100" dir="2700000" algn="tl">
                  <a:srgbClr val="FFFFFF"/>
                </a:outerShdw>
              </a:effectLst>
            </a:endParaRPr>
          </a:p>
        </p:txBody>
      </p:sp>
      <p:sp>
        <p:nvSpPr>
          <p:cNvPr id="443418" name="Rectangle 26"/>
          <p:cNvSpPr>
            <a:spLocks noChangeArrowheads="1"/>
          </p:cNvSpPr>
          <p:nvPr/>
        </p:nvSpPr>
        <p:spPr bwMode="auto">
          <a:xfrm>
            <a:off x="5895975" y="4724400"/>
            <a:ext cx="657225" cy="1295400"/>
          </a:xfrm>
          <a:prstGeom prst="rect">
            <a:avLst/>
          </a:prstGeom>
          <a:solidFill>
            <a:srgbClr val="FCDF74"/>
          </a:solidFill>
          <a:ln w="3175">
            <a:solidFill>
              <a:schemeClr val="tx1"/>
            </a:solidFill>
            <a:miter lim="800000"/>
            <a:headEnd/>
            <a:tailEnd/>
          </a:ln>
          <a:effectLst/>
        </p:spPr>
        <p:txBody>
          <a:bodyPr lIns="0" tIns="0" rIns="0" bIns="0" anchor="ctr">
            <a:prstTxWarp prst="textNoShape">
              <a:avLst/>
            </a:prstTxWarp>
          </a:bodyPr>
          <a:lstStyle/>
          <a:p>
            <a:pPr defTabSz="752475">
              <a:defRPr/>
            </a:pPr>
            <a:endParaRPr lang="en-GB" sz="1200" b="1">
              <a:effectLst>
                <a:outerShdw blurRad="38100" dist="38100" dir="2700000" algn="tl">
                  <a:srgbClr val="FFFFFF"/>
                </a:outerShdw>
              </a:effectLst>
            </a:endParaRPr>
          </a:p>
          <a:p>
            <a:pPr defTabSz="752475">
              <a:defRPr/>
            </a:pPr>
            <a:r>
              <a:rPr lang="en-GB" sz="1200" b="1">
                <a:effectLst>
                  <a:outerShdw blurRad="38100" dist="38100" dir="2700000" algn="tl">
                    <a:srgbClr val="FFFFFF"/>
                  </a:outerShdw>
                </a:effectLst>
              </a:rPr>
              <a:t>ITEM</a:t>
            </a:r>
          </a:p>
          <a:p>
            <a:pPr defTabSz="752475">
              <a:defRPr/>
            </a:pPr>
            <a:endParaRPr lang="en-GB" sz="800" b="1">
              <a:effectLst>
                <a:outerShdw blurRad="38100" dist="38100" dir="2700000" algn="tl">
                  <a:srgbClr val="FFFFFF"/>
                </a:outerShdw>
              </a:effectLst>
            </a:endParaRPr>
          </a:p>
          <a:p>
            <a:pPr defTabSz="752475">
              <a:defRPr/>
            </a:pPr>
            <a:r>
              <a:rPr lang="en-GB" sz="1200" b="1">
                <a:effectLst>
                  <a:outerShdw blurRad="38100" dist="38100" dir="2700000" algn="tl">
                    <a:srgbClr val="FFFFFF"/>
                  </a:outerShdw>
                </a:effectLst>
              </a:rPr>
              <a:t> livelli:</a:t>
            </a:r>
          </a:p>
          <a:p>
            <a:pPr defTabSz="752475">
              <a:defRPr/>
            </a:pPr>
            <a:r>
              <a:rPr lang="en-GB" sz="1200" b="1">
                <a:effectLst>
                  <a:outerShdw blurRad="38100" dist="38100" dir="2700000" algn="tl">
                    <a:srgbClr val="FFFFFF"/>
                  </a:outerShdw>
                </a:effectLst>
              </a:rPr>
              <a:t>1</a:t>
            </a:r>
            <a:r>
              <a:rPr lang="en-GB" sz="1200" b="1" baseline="30000">
                <a:effectLst>
                  <a:outerShdw blurRad="38100" dist="38100" dir="2700000" algn="tl">
                    <a:srgbClr val="FFFFFF"/>
                  </a:outerShdw>
                </a:effectLst>
              </a:rPr>
              <a:t>°</a:t>
            </a:r>
            <a:r>
              <a:rPr lang="en-GB" sz="1200" b="1">
                <a:effectLst>
                  <a:outerShdw blurRad="38100" dist="38100" dir="2700000" algn="tl">
                    <a:srgbClr val="FFFFFF"/>
                  </a:outerShdw>
                </a:effectLst>
              </a:rPr>
              <a:t> </a:t>
            </a:r>
          </a:p>
          <a:p>
            <a:pPr defTabSz="752475">
              <a:defRPr/>
            </a:pPr>
            <a:r>
              <a:rPr lang="en-GB" sz="1200" b="1">
                <a:effectLst>
                  <a:outerShdw blurRad="38100" dist="38100" dir="2700000" algn="tl">
                    <a:srgbClr val="FFFFFF"/>
                  </a:outerShdw>
                </a:effectLst>
              </a:rPr>
              <a:t>2</a:t>
            </a:r>
            <a:r>
              <a:rPr lang="en-GB" sz="1200" b="1" baseline="30000">
                <a:effectLst>
                  <a:outerShdw blurRad="38100" dist="38100" dir="2700000" algn="tl">
                    <a:srgbClr val="FFFFFF"/>
                  </a:outerShdw>
                </a:effectLst>
              </a:rPr>
              <a:t>°</a:t>
            </a:r>
            <a:endParaRPr lang="en-GB" sz="1200" b="1">
              <a:effectLst>
                <a:outerShdw blurRad="38100" dist="38100" dir="2700000" algn="tl">
                  <a:srgbClr val="FFFFFF"/>
                </a:outerShdw>
              </a:effectLst>
            </a:endParaRPr>
          </a:p>
          <a:p>
            <a:pPr defTabSz="752475">
              <a:defRPr/>
            </a:pPr>
            <a:r>
              <a:rPr lang="en-GB" sz="1200" b="1">
                <a:effectLst>
                  <a:outerShdw blurRad="38100" dist="38100" dir="2700000" algn="tl">
                    <a:srgbClr val="FFFFFF"/>
                  </a:outerShdw>
                </a:effectLst>
              </a:rPr>
              <a:t>3</a:t>
            </a:r>
            <a:r>
              <a:rPr lang="en-GB" sz="1200" b="1" baseline="30000">
                <a:effectLst>
                  <a:outerShdw blurRad="38100" dist="38100" dir="2700000" algn="tl">
                    <a:srgbClr val="FFFFFF"/>
                  </a:outerShdw>
                </a:effectLst>
              </a:rPr>
              <a:t>°</a:t>
            </a:r>
          </a:p>
          <a:p>
            <a:pPr defTabSz="752475">
              <a:defRPr/>
            </a:pPr>
            <a:endParaRPr lang="en-GB" sz="1200" b="1">
              <a:effectLst>
                <a:outerShdw blurRad="38100" dist="38100" dir="2700000" algn="tl">
                  <a:srgbClr val="FFFFFF"/>
                </a:outerShdw>
              </a:effectLst>
            </a:endParaRPr>
          </a:p>
          <a:p>
            <a:pPr defTabSz="752475">
              <a:defRPr/>
            </a:pPr>
            <a:endParaRPr lang="en-GB" sz="1200" b="1">
              <a:effectLst>
                <a:outerShdw blurRad="38100" dist="38100" dir="2700000" algn="tl">
                  <a:srgbClr val="FFFFFF"/>
                </a:outerShdw>
              </a:effectLst>
            </a:endParaRPr>
          </a:p>
        </p:txBody>
      </p:sp>
      <p:cxnSp>
        <p:nvCxnSpPr>
          <p:cNvPr id="69659" name="AutoShape 27"/>
          <p:cNvCxnSpPr>
            <a:cxnSpLocks noChangeShapeType="1"/>
            <a:stCxn id="443399" idx="2"/>
            <a:endCxn id="443402" idx="0"/>
          </p:cNvCxnSpPr>
          <p:nvPr/>
        </p:nvCxnSpPr>
        <p:spPr bwMode="auto">
          <a:xfrm rot="16200000" flipH="1">
            <a:off x="3371850" y="2073275"/>
            <a:ext cx="434975" cy="1050925"/>
          </a:xfrm>
          <a:prstGeom prst="bentConnector3">
            <a:avLst>
              <a:gd name="adj1" fmla="val 50000"/>
            </a:avLst>
          </a:prstGeom>
          <a:noFill/>
          <a:ln w="9525">
            <a:solidFill>
              <a:schemeClr val="tx1"/>
            </a:solidFill>
            <a:miter lim="800000"/>
            <a:headEnd/>
            <a:tailEnd/>
          </a:ln>
        </p:spPr>
      </p:cxnSp>
      <p:cxnSp>
        <p:nvCxnSpPr>
          <p:cNvPr id="69660" name="AutoShape 28"/>
          <p:cNvCxnSpPr>
            <a:cxnSpLocks noChangeShapeType="1"/>
            <a:stCxn id="443399" idx="2"/>
            <a:endCxn id="443409" idx="0"/>
          </p:cNvCxnSpPr>
          <p:nvPr/>
        </p:nvCxnSpPr>
        <p:spPr bwMode="auto">
          <a:xfrm rot="5400000">
            <a:off x="2548731" y="2301082"/>
            <a:ext cx="434975" cy="595312"/>
          </a:xfrm>
          <a:prstGeom prst="bentConnector3">
            <a:avLst>
              <a:gd name="adj1" fmla="val 50000"/>
            </a:avLst>
          </a:prstGeom>
          <a:noFill/>
          <a:ln w="9525">
            <a:solidFill>
              <a:schemeClr val="tx1"/>
            </a:solidFill>
            <a:miter lim="800000"/>
            <a:headEnd/>
            <a:tailEnd/>
          </a:ln>
        </p:spPr>
      </p:cxnSp>
      <p:cxnSp>
        <p:nvCxnSpPr>
          <p:cNvPr id="69661" name="AutoShape 29"/>
          <p:cNvCxnSpPr>
            <a:cxnSpLocks noChangeShapeType="1"/>
            <a:stCxn id="443399" idx="2"/>
            <a:endCxn id="443401" idx="0"/>
          </p:cNvCxnSpPr>
          <p:nvPr/>
        </p:nvCxnSpPr>
        <p:spPr bwMode="auto">
          <a:xfrm rot="5400000">
            <a:off x="1771650" y="1524000"/>
            <a:ext cx="434975" cy="2149475"/>
          </a:xfrm>
          <a:prstGeom prst="bentConnector3">
            <a:avLst>
              <a:gd name="adj1" fmla="val 50000"/>
            </a:avLst>
          </a:prstGeom>
          <a:noFill/>
          <a:ln w="9525">
            <a:solidFill>
              <a:schemeClr val="tx1"/>
            </a:solidFill>
            <a:miter lim="800000"/>
            <a:headEnd/>
            <a:tailEnd/>
          </a:ln>
        </p:spPr>
      </p:cxnSp>
      <p:cxnSp>
        <p:nvCxnSpPr>
          <p:cNvPr id="443422" name="AutoShape 30"/>
          <p:cNvCxnSpPr>
            <a:cxnSpLocks noChangeShapeType="1"/>
            <a:stCxn id="443417" idx="0"/>
            <a:endCxn id="443412" idx="2"/>
          </p:cNvCxnSpPr>
          <p:nvPr/>
        </p:nvCxnSpPr>
        <p:spPr bwMode="auto">
          <a:xfrm rot="5400000" flipH="1">
            <a:off x="3697288" y="4330700"/>
            <a:ext cx="285750" cy="501650"/>
          </a:xfrm>
          <a:prstGeom prst="bentConnector3">
            <a:avLst>
              <a:gd name="adj1" fmla="val 50000"/>
            </a:avLst>
          </a:prstGeom>
          <a:noFill/>
          <a:ln w="9525">
            <a:solidFill>
              <a:schemeClr val="tx1"/>
            </a:solidFill>
            <a:miter lim="800000"/>
            <a:headEnd/>
            <a:tailEnd/>
          </a:ln>
        </p:spPr>
      </p:cxnSp>
      <p:cxnSp>
        <p:nvCxnSpPr>
          <p:cNvPr id="443423" name="AutoShape 31"/>
          <p:cNvCxnSpPr>
            <a:cxnSpLocks noChangeShapeType="1"/>
            <a:stCxn id="443417" idx="0"/>
            <a:endCxn id="443413" idx="2"/>
          </p:cNvCxnSpPr>
          <p:nvPr/>
        </p:nvCxnSpPr>
        <p:spPr bwMode="auto">
          <a:xfrm rot="-5400000">
            <a:off x="4285456" y="4247357"/>
            <a:ext cx="282575" cy="671512"/>
          </a:xfrm>
          <a:prstGeom prst="bentConnector3">
            <a:avLst>
              <a:gd name="adj1" fmla="val 50000"/>
            </a:avLst>
          </a:prstGeom>
          <a:noFill/>
          <a:ln w="9525">
            <a:solidFill>
              <a:schemeClr val="tx1"/>
            </a:solidFill>
            <a:miter lim="800000"/>
            <a:headEnd/>
            <a:tailEnd/>
          </a:ln>
        </p:spPr>
      </p:cxnSp>
      <p:cxnSp>
        <p:nvCxnSpPr>
          <p:cNvPr id="69664" name="AutoShape 32"/>
          <p:cNvCxnSpPr>
            <a:cxnSpLocks noChangeShapeType="1"/>
            <a:stCxn id="443402" idx="2"/>
            <a:endCxn id="443412" idx="0"/>
          </p:cNvCxnSpPr>
          <p:nvPr/>
        </p:nvCxnSpPr>
        <p:spPr bwMode="auto">
          <a:xfrm flipH="1">
            <a:off x="3589338" y="3425825"/>
            <a:ext cx="525462" cy="381000"/>
          </a:xfrm>
          <a:prstGeom prst="straightConnector1">
            <a:avLst/>
          </a:prstGeom>
          <a:noFill/>
          <a:ln w="9525">
            <a:solidFill>
              <a:schemeClr val="tx1"/>
            </a:solidFill>
            <a:round/>
            <a:headEnd/>
            <a:tailEnd/>
          </a:ln>
        </p:spPr>
      </p:cxnSp>
      <p:cxnSp>
        <p:nvCxnSpPr>
          <p:cNvPr id="69665" name="AutoShape 33"/>
          <p:cNvCxnSpPr>
            <a:cxnSpLocks noChangeShapeType="1"/>
            <a:stCxn id="443402" idx="2"/>
            <a:endCxn id="443413" idx="0"/>
          </p:cNvCxnSpPr>
          <p:nvPr/>
        </p:nvCxnSpPr>
        <p:spPr bwMode="auto">
          <a:xfrm>
            <a:off x="4114800" y="3425825"/>
            <a:ext cx="647700" cy="384175"/>
          </a:xfrm>
          <a:prstGeom prst="straightConnector1">
            <a:avLst/>
          </a:prstGeom>
          <a:noFill/>
          <a:ln w="9525">
            <a:solidFill>
              <a:schemeClr val="tx1"/>
            </a:solidFill>
            <a:round/>
            <a:headEnd/>
            <a:tailEnd/>
          </a:ln>
        </p:spPr>
      </p:cxnSp>
      <p:sp>
        <p:nvSpPr>
          <p:cNvPr id="69666" name="Line 34"/>
          <p:cNvSpPr>
            <a:spLocks noChangeShapeType="1"/>
          </p:cNvSpPr>
          <p:nvPr/>
        </p:nvSpPr>
        <p:spPr bwMode="auto">
          <a:xfrm flipV="1">
            <a:off x="762000" y="3429000"/>
            <a:ext cx="0" cy="3810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69667" name="Line 35"/>
          <p:cNvSpPr>
            <a:spLocks noChangeShapeType="1"/>
          </p:cNvSpPr>
          <p:nvPr/>
        </p:nvSpPr>
        <p:spPr bwMode="auto">
          <a:xfrm flipV="1">
            <a:off x="2286000" y="3429000"/>
            <a:ext cx="0" cy="3810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69668" name="Line 36"/>
          <p:cNvSpPr>
            <a:spLocks noChangeShapeType="1"/>
          </p:cNvSpPr>
          <p:nvPr/>
        </p:nvSpPr>
        <p:spPr bwMode="auto">
          <a:xfrm flipV="1">
            <a:off x="6096000" y="3429000"/>
            <a:ext cx="0" cy="3810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443429" name="Line 37"/>
          <p:cNvSpPr>
            <a:spLocks noChangeShapeType="1"/>
          </p:cNvSpPr>
          <p:nvPr/>
        </p:nvSpPr>
        <p:spPr bwMode="auto">
          <a:xfrm>
            <a:off x="762000" y="4419600"/>
            <a:ext cx="0" cy="31115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443430" name="Line 38"/>
          <p:cNvSpPr>
            <a:spLocks noChangeShapeType="1"/>
          </p:cNvSpPr>
          <p:nvPr/>
        </p:nvSpPr>
        <p:spPr bwMode="auto">
          <a:xfrm>
            <a:off x="6207125" y="4429125"/>
            <a:ext cx="0" cy="3048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443431" name="Line 39"/>
          <p:cNvSpPr>
            <a:spLocks noChangeShapeType="1"/>
          </p:cNvSpPr>
          <p:nvPr/>
        </p:nvSpPr>
        <p:spPr bwMode="auto">
          <a:xfrm>
            <a:off x="2286000" y="4419600"/>
            <a:ext cx="0" cy="3048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3429"/>
                                        </p:tgtEl>
                                        <p:attrNameLst>
                                          <p:attrName>style.visibility</p:attrName>
                                        </p:attrNameLst>
                                      </p:cBhvr>
                                      <p:to>
                                        <p:strVal val="visible"/>
                                      </p:to>
                                    </p:set>
                                    <p:anim calcmode="lin" valueType="num">
                                      <p:cBhvr additive="base">
                                        <p:cTn id="7" dur="500" fill="hold"/>
                                        <p:tgtEl>
                                          <p:spTgt spid="443429"/>
                                        </p:tgtEl>
                                        <p:attrNameLst>
                                          <p:attrName>ppt_x</p:attrName>
                                        </p:attrNameLst>
                                      </p:cBhvr>
                                      <p:tavLst>
                                        <p:tav tm="0">
                                          <p:val>
                                            <p:strVal val="#ppt_x"/>
                                          </p:val>
                                        </p:tav>
                                        <p:tav tm="100000">
                                          <p:val>
                                            <p:strVal val="#ppt_x"/>
                                          </p:val>
                                        </p:tav>
                                      </p:tavLst>
                                    </p:anim>
                                    <p:anim calcmode="lin" valueType="num">
                                      <p:cBhvr additive="base">
                                        <p:cTn id="8" dur="500" fill="hold"/>
                                        <p:tgtEl>
                                          <p:spTgt spid="44342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43431"/>
                                        </p:tgtEl>
                                        <p:attrNameLst>
                                          <p:attrName>style.visibility</p:attrName>
                                        </p:attrNameLst>
                                      </p:cBhvr>
                                      <p:to>
                                        <p:strVal val="visible"/>
                                      </p:to>
                                    </p:set>
                                    <p:anim calcmode="lin" valueType="num">
                                      <p:cBhvr additive="base">
                                        <p:cTn id="11" dur="500" fill="hold"/>
                                        <p:tgtEl>
                                          <p:spTgt spid="443431"/>
                                        </p:tgtEl>
                                        <p:attrNameLst>
                                          <p:attrName>ppt_x</p:attrName>
                                        </p:attrNameLst>
                                      </p:cBhvr>
                                      <p:tavLst>
                                        <p:tav tm="0">
                                          <p:val>
                                            <p:strVal val="#ppt_x"/>
                                          </p:val>
                                        </p:tav>
                                        <p:tav tm="100000">
                                          <p:val>
                                            <p:strVal val="#ppt_x"/>
                                          </p:val>
                                        </p:tav>
                                      </p:tavLst>
                                    </p:anim>
                                    <p:anim calcmode="lin" valueType="num">
                                      <p:cBhvr additive="base">
                                        <p:cTn id="12" dur="500" fill="hold"/>
                                        <p:tgtEl>
                                          <p:spTgt spid="44343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43422"/>
                                        </p:tgtEl>
                                        <p:attrNameLst>
                                          <p:attrName>style.visibility</p:attrName>
                                        </p:attrNameLst>
                                      </p:cBhvr>
                                      <p:to>
                                        <p:strVal val="visible"/>
                                      </p:to>
                                    </p:set>
                                    <p:anim calcmode="lin" valueType="num">
                                      <p:cBhvr additive="base">
                                        <p:cTn id="15" dur="500" fill="hold"/>
                                        <p:tgtEl>
                                          <p:spTgt spid="443422"/>
                                        </p:tgtEl>
                                        <p:attrNameLst>
                                          <p:attrName>ppt_x</p:attrName>
                                        </p:attrNameLst>
                                      </p:cBhvr>
                                      <p:tavLst>
                                        <p:tav tm="0">
                                          <p:val>
                                            <p:strVal val="#ppt_x"/>
                                          </p:val>
                                        </p:tav>
                                        <p:tav tm="100000">
                                          <p:val>
                                            <p:strVal val="#ppt_x"/>
                                          </p:val>
                                        </p:tav>
                                      </p:tavLst>
                                    </p:anim>
                                    <p:anim calcmode="lin" valueType="num">
                                      <p:cBhvr additive="base">
                                        <p:cTn id="16" dur="500" fill="hold"/>
                                        <p:tgtEl>
                                          <p:spTgt spid="44342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43423"/>
                                        </p:tgtEl>
                                        <p:attrNameLst>
                                          <p:attrName>style.visibility</p:attrName>
                                        </p:attrNameLst>
                                      </p:cBhvr>
                                      <p:to>
                                        <p:strVal val="visible"/>
                                      </p:to>
                                    </p:set>
                                    <p:anim calcmode="lin" valueType="num">
                                      <p:cBhvr additive="base">
                                        <p:cTn id="19" dur="500" fill="hold"/>
                                        <p:tgtEl>
                                          <p:spTgt spid="443423"/>
                                        </p:tgtEl>
                                        <p:attrNameLst>
                                          <p:attrName>ppt_x</p:attrName>
                                        </p:attrNameLst>
                                      </p:cBhvr>
                                      <p:tavLst>
                                        <p:tav tm="0">
                                          <p:val>
                                            <p:strVal val="#ppt_x"/>
                                          </p:val>
                                        </p:tav>
                                        <p:tav tm="100000">
                                          <p:val>
                                            <p:strVal val="#ppt_x"/>
                                          </p:val>
                                        </p:tav>
                                      </p:tavLst>
                                    </p:anim>
                                    <p:anim calcmode="lin" valueType="num">
                                      <p:cBhvr additive="base">
                                        <p:cTn id="20" dur="500" fill="hold"/>
                                        <p:tgtEl>
                                          <p:spTgt spid="4434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43430"/>
                                        </p:tgtEl>
                                        <p:attrNameLst>
                                          <p:attrName>style.visibility</p:attrName>
                                        </p:attrNameLst>
                                      </p:cBhvr>
                                      <p:to>
                                        <p:strVal val="visible"/>
                                      </p:to>
                                    </p:set>
                                    <p:anim calcmode="lin" valueType="num">
                                      <p:cBhvr additive="base">
                                        <p:cTn id="23" dur="500" fill="hold"/>
                                        <p:tgtEl>
                                          <p:spTgt spid="443430"/>
                                        </p:tgtEl>
                                        <p:attrNameLst>
                                          <p:attrName>ppt_x</p:attrName>
                                        </p:attrNameLst>
                                      </p:cBhvr>
                                      <p:tavLst>
                                        <p:tav tm="0">
                                          <p:val>
                                            <p:strVal val="#ppt_x"/>
                                          </p:val>
                                        </p:tav>
                                        <p:tav tm="100000">
                                          <p:val>
                                            <p:strVal val="#ppt_x"/>
                                          </p:val>
                                        </p:tav>
                                      </p:tavLst>
                                    </p:anim>
                                    <p:anim calcmode="lin" valueType="num">
                                      <p:cBhvr additive="base">
                                        <p:cTn id="24" dur="500" fill="hold"/>
                                        <p:tgtEl>
                                          <p:spTgt spid="44343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43415"/>
                                        </p:tgtEl>
                                        <p:attrNameLst>
                                          <p:attrName>style.visibility</p:attrName>
                                        </p:attrNameLst>
                                      </p:cBhvr>
                                      <p:to>
                                        <p:strVal val="visible"/>
                                      </p:to>
                                    </p:set>
                                    <p:anim calcmode="lin" valueType="num">
                                      <p:cBhvr additive="base">
                                        <p:cTn id="29" dur="500" fill="hold"/>
                                        <p:tgtEl>
                                          <p:spTgt spid="443415"/>
                                        </p:tgtEl>
                                        <p:attrNameLst>
                                          <p:attrName>ppt_x</p:attrName>
                                        </p:attrNameLst>
                                      </p:cBhvr>
                                      <p:tavLst>
                                        <p:tav tm="0">
                                          <p:val>
                                            <p:strVal val="#ppt_x"/>
                                          </p:val>
                                        </p:tav>
                                        <p:tav tm="100000">
                                          <p:val>
                                            <p:strVal val="#ppt_x"/>
                                          </p:val>
                                        </p:tav>
                                      </p:tavLst>
                                    </p:anim>
                                    <p:anim calcmode="lin" valueType="num">
                                      <p:cBhvr additive="base">
                                        <p:cTn id="30" dur="500" fill="hold"/>
                                        <p:tgtEl>
                                          <p:spTgt spid="44341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43416"/>
                                        </p:tgtEl>
                                        <p:attrNameLst>
                                          <p:attrName>style.visibility</p:attrName>
                                        </p:attrNameLst>
                                      </p:cBhvr>
                                      <p:to>
                                        <p:strVal val="visible"/>
                                      </p:to>
                                    </p:set>
                                    <p:anim calcmode="lin" valueType="num">
                                      <p:cBhvr additive="base">
                                        <p:cTn id="35" dur="500" fill="hold"/>
                                        <p:tgtEl>
                                          <p:spTgt spid="443416"/>
                                        </p:tgtEl>
                                        <p:attrNameLst>
                                          <p:attrName>ppt_x</p:attrName>
                                        </p:attrNameLst>
                                      </p:cBhvr>
                                      <p:tavLst>
                                        <p:tav tm="0">
                                          <p:val>
                                            <p:strVal val="#ppt_x"/>
                                          </p:val>
                                        </p:tav>
                                        <p:tav tm="100000">
                                          <p:val>
                                            <p:strVal val="#ppt_x"/>
                                          </p:val>
                                        </p:tav>
                                      </p:tavLst>
                                    </p:anim>
                                    <p:anim calcmode="lin" valueType="num">
                                      <p:cBhvr additive="base">
                                        <p:cTn id="36" dur="500" fill="hold"/>
                                        <p:tgtEl>
                                          <p:spTgt spid="44341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43417"/>
                                        </p:tgtEl>
                                        <p:attrNameLst>
                                          <p:attrName>style.visibility</p:attrName>
                                        </p:attrNameLst>
                                      </p:cBhvr>
                                      <p:to>
                                        <p:strVal val="visible"/>
                                      </p:to>
                                    </p:set>
                                    <p:anim calcmode="lin" valueType="num">
                                      <p:cBhvr additive="base">
                                        <p:cTn id="41" dur="500" fill="hold"/>
                                        <p:tgtEl>
                                          <p:spTgt spid="443417"/>
                                        </p:tgtEl>
                                        <p:attrNameLst>
                                          <p:attrName>ppt_x</p:attrName>
                                        </p:attrNameLst>
                                      </p:cBhvr>
                                      <p:tavLst>
                                        <p:tav tm="0">
                                          <p:val>
                                            <p:strVal val="#ppt_x"/>
                                          </p:val>
                                        </p:tav>
                                        <p:tav tm="100000">
                                          <p:val>
                                            <p:strVal val="#ppt_x"/>
                                          </p:val>
                                        </p:tav>
                                      </p:tavLst>
                                    </p:anim>
                                    <p:anim calcmode="lin" valueType="num">
                                      <p:cBhvr additive="base">
                                        <p:cTn id="42" dur="500" fill="hold"/>
                                        <p:tgtEl>
                                          <p:spTgt spid="44341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43418"/>
                                        </p:tgtEl>
                                        <p:attrNameLst>
                                          <p:attrName>style.visibility</p:attrName>
                                        </p:attrNameLst>
                                      </p:cBhvr>
                                      <p:to>
                                        <p:strVal val="visible"/>
                                      </p:to>
                                    </p:set>
                                    <p:anim calcmode="lin" valueType="num">
                                      <p:cBhvr additive="base">
                                        <p:cTn id="47" dur="500" fill="hold"/>
                                        <p:tgtEl>
                                          <p:spTgt spid="443418"/>
                                        </p:tgtEl>
                                        <p:attrNameLst>
                                          <p:attrName>ppt_x</p:attrName>
                                        </p:attrNameLst>
                                      </p:cBhvr>
                                      <p:tavLst>
                                        <p:tav tm="0">
                                          <p:val>
                                            <p:strVal val="#ppt_x"/>
                                          </p:val>
                                        </p:tav>
                                        <p:tav tm="100000">
                                          <p:val>
                                            <p:strVal val="#ppt_x"/>
                                          </p:val>
                                        </p:tav>
                                      </p:tavLst>
                                    </p:anim>
                                    <p:anim calcmode="lin" valueType="num">
                                      <p:cBhvr additive="base">
                                        <p:cTn id="48" dur="500" fill="hold"/>
                                        <p:tgtEl>
                                          <p:spTgt spid="4434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415" grpId="0" animBg="1"/>
      <p:bldP spid="443416" grpId="0" animBg="1"/>
      <p:bldP spid="443417" grpId="0" animBg="1"/>
      <p:bldP spid="443418" grpId="0" animBg="1"/>
      <p:bldP spid="443429" grpId="0" animBg="1"/>
      <p:bldP spid="443430" grpId="0" animBg="1"/>
      <p:bldP spid="443431" grpId="0" animBg="1"/>
    </p:bld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32A7BE8C-FCEE-4177-BDCE-8EEF6E62BA1B}" type="slidenum">
              <a:rPr lang="it-IT" smtClean="0"/>
              <a:pPr/>
              <a:t>54</a:t>
            </a:fld>
            <a:endParaRPr lang="it-IT"/>
          </a:p>
        </p:txBody>
      </p:sp>
      <p:sp>
        <p:nvSpPr>
          <p:cNvPr id="5" name="Rectangle 49"/>
          <p:cNvSpPr>
            <a:spLocks noChangeArrowheads="1"/>
          </p:cNvSpPr>
          <p:nvPr/>
        </p:nvSpPr>
        <p:spPr bwMode="auto">
          <a:xfrm>
            <a:off x="5435600" y="2852738"/>
            <a:ext cx="1828800" cy="139858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300" b="1"/>
              <a:t>Impatto facilitante o ostacolante delle caratteristiche del mondo fisico, sociale e degli atteggiamenti</a:t>
            </a:r>
            <a:endParaRPr lang="it-IT" sz="1400" b="1"/>
          </a:p>
        </p:txBody>
      </p:sp>
      <p:sp>
        <p:nvSpPr>
          <p:cNvPr id="6" name="Rectangle 3"/>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sp>
        <p:nvSpPr>
          <p:cNvPr id="7" name="Rectangle 4"/>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graphicFrame>
        <p:nvGraphicFramePr>
          <p:cNvPr id="8" name="Rectangle 2"/>
          <p:cNvGraphicFramePr>
            <a:graphicFrameLocks/>
          </p:cNvGraphicFramePr>
          <p:nvPr/>
        </p:nvGraphicFramePr>
        <p:xfrm>
          <a:off x="457200" y="1981200"/>
          <a:ext cx="3048000" cy="4419600"/>
        </p:xfrm>
        <a:graphic>
          <a:graphicData uri="http://schemas.openxmlformats.org/presentationml/2006/ole">
            <p:oleObj spid="_x0000_s183298" name="ClipArt" r:id="rId3" imgW="0" imgH="0" progId="">
              <p:embed/>
            </p:oleObj>
          </a:graphicData>
        </a:graphic>
      </p:graphicFrame>
      <p:sp>
        <p:nvSpPr>
          <p:cNvPr id="9" name="Rectangle 11"/>
          <p:cNvSpPr>
            <a:spLocks noChangeArrowheads="1"/>
          </p:cNvSpPr>
          <p:nvPr/>
        </p:nvSpPr>
        <p:spPr bwMode="auto">
          <a:xfrm>
            <a:off x="2987675" y="6092825"/>
            <a:ext cx="2895600" cy="457200"/>
          </a:xfrm>
          <a:prstGeom prst="rect">
            <a:avLst/>
          </a:prstGeom>
          <a:noFill/>
          <a:ln w="12700">
            <a:noFill/>
            <a:miter lim="800000"/>
            <a:headEnd/>
            <a:tailEnd/>
          </a:ln>
        </p:spPr>
        <p:txBody>
          <a:bodyPr wrap="none" anchor="ctr">
            <a:prstTxWarp prst="textNoShape">
              <a:avLst/>
            </a:prstTxWarp>
          </a:bodyPr>
          <a:lstStyle/>
          <a:p>
            <a:endParaRPr lang="it-IT"/>
          </a:p>
        </p:txBody>
      </p:sp>
      <p:sp>
        <p:nvSpPr>
          <p:cNvPr id="10" name="Rectangle 293"/>
          <p:cNvSpPr txBox="1">
            <a:spLocks noChangeArrowheads="1"/>
          </p:cNvSpPr>
          <p:nvPr/>
        </p:nvSpPr>
        <p:spPr bwMode="auto">
          <a:xfrm>
            <a:off x="304800" y="222250"/>
            <a:ext cx="9144000" cy="615950"/>
          </a:xfrm>
          <a:prstGeom prst="rect">
            <a:avLst/>
          </a:prstGeom>
          <a:noFill/>
          <a:ln>
            <a:miter lim="800000"/>
            <a:headEnd/>
            <a:tailEnd/>
          </a:ln>
        </p:spPr>
        <p:txBody>
          <a:bodyPr vert="horz" wrap="square" lIns="91440" tIns="45720" rIns="91440" bIns="45720" numCol="1" anchor="t" anchorCtr="0" compatLnSpc="1">
            <a:prstTxWarp prst="textNoShape">
              <a:avLst/>
            </a:prstTxWarp>
            <a:normAutofit fontScale="90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sz="40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STRUTTURA DELL’ICF</a:t>
            </a:r>
            <a:endParaRPr kumimoji="0" lang="it-IT" sz="40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1" name="Rectangle 245"/>
          <p:cNvSpPr>
            <a:spLocks noChangeArrowheads="1"/>
          </p:cNvSpPr>
          <p:nvPr/>
        </p:nvSpPr>
        <p:spPr bwMode="auto">
          <a:xfrm>
            <a:off x="1403350" y="6237288"/>
            <a:ext cx="3962400" cy="215900"/>
          </a:xfrm>
          <a:prstGeom prst="rect">
            <a:avLst/>
          </a:prstGeom>
          <a:solidFill>
            <a:schemeClr val="bg1"/>
          </a:solidFill>
          <a:ln w="9525">
            <a:noFill/>
            <a:miter lim="800000"/>
            <a:headEnd/>
            <a:tailEnd/>
          </a:ln>
        </p:spPr>
        <p:txBody>
          <a:bodyPr>
            <a:prstTxWarp prst="textNoShape">
              <a:avLst/>
            </a:prstTxWarp>
          </a:bodyPr>
          <a:lstStyle/>
          <a:p>
            <a:pPr algn="ctr">
              <a:spcBef>
                <a:spcPct val="20000"/>
              </a:spcBef>
            </a:pPr>
            <a:r>
              <a:rPr lang="it-IT" sz="1400" b="1"/>
              <a:t>Disabilità </a:t>
            </a:r>
          </a:p>
        </p:txBody>
      </p:sp>
      <p:sp>
        <p:nvSpPr>
          <p:cNvPr id="12" name="Rectangle 212"/>
          <p:cNvSpPr>
            <a:spLocks noChangeArrowheads="1"/>
          </p:cNvSpPr>
          <p:nvPr/>
        </p:nvSpPr>
        <p:spPr bwMode="auto">
          <a:xfrm>
            <a:off x="7164388" y="4292600"/>
            <a:ext cx="1728787" cy="649288"/>
          </a:xfrm>
          <a:prstGeom prst="rect">
            <a:avLst/>
          </a:prstGeom>
          <a:solidFill>
            <a:srgbClr val="FFCC00">
              <a:alpha val="69019"/>
            </a:srgbClr>
          </a:solidFill>
          <a:ln w="9525">
            <a:noFill/>
            <a:miter lim="800000"/>
            <a:headEnd/>
            <a:tailEnd/>
          </a:ln>
        </p:spPr>
        <p:txBody>
          <a:bodyPr anchor="ctr" anchorCtr="1">
            <a:prstTxWarp prst="textNoShape">
              <a:avLst/>
            </a:prstTxWarp>
          </a:bodyPr>
          <a:lstStyle/>
          <a:p>
            <a:pPr>
              <a:spcBef>
                <a:spcPct val="20000"/>
              </a:spcBef>
            </a:pPr>
            <a:endParaRPr lang="it-IT" sz="1400" b="1"/>
          </a:p>
        </p:txBody>
      </p:sp>
      <p:sp>
        <p:nvSpPr>
          <p:cNvPr id="13" name="Rectangle 210"/>
          <p:cNvSpPr>
            <a:spLocks noChangeArrowheads="1"/>
          </p:cNvSpPr>
          <p:nvPr/>
        </p:nvSpPr>
        <p:spPr bwMode="auto">
          <a:xfrm>
            <a:off x="5364163" y="4292600"/>
            <a:ext cx="1728787" cy="541338"/>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Facilitatori</a:t>
            </a:r>
          </a:p>
        </p:txBody>
      </p:sp>
      <p:sp>
        <p:nvSpPr>
          <p:cNvPr id="14" name="Rectangle 208"/>
          <p:cNvSpPr>
            <a:spLocks noChangeArrowheads="1"/>
          </p:cNvSpPr>
          <p:nvPr/>
        </p:nvSpPr>
        <p:spPr bwMode="auto">
          <a:xfrm>
            <a:off x="3563938" y="4292600"/>
            <a:ext cx="1752600" cy="541338"/>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Attività e Partecipazione</a:t>
            </a:r>
          </a:p>
        </p:txBody>
      </p:sp>
      <p:sp>
        <p:nvSpPr>
          <p:cNvPr id="15" name="Rectangle 206"/>
          <p:cNvSpPr>
            <a:spLocks noChangeArrowheads="1"/>
          </p:cNvSpPr>
          <p:nvPr/>
        </p:nvSpPr>
        <p:spPr bwMode="auto">
          <a:xfrm>
            <a:off x="1403350" y="4292600"/>
            <a:ext cx="2209800" cy="541338"/>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Integrità funzionale e strutturale</a:t>
            </a:r>
          </a:p>
        </p:txBody>
      </p:sp>
      <p:sp>
        <p:nvSpPr>
          <p:cNvPr id="16" name="Rectangle 70"/>
          <p:cNvSpPr>
            <a:spLocks noChangeArrowheads="1"/>
          </p:cNvSpPr>
          <p:nvPr/>
        </p:nvSpPr>
        <p:spPr bwMode="auto">
          <a:xfrm>
            <a:off x="7162800" y="5300663"/>
            <a:ext cx="1730375" cy="1296987"/>
          </a:xfrm>
          <a:prstGeom prst="rect">
            <a:avLst/>
          </a:prstGeom>
          <a:solidFill>
            <a:srgbClr val="FFCC00">
              <a:alpha val="69019"/>
            </a:srgbClr>
          </a:solidFill>
          <a:ln w="9525">
            <a:noFill/>
            <a:miter lim="800000"/>
            <a:headEnd/>
            <a:tailEnd/>
          </a:ln>
        </p:spPr>
        <p:txBody>
          <a:bodyPr anchor="ctr" anchorCtr="1">
            <a:prstTxWarp prst="textNoShape">
              <a:avLst/>
            </a:prstTxWarp>
          </a:bodyPr>
          <a:lstStyle/>
          <a:p>
            <a:pPr>
              <a:spcBef>
                <a:spcPct val="20000"/>
              </a:spcBef>
            </a:pPr>
            <a:endParaRPr lang="it-IT" sz="1400" b="1"/>
          </a:p>
        </p:txBody>
      </p:sp>
      <p:sp>
        <p:nvSpPr>
          <p:cNvPr id="17" name="Rectangle 69"/>
          <p:cNvSpPr>
            <a:spLocks noChangeArrowheads="1"/>
          </p:cNvSpPr>
          <p:nvPr/>
        </p:nvSpPr>
        <p:spPr bwMode="auto">
          <a:xfrm>
            <a:off x="5364163" y="5373688"/>
            <a:ext cx="1728787" cy="1079500"/>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Barriere</a:t>
            </a:r>
          </a:p>
        </p:txBody>
      </p:sp>
      <p:sp>
        <p:nvSpPr>
          <p:cNvPr id="18" name="Rectangle 67"/>
          <p:cNvSpPr>
            <a:spLocks noChangeArrowheads="1"/>
          </p:cNvSpPr>
          <p:nvPr/>
        </p:nvSpPr>
        <p:spPr bwMode="auto">
          <a:xfrm>
            <a:off x="3581400" y="5300663"/>
            <a:ext cx="1752600" cy="865187"/>
          </a:xfrm>
          <a:prstGeom prst="rect">
            <a:avLst/>
          </a:prstGeom>
          <a:solidFill>
            <a:schemeClr val="bg1"/>
          </a:solidFill>
          <a:ln w="9525">
            <a:noFill/>
            <a:miter lim="800000"/>
            <a:headEnd/>
            <a:tailEnd/>
          </a:ln>
        </p:spPr>
        <p:txBody>
          <a:bodyPr anchor="ctr" anchorCtr="1">
            <a:prstTxWarp prst="textNoShape">
              <a:avLst/>
            </a:prstTxWarp>
          </a:bodyPr>
          <a:lstStyle/>
          <a:p>
            <a:pPr>
              <a:lnSpc>
                <a:spcPct val="90000"/>
              </a:lnSpc>
              <a:spcBef>
                <a:spcPct val="20000"/>
              </a:spcBef>
            </a:pPr>
            <a:r>
              <a:rPr lang="it-IT" sz="1400" b="1" dirty="0"/>
              <a:t>Limitazione dell’attività; restrizione della partecipazione</a:t>
            </a:r>
          </a:p>
        </p:txBody>
      </p:sp>
      <p:sp>
        <p:nvSpPr>
          <p:cNvPr id="19" name="Rectangle 66"/>
          <p:cNvSpPr>
            <a:spLocks noChangeArrowheads="1"/>
          </p:cNvSpPr>
          <p:nvPr/>
        </p:nvSpPr>
        <p:spPr bwMode="auto">
          <a:xfrm>
            <a:off x="1692275" y="5373688"/>
            <a:ext cx="1727200" cy="7191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Menomazione</a:t>
            </a:r>
          </a:p>
        </p:txBody>
      </p:sp>
      <p:sp>
        <p:nvSpPr>
          <p:cNvPr id="20" name="Rectangle 63"/>
          <p:cNvSpPr>
            <a:spLocks noChangeArrowheads="1"/>
          </p:cNvSpPr>
          <p:nvPr/>
        </p:nvSpPr>
        <p:spPr bwMode="auto">
          <a:xfrm>
            <a:off x="228600" y="5445125"/>
            <a:ext cx="1238250" cy="792163"/>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300" b="1" dirty="0">
                <a:solidFill>
                  <a:srgbClr val="F07F09"/>
                </a:solidFill>
              </a:rPr>
              <a:t>ASPETTO NEGATIVO</a:t>
            </a:r>
          </a:p>
        </p:txBody>
      </p:sp>
      <p:sp>
        <p:nvSpPr>
          <p:cNvPr id="21" name="Rectangle 60"/>
          <p:cNvSpPr>
            <a:spLocks noChangeArrowheads="1"/>
          </p:cNvSpPr>
          <p:nvPr/>
        </p:nvSpPr>
        <p:spPr bwMode="auto">
          <a:xfrm>
            <a:off x="7162800" y="4941888"/>
            <a:ext cx="1730375" cy="358775"/>
          </a:xfrm>
          <a:prstGeom prst="rect">
            <a:avLst/>
          </a:prstGeom>
          <a:solidFill>
            <a:srgbClr val="FFCC00">
              <a:alpha val="69019"/>
            </a:srgbClr>
          </a:solidFill>
          <a:ln w="9525">
            <a:noFill/>
            <a:miter lim="800000"/>
            <a:headEnd/>
            <a:tailEnd/>
          </a:ln>
        </p:spPr>
        <p:txBody>
          <a:bodyPr anchor="ctr" anchorCtr="1">
            <a:prstTxWarp prst="textNoShape">
              <a:avLst/>
            </a:prstTxWarp>
          </a:bodyPr>
          <a:lstStyle/>
          <a:p>
            <a:pPr>
              <a:spcBef>
                <a:spcPct val="20000"/>
              </a:spcBef>
            </a:pPr>
            <a:endParaRPr lang="it-IT" sz="1400" b="1"/>
          </a:p>
        </p:txBody>
      </p:sp>
      <p:sp>
        <p:nvSpPr>
          <p:cNvPr id="22" name="Rectangle 59"/>
          <p:cNvSpPr>
            <a:spLocks noChangeArrowheads="1"/>
          </p:cNvSpPr>
          <p:nvPr/>
        </p:nvSpPr>
        <p:spPr bwMode="auto">
          <a:xfrm>
            <a:off x="5334000" y="5006975"/>
            <a:ext cx="1828800" cy="414338"/>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endParaRPr lang="it-IT" sz="1400" b="1"/>
          </a:p>
        </p:txBody>
      </p:sp>
      <p:sp>
        <p:nvSpPr>
          <p:cNvPr id="23" name="Rectangle 56"/>
          <p:cNvSpPr>
            <a:spLocks noChangeArrowheads="1"/>
          </p:cNvSpPr>
          <p:nvPr/>
        </p:nvSpPr>
        <p:spPr bwMode="auto">
          <a:xfrm>
            <a:off x="1476375" y="4868863"/>
            <a:ext cx="3887788" cy="2873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Funzionamento</a:t>
            </a:r>
          </a:p>
        </p:txBody>
      </p:sp>
      <p:sp>
        <p:nvSpPr>
          <p:cNvPr id="24" name="Rectangle 53"/>
          <p:cNvSpPr>
            <a:spLocks noChangeArrowheads="1"/>
          </p:cNvSpPr>
          <p:nvPr/>
        </p:nvSpPr>
        <p:spPr bwMode="auto">
          <a:xfrm>
            <a:off x="323850" y="4365625"/>
            <a:ext cx="1143000" cy="720725"/>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300" b="1" dirty="0">
                <a:solidFill>
                  <a:srgbClr val="F07F09"/>
                </a:solidFill>
              </a:rPr>
              <a:t>ASPETTO POSITIVO</a:t>
            </a:r>
          </a:p>
        </p:txBody>
      </p:sp>
      <p:sp>
        <p:nvSpPr>
          <p:cNvPr id="25" name="Rectangle 50"/>
          <p:cNvSpPr>
            <a:spLocks noChangeArrowheads="1"/>
          </p:cNvSpPr>
          <p:nvPr/>
        </p:nvSpPr>
        <p:spPr bwMode="auto">
          <a:xfrm>
            <a:off x="7164388" y="2852738"/>
            <a:ext cx="1730375" cy="1439862"/>
          </a:xfrm>
          <a:prstGeom prst="rect">
            <a:avLst/>
          </a:prstGeom>
          <a:solidFill>
            <a:srgbClr val="FFCC00">
              <a:alpha val="69019"/>
            </a:srgbClr>
          </a:solidFill>
          <a:ln w="9525">
            <a:noFill/>
            <a:miter lim="800000"/>
            <a:headEnd/>
            <a:tailEnd/>
          </a:ln>
        </p:spPr>
        <p:txBody>
          <a:bodyPr anchor="ctr" anchorCtr="1">
            <a:prstTxWarp prst="textNoShape">
              <a:avLst/>
            </a:prstTxWarp>
          </a:bodyPr>
          <a:lstStyle/>
          <a:p>
            <a:pPr>
              <a:spcBef>
                <a:spcPct val="20000"/>
              </a:spcBef>
            </a:pPr>
            <a:r>
              <a:rPr lang="it-IT" sz="1400" b="1"/>
              <a:t> </a:t>
            </a:r>
          </a:p>
        </p:txBody>
      </p:sp>
      <p:sp>
        <p:nvSpPr>
          <p:cNvPr id="26" name="Rectangle 47"/>
          <p:cNvSpPr>
            <a:spLocks noChangeArrowheads="1"/>
          </p:cNvSpPr>
          <p:nvPr/>
        </p:nvSpPr>
        <p:spPr bwMode="auto">
          <a:xfrm>
            <a:off x="3492500" y="2852738"/>
            <a:ext cx="1981200" cy="1398587"/>
          </a:xfrm>
          <a:prstGeom prst="rect">
            <a:avLst/>
          </a:prstGeom>
          <a:solidFill>
            <a:schemeClr val="bg1"/>
          </a:solidFill>
          <a:ln w="9525">
            <a:noFill/>
            <a:miter lim="800000"/>
            <a:headEnd/>
            <a:tailEnd/>
          </a:ln>
        </p:spPr>
        <p:txBody>
          <a:bodyPr anchor="ctr" anchorCtr="1">
            <a:prstTxWarp prst="textNoShape">
              <a:avLst/>
            </a:prstTxWarp>
          </a:bodyPr>
          <a:lstStyle/>
          <a:p>
            <a:r>
              <a:rPr lang="it-IT" sz="1300" b="1"/>
              <a:t>Capacità, eseguire compiti in un ambiente standard</a:t>
            </a:r>
          </a:p>
          <a:p>
            <a:r>
              <a:rPr lang="it-IT" sz="1300" b="1"/>
              <a:t>Performance,</a:t>
            </a:r>
          </a:p>
          <a:p>
            <a:r>
              <a:rPr lang="it-IT" sz="1300" b="1"/>
              <a:t> eseguire compiti nell’ambiente attuale</a:t>
            </a:r>
            <a:endParaRPr lang="it-IT" sz="1400" b="1"/>
          </a:p>
        </p:txBody>
      </p:sp>
      <p:sp>
        <p:nvSpPr>
          <p:cNvPr id="27" name="Rectangle 46"/>
          <p:cNvSpPr>
            <a:spLocks noChangeArrowheads="1"/>
          </p:cNvSpPr>
          <p:nvPr/>
        </p:nvSpPr>
        <p:spPr bwMode="auto">
          <a:xfrm>
            <a:off x="1403350" y="2924175"/>
            <a:ext cx="2209800" cy="1398588"/>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dirty="0"/>
              <a:t>Cambiamento nelle funzioni corporee (fisiologico)</a:t>
            </a:r>
          </a:p>
          <a:p>
            <a:pPr>
              <a:spcBef>
                <a:spcPct val="20000"/>
              </a:spcBef>
            </a:pPr>
            <a:r>
              <a:rPr lang="it-IT" sz="1400" b="1" dirty="0"/>
              <a:t>Cambiamento nelle strutture corporee (anatomico)</a:t>
            </a:r>
          </a:p>
        </p:txBody>
      </p:sp>
      <p:sp>
        <p:nvSpPr>
          <p:cNvPr id="28" name="Rectangle 43"/>
          <p:cNvSpPr>
            <a:spLocks noChangeArrowheads="1"/>
          </p:cNvSpPr>
          <p:nvPr/>
        </p:nvSpPr>
        <p:spPr bwMode="auto">
          <a:xfrm>
            <a:off x="228600" y="2924175"/>
            <a:ext cx="1247775" cy="1152525"/>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200" b="1" dirty="0">
                <a:solidFill>
                  <a:srgbClr val="F07F09"/>
                </a:solidFill>
              </a:rPr>
              <a:t>COSTRUTTI</a:t>
            </a:r>
            <a:endParaRPr lang="it-IT" sz="1300" b="1" dirty="0">
              <a:solidFill>
                <a:srgbClr val="F07F09"/>
              </a:solidFill>
            </a:endParaRPr>
          </a:p>
        </p:txBody>
      </p:sp>
      <p:sp>
        <p:nvSpPr>
          <p:cNvPr id="29" name="Rectangle 40"/>
          <p:cNvSpPr>
            <a:spLocks noChangeArrowheads="1"/>
          </p:cNvSpPr>
          <p:nvPr/>
        </p:nvSpPr>
        <p:spPr bwMode="auto">
          <a:xfrm>
            <a:off x="7164388" y="2133600"/>
            <a:ext cx="1752600" cy="647700"/>
          </a:xfrm>
          <a:prstGeom prst="rect">
            <a:avLst/>
          </a:prstGeom>
          <a:solidFill>
            <a:schemeClr val="bg1"/>
          </a:solidFill>
          <a:ln w="9525">
            <a:noFill/>
            <a:miter lim="800000"/>
            <a:headEnd/>
            <a:tailEnd/>
          </a:ln>
        </p:spPr>
        <p:txBody>
          <a:bodyPr anchor="ctr" anchorCtr="1">
            <a:prstTxWarp prst="textNoShape">
              <a:avLst/>
            </a:prstTxWarp>
          </a:bodyPr>
          <a:lstStyle/>
          <a:p>
            <a:pPr>
              <a:lnSpc>
                <a:spcPct val="85000"/>
              </a:lnSpc>
              <a:spcBef>
                <a:spcPct val="20000"/>
              </a:spcBef>
            </a:pPr>
            <a:r>
              <a:rPr lang="it-IT" sz="1400" b="1"/>
              <a:t>Influenze interne su funzionamento e disabilità</a:t>
            </a:r>
          </a:p>
        </p:txBody>
      </p:sp>
      <p:sp>
        <p:nvSpPr>
          <p:cNvPr id="30" name="Rectangle 39"/>
          <p:cNvSpPr>
            <a:spLocks noChangeArrowheads="1"/>
          </p:cNvSpPr>
          <p:nvPr/>
        </p:nvSpPr>
        <p:spPr bwMode="auto">
          <a:xfrm>
            <a:off x="5364163" y="2133600"/>
            <a:ext cx="1800225" cy="719138"/>
          </a:xfrm>
          <a:prstGeom prst="rect">
            <a:avLst/>
          </a:prstGeom>
          <a:solidFill>
            <a:schemeClr val="bg1"/>
          </a:solidFill>
          <a:ln w="9525">
            <a:noFill/>
            <a:miter lim="800000"/>
            <a:headEnd/>
            <a:tailEnd/>
          </a:ln>
        </p:spPr>
        <p:txBody>
          <a:bodyPr anchor="ctr" anchorCtr="1">
            <a:prstTxWarp prst="textNoShape">
              <a:avLst/>
            </a:prstTxWarp>
          </a:bodyPr>
          <a:lstStyle/>
          <a:p>
            <a:pPr>
              <a:lnSpc>
                <a:spcPct val="85000"/>
              </a:lnSpc>
              <a:spcBef>
                <a:spcPct val="20000"/>
              </a:spcBef>
            </a:pPr>
            <a:r>
              <a:rPr lang="it-IT" sz="1400" b="1"/>
              <a:t>Influenze esterne su funzionamento e disabilità</a:t>
            </a:r>
          </a:p>
        </p:txBody>
      </p:sp>
      <p:sp>
        <p:nvSpPr>
          <p:cNvPr id="31" name="Rectangle 37"/>
          <p:cNvSpPr>
            <a:spLocks noChangeArrowheads="1"/>
          </p:cNvSpPr>
          <p:nvPr/>
        </p:nvSpPr>
        <p:spPr bwMode="auto">
          <a:xfrm>
            <a:off x="3563938" y="2205038"/>
            <a:ext cx="1752600" cy="576262"/>
          </a:xfrm>
          <a:prstGeom prst="rect">
            <a:avLst/>
          </a:prstGeom>
          <a:solidFill>
            <a:schemeClr val="bg1"/>
          </a:solidFill>
          <a:ln w="9525">
            <a:noFill/>
            <a:miter lim="800000"/>
            <a:headEnd/>
            <a:tailEnd/>
          </a:ln>
        </p:spPr>
        <p:txBody>
          <a:bodyPr anchor="ctr" anchorCtr="1">
            <a:prstTxWarp prst="textNoShape">
              <a:avLst/>
            </a:prstTxWarp>
          </a:bodyPr>
          <a:lstStyle/>
          <a:p>
            <a:pPr>
              <a:lnSpc>
                <a:spcPct val="85000"/>
              </a:lnSpc>
              <a:spcBef>
                <a:spcPct val="20000"/>
              </a:spcBef>
            </a:pPr>
            <a:r>
              <a:rPr lang="it-IT" sz="1400" b="1"/>
              <a:t>Aree di vita </a:t>
            </a:r>
          </a:p>
          <a:p>
            <a:pPr>
              <a:lnSpc>
                <a:spcPct val="85000"/>
              </a:lnSpc>
              <a:spcBef>
                <a:spcPct val="20000"/>
              </a:spcBef>
            </a:pPr>
            <a:r>
              <a:rPr lang="it-IT" sz="1400" b="1"/>
              <a:t>(azioni, compiti)</a:t>
            </a:r>
          </a:p>
        </p:txBody>
      </p:sp>
      <p:sp>
        <p:nvSpPr>
          <p:cNvPr id="32" name="Rectangle 36"/>
          <p:cNvSpPr>
            <a:spLocks noChangeArrowheads="1"/>
          </p:cNvSpPr>
          <p:nvPr/>
        </p:nvSpPr>
        <p:spPr bwMode="auto">
          <a:xfrm>
            <a:off x="1547813" y="2133600"/>
            <a:ext cx="1944687" cy="647700"/>
          </a:xfrm>
          <a:prstGeom prst="rect">
            <a:avLst/>
          </a:prstGeom>
          <a:solidFill>
            <a:schemeClr val="bg1"/>
          </a:solidFill>
          <a:ln w="9525">
            <a:noFill/>
            <a:miter lim="800000"/>
            <a:headEnd/>
            <a:tailEnd/>
          </a:ln>
        </p:spPr>
        <p:txBody>
          <a:bodyPr anchor="ctr" anchorCtr="1">
            <a:prstTxWarp prst="textNoShape">
              <a:avLst/>
            </a:prstTxWarp>
          </a:bodyPr>
          <a:lstStyle/>
          <a:p>
            <a:pPr>
              <a:lnSpc>
                <a:spcPct val="85000"/>
              </a:lnSpc>
              <a:spcBef>
                <a:spcPct val="20000"/>
              </a:spcBef>
            </a:pPr>
            <a:r>
              <a:rPr lang="it-IT" sz="1400" b="1"/>
              <a:t>Funzioni Corporee</a:t>
            </a:r>
          </a:p>
          <a:p>
            <a:pPr>
              <a:lnSpc>
                <a:spcPct val="85000"/>
              </a:lnSpc>
              <a:spcBef>
                <a:spcPct val="20000"/>
              </a:spcBef>
            </a:pPr>
            <a:r>
              <a:rPr lang="it-IT" sz="1400" b="1"/>
              <a:t>Strutture Corporee</a:t>
            </a:r>
          </a:p>
        </p:txBody>
      </p:sp>
      <p:sp>
        <p:nvSpPr>
          <p:cNvPr id="33" name="Rectangle 33"/>
          <p:cNvSpPr>
            <a:spLocks noChangeArrowheads="1"/>
          </p:cNvSpPr>
          <p:nvPr/>
        </p:nvSpPr>
        <p:spPr bwMode="auto">
          <a:xfrm>
            <a:off x="323850" y="2205038"/>
            <a:ext cx="1143000" cy="576262"/>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200" b="1" dirty="0">
                <a:solidFill>
                  <a:srgbClr val="F07F09"/>
                </a:solidFill>
              </a:rPr>
              <a:t>DOMINI (FATTORI)</a:t>
            </a:r>
          </a:p>
        </p:txBody>
      </p:sp>
      <p:sp>
        <p:nvSpPr>
          <p:cNvPr id="34" name="Rectangle 30"/>
          <p:cNvSpPr>
            <a:spLocks noChangeArrowheads="1"/>
          </p:cNvSpPr>
          <p:nvPr/>
        </p:nvSpPr>
        <p:spPr bwMode="auto">
          <a:xfrm>
            <a:off x="7164388" y="1484313"/>
            <a:ext cx="1676400" cy="5540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Fattori Personali</a:t>
            </a:r>
          </a:p>
        </p:txBody>
      </p:sp>
      <p:sp>
        <p:nvSpPr>
          <p:cNvPr id="35" name="Rectangle 29"/>
          <p:cNvSpPr>
            <a:spLocks noChangeArrowheads="1"/>
          </p:cNvSpPr>
          <p:nvPr/>
        </p:nvSpPr>
        <p:spPr bwMode="auto">
          <a:xfrm>
            <a:off x="5364163" y="1557338"/>
            <a:ext cx="1655762" cy="5540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Fattori Ambientali</a:t>
            </a:r>
          </a:p>
        </p:txBody>
      </p:sp>
      <p:sp>
        <p:nvSpPr>
          <p:cNvPr id="36" name="Rectangle 27"/>
          <p:cNvSpPr>
            <a:spLocks noChangeArrowheads="1"/>
          </p:cNvSpPr>
          <p:nvPr/>
        </p:nvSpPr>
        <p:spPr bwMode="auto">
          <a:xfrm>
            <a:off x="3563938" y="1557338"/>
            <a:ext cx="1752600" cy="5032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Attività e Partecipazione</a:t>
            </a:r>
          </a:p>
        </p:txBody>
      </p:sp>
      <p:sp>
        <p:nvSpPr>
          <p:cNvPr id="37" name="Rectangle 26"/>
          <p:cNvSpPr>
            <a:spLocks noChangeArrowheads="1"/>
          </p:cNvSpPr>
          <p:nvPr/>
        </p:nvSpPr>
        <p:spPr bwMode="auto">
          <a:xfrm>
            <a:off x="1403350" y="1557338"/>
            <a:ext cx="2209800" cy="5540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dirty="0"/>
              <a:t>Funzioni e Strutture Corporee</a:t>
            </a:r>
          </a:p>
        </p:txBody>
      </p:sp>
      <p:sp>
        <p:nvSpPr>
          <p:cNvPr id="38" name="Rectangle 23"/>
          <p:cNvSpPr>
            <a:spLocks noChangeArrowheads="1"/>
          </p:cNvSpPr>
          <p:nvPr/>
        </p:nvSpPr>
        <p:spPr bwMode="auto">
          <a:xfrm>
            <a:off x="179388" y="1557338"/>
            <a:ext cx="1368425" cy="7191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200" b="1" dirty="0">
                <a:solidFill>
                  <a:schemeClr val="accent1"/>
                </a:solidFill>
              </a:rPr>
              <a:t>COMPONENTI</a:t>
            </a:r>
            <a:endParaRPr lang="it-IT" sz="1300" b="1" dirty="0">
              <a:solidFill>
                <a:schemeClr val="accent1"/>
              </a:solidFill>
            </a:endParaRPr>
          </a:p>
        </p:txBody>
      </p:sp>
      <p:sp>
        <p:nvSpPr>
          <p:cNvPr id="39" name="Rectangle 19"/>
          <p:cNvSpPr>
            <a:spLocks noChangeArrowheads="1"/>
          </p:cNvSpPr>
          <p:nvPr/>
        </p:nvSpPr>
        <p:spPr bwMode="auto">
          <a:xfrm>
            <a:off x="5508625" y="836613"/>
            <a:ext cx="3240088" cy="649287"/>
          </a:xfrm>
          <a:prstGeom prst="rect">
            <a:avLst/>
          </a:prstGeom>
          <a:solidFill>
            <a:schemeClr val="bg1"/>
          </a:solidFill>
          <a:ln w="9525">
            <a:noFill/>
            <a:miter lim="800000"/>
            <a:headEnd/>
            <a:tailEnd/>
          </a:ln>
        </p:spPr>
        <p:txBody>
          <a:bodyPr anchor="ctr" anchorCtr="1">
            <a:prstTxWarp prst="textNoShape">
              <a:avLst/>
            </a:prstTxWarp>
          </a:bodyPr>
          <a:lstStyle/>
          <a:p>
            <a:pPr>
              <a:lnSpc>
                <a:spcPct val="80000"/>
              </a:lnSpc>
              <a:spcBef>
                <a:spcPct val="20000"/>
              </a:spcBef>
            </a:pPr>
            <a:r>
              <a:rPr lang="it-IT" sz="1600" b="1" dirty="0"/>
              <a:t>Parte </a:t>
            </a:r>
            <a:r>
              <a:rPr lang="it-IT" sz="1600" b="1" dirty="0" err="1"/>
              <a:t>2</a:t>
            </a:r>
            <a:r>
              <a:rPr lang="it-IT" sz="1600" b="1" dirty="0"/>
              <a:t>: </a:t>
            </a:r>
          </a:p>
          <a:p>
            <a:pPr>
              <a:lnSpc>
                <a:spcPct val="80000"/>
              </a:lnSpc>
              <a:spcBef>
                <a:spcPct val="20000"/>
              </a:spcBef>
            </a:pPr>
            <a:r>
              <a:rPr lang="it-IT" sz="1600" b="1" dirty="0"/>
              <a:t>Fattori Contestuali</a:t>
            </a:r>
            <a:endParaRPr lang="it-IT" sz="1200" b="1" dirty="0"/>
          </a:p>
        </p:txBody>
      </p:sp>
      <p:sp>
        <p:nvSpPr>
          <p:cNvPr id="40" name="Rectangle 16"/>
          <p:cNvSpPr>
            <a:spLocks noChangeArrowheads="1"/>
          </p:cNvSpPr>
          <p:nvPr/>
        </p:nvSpPr>
        <p:spPr bwMode="auto">
          <a:xfrm>
            <a:off x="1692275" y="836613"/>
            <a:ext cx="3384550" cy="649287"/>
          </a:xfrm>
          <a:prstGeom prst="rect">
            <a:avLst/>
          </a:prstGeom>
          <a:solidFill>
            <a:schemeClr val="bg1"/>
          </a:solidFill>
          <a:ln w="9525">
            <a:noFill/>
            <a:miter lim="800000"/>
            <a:headEnd/>
            <a:tailEnd/>
          </a:ln>
        </p:spPr>
        <p:txBody>
          <a:bodyPr anchor="ctr" anchorCtr="1">
            <a:prstTxWarp prst="textNoShape">
              <a:avLst/>
            </a:prstTxWarp>
          </a:bodyPr>
          <a:lstStyle/>
          <a:p>
            <a:pPr>
              <a:lnSpc>
                <a:spcPct val="80000"/>
              </a:lnSpc>
              <a:spcBef>
                <a:spcPct val="20000"/>
              </a:spcBef>
            </a:pPr>
            <a:r>
              <a:rPr lang="it-IT" sz="1600" b="1" dirty="0"/>
              <a:t>Parte </a:t>
            </a:r>
            <a:r>
              <a:rPr lang="it-IT" sz="1600" b="1" dirty="0" err="1"/>
              <a:t>1</a:t>
            </a:r>
            <a:r>
              <a:rPr lang="it-IT" sz="1600" b="1" dirty="0"/>
              <a:t>: </a:t>
            </a:r>
          </a:p>
          <a:p>
            <a:pPr>
              <a:lnSpc>
                <a:spcPct val="80000"/>
              </a:lnSpc>
              <a:spcBef>
                <a:spcPct val="20000"/>
              </a:spcBef>
            </a:pPr>
            <a:r>
              <a:rPr lang="it-IT" sz="1600" b="1" dirty="0"/>
              <a:t>Funzionamento e Disabilità</a:t>
            </a:r>
            <a:endParaRPr lang="it-IT" sz="1200" b="1" dirty="0"/>
          </a:p>
        </p:txBody>
      </p:sp>
      <p:sp>
        <p:nvSpPr>
          <p:cNvPr id="41" name="Rectangle 13"/>
          <p:cNvSpPr>
            <a:spLocks noChangeArrowheads="1"/>
          </p:cNvSpPr>
          <p:nvPr/>
        </p:nvSpPr>
        <p:spPr bwMode="auto">
          <a:xfrm>
            <a:off x="228600" y="1066800"/>
            <a:ext cx="1143000" cy="649288"/>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endParaRPr lang="it-IT" sz="1300"/>
          </a:p>
        </p:txBody>
      </p:sp>
      <p:sp>
        <p:nvSpPr>
          <p:cNvPr id="42" name="Line 113"/>
          <p:cNvSpPr>
            <a:spLocks noChangeShapeType="1"/>
          </p:cNvSpPr>
          <p:nvPr/>
        </p:nvSpPr>
        <p:spPr bwMode="auto">
          <a:xfrm>
            <a:off x="250825" y="765175"/>
            <a:ext cx="8610600" cy="0"/>
          </a:xfrm>
          <a:prstGeom prst="line">
            <a:avLst/>
          </a:prstGeom>
          <a:noFill/>
          <a:ln w="28575" cap="sq">
            <a:solidFill>
              <a:schemeClr val="tx1"/>
            </a:solidFill>
            <a:round/>
            <a:headEnd/>
            <a:tailEnd/>
          </a:ln>
        </p:spPr>
        <p:txBody>
          <a:bodyPr anchor="ctr" anchorCtr="1">
            <a:prstTxWarp prst="textNoShape">
              <a:avLst/>
            </a:prstTxWarp>
          </a:bodyPr>
          <a:lstStyle/>
          <a:p>
            <a:endParaRPr lang="it-IT"/>
          </a:p>
        </p:txBody>
      </p:sp>
      <p:sp>
        <p:nvSpPr>
          <p:cNvPr id="43" name="Line 114"/>
          <p:cNvSpPr>
            <a:spLocks noChangeShapeType="1"/>
          </p:cNvSpPr>
          <p:nvPr/>
        </p:nvSpPr>
        <p:spPr bwMode="auto">
          <a:xfrm>
            <a:off x="250825" y="1484313"/>
            <a:ext cx="8610600"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44" name="Line 115"/>
          <p:cNvSpPr>
            <a:spLocks noChangeShapeType="1"/>
          </p:cNvSpPr>
          <p:nvPr/>
        </p:nvSpPr>
        <p:spPr bwMode="auto">
          <a:xfrm>
            <a:off x="250825" y="2133600"/>
            <a:ext cx="8610600"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45" name="Line 116"/>
          <p:cNvSpPr>
            <a:spLocks noChangeShapeType="1"/>
          </p:cNvSpPr>
          <p:nvPr/>
        </p:nvSpPr>
        <p:spPr bwMode="auto">
          <a:xfrm>
            <a:off x="250825" y="2852738"/>
            <a:ext cx="8610600"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46" name="Line 117"/>
          <p:cNvSpPr>
            <a:spLocks noChangeShapeType="1"/>
          </p:cNvSpPr>
          <p:nvPr/>
        </p:nvSpPr>
        <p:spPr bwMode="auto">
          <a:xfrm>
            <a:off x="250825" y="4292600"/>
            <a:ext cx="8610600"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47" name="Line 118"/>
          <p:cNvSpPr>
            <a:spLocks noChangeShapeType="1"/>
          </p:cNvSpPr>
          <p:nvPr/>
        </p:nvSpPr>
        <p:spPr bwMode="auto">
          <a:xfrm>
            <a:off x="250825" y="5229225"/>
            <a:ext cx="8610600"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48" name="Line 123"/>
          <p:cNvSpPr>
            <a:spLocks noChangeShapeType="1"/>
          </p:cNvSpPr>
          <p:nvPr/>
        </p:nvSpPr>
        <p:spPr bwMode="auto">
          <a:xfrm>
            <a:off x="250825" y="6597650"/>
            <a:ext cx="8610600" cy="0"/>
          </a:xfrm>
          <a:prstGeom prst="line">
            <a:avLst/>
          </a:prstGeom>
          <a:noFill/>
          <a:ln w="28575" cap="sq">
            <a:solidFill>
              <a:schemeClr val="tx1"/>
            </a:solidFill>
            <a:round/>
            <a:headEnd/>
            <a:tailEnd/>
          </a:ln>
        </p:spPr>
        <p:txBody>
          <a:bodyPr anchor="ctr" anchorCtr="1">
            <a:prstTxWarp prst="textNoShape">
              <a:avLst/>
            </a:prstTxWarp>
          </a:bodyPr>
          <a:lstStyle/>
          <a:p>
            <a:endParaRPr lang="it-IT"/>
          </a:p>
        </p:txBody>
      </p:sp>
      <p:sp>
        <p:nvSpPr>
          <p:cNvPr id="49" name="Line 124"/>
          <p:cNvSpPr>
            <a:spLocks noChangeShapeType="1"/>
          </p:cNvSpPr>
          <p:nvPr/>
        </p:nvSpPr>
        <p:spPr bwMode="auto">
          <a:xfrm>
            <a:off x="250825" y="765175"/>
            <a:ext cx="0" cy="5832475"/>
          </a:xfrm>
          <a:prstGeom prst="line">
            <a:avLst/>
          </a:prstGeom>
          <a:noFill/>
          <a:ln w="28575" cap="sq">
            <a:solidFill>
              <a:schemeClr val="tx1"/>
            </a:solidFill>
            <a:round/>
            <a:headEnd/>
            <a:tailEnd/>
          </a:ln>
        </p:spPr>
        <p:txBody>
          <a:bodyPr anchor="ctr" anchorCtr="1">
            <a:prstTxWarp prst="textNoShape">
              <a:avLst/>
            </a:prstTxWarp>
          </a:bodyPr>
          <a:lstStyle/>
          <a:p>
            <a:endParaRPr lang="it-IT"/>
          </a:p>
        </p:txBody>
      </p:sp>
      <p:sp>
        <p:nvSpPr>
          <p:cNvPr id="50" name="Line 125"/>
          <p:cNvSpPr>
            <a:spLocks noChangeShapeType="1"/>
          </p:cNvSpPr>
          <p:nvPr/>
        </p:nvSpPr>
        <p:spPr bwMode="auto">
          <a:xfrm>
            <a:off x="1476375" y="765175"/>
            <a:ext cx="0" cy="5832475"/>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51" name="Line 130"/>
          <p:cNvSpPr>
            <a:spLocks noChangeShapeType="1"/>
          </p:cNvSpPr>
          <p:nvPr/>
        </p:nvSpPr>
        <p:spPr bwMode="auto">
          <a:xfrm>
            <a:off x="5364163" y="765175"/>
            <a:ext cx="0" cy="5832475"/>
          </a:xfrm>
          <a:prstGeom prst="line">
            <a:avLst/>
          </a:prstGeom>
          <a:noFill/>
          <a:ln w="15875">
            <a:solidFill>
              <a:schemeClr val="tx1"/>
            </a:solidFill>
            <a:round/>
            <a:headEnd/>
            <a:tailEnd/>
          </a:ln>
        </p:spPr>
        <p:txBody>
          <a:bodyPr anchor="ctr" anchorCtr="1">
            <a:prstTxWarp prst="textNoShape">
              <a:avLst/>
            </a:prstTxWarp>
          </a:bodyPr>
          <a:lstStyle/>
          <a:p>
            <a:endParaRPr lang="it-IT"/>
          </a:p>
        </p:txBody>
      </p:sp>
      <p:sp>
        <p:nvSpPr>
          <p:cNvPr id="52" name="Line 134"/>
          <p:cNvSpPr>
            <a:spLocks noChangeShapeType="1"/>
          </p:cNvSpPr>
          <p:nvPr/>
        </p:nvSpPr>
        <p:spPr bwMode="auto">
          <a:xfrm>
            <a:off x="8893175" y="765175"/>
            <a:ext cx="0" cy="5832475"/>
          </a:xfrm>
          <a:prstGeom prst="line">
            <a:avLst/>
          </a:prstGeom>
          <a:noFill/>
          <a:ln w="28575" cap="sq">
            <a:solidFill>
              <a:schemeClr val="tx1"/>
            </a:solidFill>
            <a:round/>
            <a:headEnd/>
            <a:tailEnd/>
          </a:ln>
        </p:spPr>
        <p:txBody>
          <a:bodyPr anchor="ctr" anchorCtr="1">
            <a:prstTxWarp prst="textNoShape">
              <a:avLst/>
            </a:prstTxWarp>
          </a:bodyPr>
          <a:lstStyle/>
          <a:p>
            <a:endParaRPr lang="it-IT"/>
          </a:p>
        </p:txBody>
      </p:sp>
      <p:sp>
        <p:nvSpPr>
          <p:cNvPr id="53" name="Line 169"/>
          <p:cNvSpPr>
            <a:spLocks noChangeShapeType="1"/>
          </p:cNvSpPr>
          <p:nvPr/>
        </p:nvSpPr>
        <p:spPr bwMode="auto">
          <a:xfrm>
            <a:off x="3563938" y="1484313"/>
            <a:ext cx="0" cy="3313112"/>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54" name="Line 181"/>
          <p:cNvSpPr>
            <a:spLocks noChangeShapeType="1"/>
          </p:cNvSpPr>
          <p:nvPr/>
        </p:nvSpPr>
        <p:spPr bwMode="auto">
          <a:xfrm>
            <a:off x="7164388" y="1484313"/>
            <a:ext cx="0" cy="5113337"/>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55" name="Line 215"/>
          <p:cNvSpPr>
            <a:spLocks noChangeShapeType="1"/>
          </p:cNvSpPr>
          <p:nvPr/>
        </p:nvSpPr>
        <p:spPr bwMode="auto">
          <a:xfrm flipV="1">
            <a:off x="1476375" y="4797425"/>
            <a:ext cx="7391400"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56" name="Line 217"/>
          <p:cNvSpPr>
            <a:spLocks noChangeShapeType="1"/>
          </p:cNvSpPr>
          <p:nvPr/>
        </p:nvSpPr>
        <p:spPr bwMode="auto">
          <a:xfrm>
            <a:off x="3563938" y="5229225"/>
            <a:ext cx="0" cy="1008063"/>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57" name="Line 254"/>
          <p:cNvSpPr>
            <a:spLocks noChangeShapeType="1"/>
          </p:cNvSpPr>
          <p:nvPr/>
        </p:nvSpPr>
        <p:spPr bwMode="auto">
          <a:xfrm>
            <a:off x="1476375" y="6237288"/>
            <a:ext cx="3890963"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0026" name="Rectangle 42"/>
          <p:cNvSpPr>
            <a:spLocks noChangeArrowheads="1"/>
          </p:cNvSpPr>
          <p:nvPr/>
        </p:nvSpPr>
        <p:spPr bwMode="auto">
          <a:xfrm>
            <a:off x="45720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CODIFICA CON ICF</a:t>
            </a:r>
            <a:br>
              <a:rPr lang="it-IT" sz="4000" b="1" dirty="0"/>
            </a:br>
            <a:r>
              <a:rPr lang="it-IT" sz="3600" b="1" dirty="0">
                <a:effectLst>
                  <a:outerShdw blurRad="38100" dist="38100" dir="2700000" algn="tl">
                    <a:srgbClr val="DDDDDD"/>
                  </a:outerShdw>
                </a:effectLst>
              </a:rPr>
              <a:t/>
            </a:r>
            <a:br>
              <a:rPr lang="it-IT" sz="3600" b="1" dirty="0">
                <a:effectLst>
                  <a:outerShdw blurRad="38100" dist="38100" dir="2700000" algn="tl">
                    <a:srgbClr val="DDDDDD"/>
                  </a:outerShdw>
                </a:effectLst>
              </a:rPr>
            </a:br>
            <a:r>
              <a:rPr lang="it-IT" b="1" dirty="0">
                <a:effectLst>
                  <a:outerShdw blurRad="38100" dist="38100" dir="2700000" algn="tl">
                    <a:srgbClr val="DDDDDD"/>
                  </a:outerShdw>
                </a:effectLst>
              </a:rPr>
              <a:t/>
            </a:r>
            <a:br>
              <a:rPr lang="it-IT" b="1" dirty="0">
                <a:effectLst>
                  <a:outerShdw blurRad="38100" dist="38100" dir="2700000" algn="tl">
                    <a:srgbClr val="DDDDDD"/>
                  </a:outerShdw>
                </a:effectLst>
              </a:rPr>
            </a:br>
            <a:endParaRPr lang="it-IT" sz="3600" dirty="0">
              <a:effectLst>
                <a:outerShdw blurRad="38100" dist="38100" dir="2700000" algn="tl">
                  <a:srgbClr val="DDDDDD"/>
                </a:outerShdw>
              </a:effectLst>
            </a:endParaRPr>
          </a:p>
        </p:txBody>
      </p:sp>
      <p:sp>
        <p:nvSpPr>
          <p:cNvPr id="169987" name="Rectangle 3"/>
          <p:cNvSpPr>
            <a:spLocks noGrp="1" noChangeArrowheads="1"/>
          </p:cNvSpPr>
          <p:nvPr>
            <p:ph type="body" idx="1"/>
          </p:nvPr>
        </p:nvSpPr>
        <p:spPr bwMode="auto">
          <a:xfrm>
            <a:off x="304800" y="1371600"/>
            <a:ext cx="8534400" cy="4724400"/>
          </a:xfrm>
          <a:ln w="38100">
            <a:miter lim="800000"/>
            <a:headEnd/>
            <a:tailEnd/>
          </a:ln>
        </p:spPr>
        <p:txBody>
          <a:bodyPr wrap="square" lIns="91440" tIns="45720" rIns="91440" bIns="45720" numCol="1" anchor="t" anchorCtr="0" compatLnSpc="1">
            <a:prstTxWarp prst="textNoShape">
              <a:avLst/>
            </a:prstTxWarp>
            <a:normAutofit fontScale="85000" lnSpcReduction="20000"/>
          </a:bodyPr>
          <a:lstStyle/>
          <a:p>
            <a:pPr algn="ctr">
              <a:lnSpc>
                <a:spcPct val="90000"/>
              </a:lnSpc>
              <a:buFontTx/>
              <a:buNone/>
              <a:defRPr/>
            </a:pPr>
            <a:r>
              <a:rPr lang="it-IT" b="1" i="1" dirty="0">
                <a:solidFill>
                  <a:srgbClr val="FF0000"/>
                </a:solidFill>
              </a:rPr>
              <a:t>Cos’è la codifica?</a:t>
            </a:r>
            <a:endParaRPr lang="it-IT" b="1" i="1" dirty="0">
              <a:solidFill>
                <a:srgbClr val="A50021"/>
              </a:solidFill>
            </a:endParaRPr>
          </a:p>
          <a:p>
            <a:pPr algn="ctr">
              <a:lnSpc>
                <a:spcPct val="90000"/>
              </a:lnSpc>
              <a:buFontTx/>
              <a:buNone/>
              <a:defRPr/>
            </a:pPr>
            <a:endParaRPr lang="it-IT" sz="800" b="1" i="1" dirty="0">
              <a:solidFill>
                <a:srgbClr val="A50021"/>
              </a:solidFill>
            </a:endParaRPr>
          </a:p>
          <a:p>
            <a:pPr algn="ctr">
              <a:lnSpc>
                <a:spcPct val="90000"/>
              </a:lnSpc>
              <a:buFontTx/>
              <a:buNone/>
              <a:defRPr/>
            </a:pPr>
            <a:r>
              <a:rPr lang="it-IT" sz="2400" b="1" dirty="0"/>
              <a:t>Designazione unitaria di ogni </a:t>
            </a:r>
            <a:r>
              <a:rPr lang="it-IT" sz="2400" b="1" i="1" dirty="0">
                <a:solidFill>
                  <a:srgbClr val="FF0000"/>
                </a:solidFill>
                <a:effectLst>
                  <a:outerShdw blurRad="38100" dist="38100" dir="2700000" algn="tl">
                    <a:srgbClr val="DDDDDD"/>
                  </a:outerShdw>
                </a:effectLst>
              </a:rPr>
              <a:t>dato</a:t>
            </a:r>
            <a:r>
              <a:rPr lang="it-IT" sz="2400" b="1" i="1" dirty="0">
                <a:effectLst>
                  <a:outerShdw blurRad="38100" dist="38100" dir="2700000" algn="tl">
                    <a:srgbClr val="DDDDDD"/>
                  </a:outerShdw>
                </a:effectLst>
              </a:rPr>
              <a:t> </a:t>
            </a:r>
            <a:r>
              <a:rPr lang="it-IT" sz="2400" b="1" dirty="0"/>
              <a:t>nella classificazione</a:t>
            </a:r>
          </a:p>
          <a:p>
            <a:pPr algn="ctr">
              <a:lnSpc>
                <a:spcPct val="90000"/>
              </a:lnSpc>
              <a:buFontTx/>
              <a:buNone/>
              <a:defRPr/>
            </a:pPr>
            <a:endParaRPr lang="it-IT" sz="2400" dirty="0" smtClean="0"/>
          </a:p>
          <a:p>
            <a:pPr algn="ctr">
              <a:lnSpc>
                <a:spcPct val="90000"/>
              </a:lnSpc>
              <a:buFontTx/>
              <a:buNone/>
              <a:defRPr/>
            </a:pPr>
            <a:endParaRPr lang="it-IT" sz="2400" b="1" dirty="0" smtClean="0"/>
          </a:p>
          <a:p>
            <a:pPr algn="ctr">
              <a:lnSpc>
                <a:spcPct val="90000"/>
              </a:lnSpc>
              <a:buFontTx/>
              <a:buNone/>
              <a:defRPr/>
            </a:pPr>
            <a:r>
              <a:rPr lang="it-IT" sz="2400" b="1" dirty="0" smtClean="0"/>
              <a:t>Codice </a:t>
            </a:r>
            <a:r>
              <a:rPr lang="it-IT" sz="2400" b="1" dirty="0"/>
              <a:t>unitario per ogni </a:t>
            </a:r>
            <a:r>
              <a:rPr lang="it-IT" sz="2400" b="1" i="1" dirty="0">
                <a:solidFill>
                  <a:srgbClr val="FF0000"/>
                </a:solidFill>
                <a:effectLst>
                  <a:outerShdw blurRad="38100" dist="38100" dir="2700000" algn="tl">
                    <a:srgbClr val="DDDDDD"/>
                  </a:outerShdw>
                </a:effectLst>
              </a:rPr>
              <a:t>dominio</a:t>
            </a:r>
            <a:r>
              <a:rPr lang="it-IT" sz="2400" b="1" i="1" dirty="0">
                <a:effectLst>
                  <a:outerShdw blurRad="38100" dist="38100" dir="2700000" algn="tl">
                    <a:srgbClr val="DDDDDD"/>
                  </a:outerShdw>
                </a:effectLst>
              </a:rPr>
              <a:t> e </a:t>
            </a:r>
            <a:r>
              <a:rPr lang="it-IT" sz="2400" b="1" i="1" dirty="0">
                <a:solidFill>
                  <a:srgbClr val="FF0000"/>
                </a:solidFill>
                <a:effectLst>
                  <a:outerShdw blurRad="38100" dist="38100" dir="2700000" algn="tl">
                    <a:srgbClr val="DDDDDD"/>
                  </a:outerShdw>
                </a:effectLst>
              </a:rPr>
              <a:t>categoria</a:t>
            </a:r>
            <a:endParaRPr lang="it-IT" sz="2400" b="1" i="1" dirty="0" smtClean="0">
              <a:effectLst>
                <a:outerShdw blurRad="38100" dist="38100" dir="2700000" algn="tl">
                  <a:srgbClr val="DDDDDD"/>
                </a:outerShdw>
              </a:effectLst>
            </a:endParaRPr>
          </a:p>
          <a:p>
            <a:pPr algn="ctr">
              <a:lnSpc>
                <a:spcPct val="90000"/>
              </a:lnSpc>
              <a:buFontTx/>
              <a:buNone/>
              <a:defRPr/>
            </a:pPr>
            <a:endParaRPr lang="it-IT" sz="900" b="1" i="1" dirty="0" smtClean="0"/>
          </a:p>
          <a:p>
            <a:pPr algn="ctr">
              <a:lnSpc>
                <a:spcPct val="90000"/>
              </a:lnSpc>
              <a:buFontTx/>
              <a:buNone/>
              <a:defRPr/>
            </a:pPr>
            <a:endParaRPr lang="it-IT" sz="900" b="1" i="1" dirty="0" smtClean="0"/>
          </a:p>
          <a:p>
            <a:pPr>
              <a:lnSpc>
                <a:spcPct val="90000"/>
              </a:lnSpc>
              <a:buFontTx/>
              <a:buNone/>
              <a:defRPr/>
            </a:pPr>
            <a:r>
              <a:rPr lang="it-IT" sz="1800" b="1" i="1" dirty="0"/>
              <a:t>	</a:t>
            </a:r>
            <a:r>
              <a:rPr lang="it-IT" sz="2000" b="1" i="1" dirty="0"/>
              <a:t>	        b</a:t>
            </a:r>
            <a:r>
              <a:rPr lang="it-IT" sz="2000" b="1" i="1" dirty="0" err="1"/>
              <a:t>.2</a:t>
            </a:r>
            <a:endParaRPr lang="it-IT" sz="2000" b="1" i="1" dirty="0"/>
          </a:p>
          <a:p>
            <a:pPr>
              <a:lnSpc>
                <a:spcPct val="90000"/>
              </a:lnSpc>
              <a:buFontTx/>
              <a:buNone/>
              <a:defRPr/>
            </a:pPr>
            <a:endParaRPr lang="it-IT" sz="2000" b="1" i="1" dirty="0"/>
          </a:p>
          <a:p>
            <a:pPr>
              <a:lnSpc>
                <a:spcPct val="90000"/>
              </a:lnSpc>
              <a:buFontTx/>
              <a:buNone/>
              <a:defRPr/>
            </a:pPr>
            <a:endParaRPr lang="it-IT" sz="900" b="1" i="1" dirty="0"/>
          </a:p>
          <a:p>
            <a:pPr>
              <a:lnSpc>
                <a:spcPct val="90000"/>
              </a:lnSpc>
              <a:buFontTx/>
              <a:buNone/>
              <a:defRPr/>
            </a:pPr>
            <a:r>
              <a:rPr lang="it-IT" sz="2000" b="1" i="1" dirty="0"/>
              <a:t>        b</a:t>
            </a:r>
            <a:r>
              <a:rPr lang="it-IT" sz="2000" b="1" i="1" dirty="0" err="1"/>
              <a:t>.</a:t>
            </a:r>
            <a:r>
              <a:rPr lang="it-IT" sz="2000" b="1" i="1" dirty="0"/>
              <a:t>230</a:t>
            </a:r>
          </a:p>
          <a:p>
            <a:pPr>
              <a:lnSpc>
                <a:spcPct val="90000"/>
              </a:lnSpc>
              <a:buFontTx/>
              <a:buNone/>
              <a:defRPr/>
            </a:pPr>
            <a:endParaRPr lang="it-IT" sz="2000" b="1" i="1" dirty="0"/>
          </a:p>
          <a:p>
            <a:pPr>
              <a:lnSpc>
                <a:spcPct val="90000"/>
              </a:lnSpc>
              <a:buFontTx/>
              <a:buNone/>
              <a:defRPr/>
            </a:pPr>
            <a:r>
              <a:rPr lang="it-IT" sz="2000" b="1" i="1" dirty="0"/>
              <a:t>b</a:t>
            </a:r>
            <a:r>
              <a:rPr lang="it-IT" sz="2000" b="1" i="1" dirty="0" err="1"/>
              <a:t>.</a:t>
            </a:r>
            <a:r>
              <a:rPr lang="it-IT" sz="2000" b="1" i="1" dirty="0"/>
              <a:t>2300</a:t>
            </a:r>
          </a:p>
          <a:p>
            <a:pPr>
              <a:lnSpc>
                <a:spcPct val="90000"/>
              </a:lnSpc>
              <a:buFontTx/>
              <a:buNone/>
              <a:defRPr/>
            </a:pPr>
            <a:endParaRPr lang="it-IT" sz="1600" b="1" i="1" dirty="0" smtClean="0"/>
          </a:p>
          <a:p>
            <a:pPr>
              <a:lnSpc>
                <a:spcPct val="90000"/>
              </a:lnSpc>
              <a:buFontTx/>
              <a:buNone/>
              <a:defRPr/>
            </a:pPr>
            <a:r>
              <a:rPr lang="it-IT" sz="2000" b="1" i="1" dirty="0" smtClean="0"/>
              <a:t>b</a:t>
            </a:r>
            <a:r>
              <a:rPr lang="it-IT" sz="2000" b="1" i="1" dirty="0" err="1"/>
              <a:t>.</a:t>
            </a:r>
            <a:r>
              <a:rPr lang="it-IT" sz="2000" b="1" i="1" dirty="0"/>
              <a:t>23301</a:t>
            </a:r>
            <a:endParaRPr lang="it-IT" sz="1800" b="1" i="1" dirty="0"/>
          </a:p>
          <a:p>
            <a:pPr>
              <a:lnSpc>
                <a:spcPct val="90000"/>
              </a:lnSpc>
              <a:buFontTx/>
              <a:buNone/>
              <a:defRPr/>
            </a:pPr>
            <a:endParaRPr lang="it-IT" sz="1800" b="1" i="1" dirty="0"/>
          </a:p>
          <a:p>
            <a:pPr>
              <a:lnSpc>
                <a:spcPct val="90000"/>
              </a:lnSpc>
              <a:buFontTx/>
              <a:buNone/>
              <a:defRPr/>
            </a:pPr>
            <a:endParaRPr lang="it-IT" sz="2800" b="1" i="1" dirty="0"/>
          </a:p>
          <a:p>
            <a:pPr>
              <a:lnSpc>
                <a:spcPct val="90000"/>
              </a:lnSpc>
              <a:buFontTx/>
              <a:buNone/>
              <a:defRPr/>
            </a:pPr>
            <a:r>
              <a:rPr lang="it-IT" sz="2800" dirty="0"/>
              <a:t> </a:t>
            </a:r>
          </a:p>
          <a:p>
            <a:pPr>
              <a:lnSpc>
                <a:spcPct val="90000"/>
              </a:lnSpc>
              <a:buFontTx/>
              <a:buNone/>
              <a:defRPr/>
            </a:pPr>
            <a:endParaRPr lang="it-IT" dirty="0"/>
          </a:p>
        </p:txBody>
      </p:sp>
      <p:sp>
        <p:nvSpPr>
          <p:cNvPr id="86020" name="Line 4"/>
          <p:cNvSpPr>
            <a:spLocks noChangeShapeType="1"/>
          </p:cNvSpPr>
          <p:nvPr/>
        </p:nvSpPr>
        <p:spPr bwMode="auto">
          <a:xfrm>
            <a:off x="3505200" y="4343400"/>
            <a:ext cx="1981200" cy="0"/>
          </a:xfrm>
          <a:prstGeom prst="line">
            <a:avLst/>
          </a:prstGeom>
          <a:noFill/>
          <a:ln w="38100">
            <a:solidFill>
              <a:schemeClr val="tx1"/>
            </a:solidFill>
            <a:round/>
            <a:headEnd type="oval" w="med" len="med"/>
            <a:tailEnd type="oval" w="med" len="med"/>
          </a:ln>
        </p:spPr>
        <p:txBody>
          <a:bodyPr wrap="none">
            <a:prstTxWarp prst="textNoShape">
              <a:avLst/>
            </a:prstTxWarp>
          </a:bodyPr>
          <a:lstStyle/>
          <a:p>
            <a:endParaRPr lang="it-IT"/>
          </a:p>
        </p:txBody>
      </p:sp>
      <p:sp>
        <p:nvSpPr>
          <p:cNvPr id="86021" name="Line 5"/>
          <p:cNvSpPr>
            <a:spLocks noChangeShapeType="1"/>
          </p:cNvSpPr>
          <p:nvPr/>
        </p:nvSpPr>
        <p:spPr bwMode="auto">
          <a:xfrm>
            <a:off x="3505200" y="4343400"/>
            <a:ext cx="0" cy="533400"/>
          </a:xfrm>
          <a:prstGeom prst="line">
            <a:avLst/>
          </a:prstGeom>
          <a:noFill/>
          <a:ln w="9525">
            <a:solidFill>
              <a:schemeClr val="tx1"/>
            </a:solidFill>
            <a:round/>
            <a:headEnd/>
            <a:tailEnd/>
          </a:ln>
        </p:spPr>
        <p:txBody>
          <a:bodyPr wrap="none">
            <a:prstTxWarp prst="textNoShape">
              <a:avLst/>
            </a:prstTxWarp>
          </a:bodyPr>
          <a:lstStyle/>
          <a:p>
            <a:endParaRPr lang="it-IT"/>
          </a:p>
        </p:txBody>
      </p:sp>
      <p:sp>
        <p:nvSpPr>
          <p:cNvPr id="86022" name="Line 6"/>
          <p:cNvSpPr>
            <a:spLocks noChangeShapeType="1"/>
          </p:cNvSpPr>
          <p:nvPr/>
        </p:nvSpPr>
        <p:spPr bwMode="auto">
          <a:xfrm>
            <a:off x="5486400" y="4343400"/>
            <a:ext cx="0" cy="533400"/>
          </a:xfrm>
          <a:prstGeom prst="line">
            <a:avLst/>
          </a:prstGeom>
          <a:noFill/>
          <a:ln w="9525">
            <a:solidFill>
              <a:schemeClr val="tx1"/>
            </a:solidFill>
            <a:round/>
            <a:headEnd/>
            <a:tailEnd/>
          </a:ln>
        </p:spPr>
        <p:txBody>
          <a:bodyPr wrap="none">
            <a:prstTxWarp prst="textNoShape">
              <a:avLst/>
            </a:prstTxWarp>
          </a:bodyPr>
          <a:lstStyle/>
          <a:p>
            <a:endParaRPr lang="it-IT"/>
          </a:p>
        </p:txBody>
      </p:sp>
      <p:sp>
        <p:nvSpPr>
          <p:cNvPr id="86023" name="Line 7"/>
          <p:cNvSpPr>
            <a:spLocks noChangeShapeType="1"/>
          </p:cNvSpPr>
          <p:nvPr/>
        </p:nvSpPr>
        <p:spPr bwMode="auto">
          <a:xfrm>
            <a:off x="4800600" y="4876800"/>
            <a:ext cx="1752600" cy="0"/>
          </a:xfrm>
          <a:prstGeom prst="line">
            <a:avLst/>
          </a:prstGeom>
          <a:noFill/>
          <a:ln w="38100">
            <a:solidFill>
              <a:schemeClr val="tx1"/>
            </a:solidFill>
            <a:round/>
            <a:headEnd type="oval" w="med" len="med"/>
            <a:tailEnd type="oval" w="med" len="med"/>
          </a:ln>
        </p:spPr>
        <p:txBody>
          <a:bodyPr wrap="none">
            <a:prstTxWarp prst="textNoShape">
              <a:avLst/>
            </a:prstTxWarp>
          </a:bodyPr>
          <a:lstStyle/>
          <a:p>
            <a:endParaRPr lang="it-IT"/>
          </a:p>
        </p:txBody>
      </p:sp>
      <p:sp>
        <p:nvSpPr>
          <p:cNvPr id="86024" name="Line 8"/>
          <p:cNvSpPr>
            <a:spLocks noChangeShapeType="1"/>
          </p:cNvSpPr>
          <p:nvPr/>
        </p:nvSpPr>
        <p:spPr bwMode="auto">
          <a:xfrm>
            <a:off x="2514600" y="4876800"/>
            <a:ext cx="1676400" cy="0"/>
          </a:xfrm>
          <a:prstGeom prst="line">
            <a:avLst/>
          </a:prstGeom>
          <a:noFill/>
          <a:ln w="38100">
            <a:solidFill>
              <a:schemeClr val="tx1"/>
            </a:solidFill>
            <a:round/>
            <a:headEnd type="oval" w="med" len="med"/>
            <a:tailEnd type="oval" w="med" len="med"/>
          </a:ln>
        </p:spPr>
        <p:txBody>
          <a:bodyPr wrap="none">
            <a:prstTxWarp prst="textNoShape">
              <a:avLst/>
            </a:prstTxWarp>
          </a:bodyPr>
          <a:lstStyle/>
          <a:p>
            <a:endParaRPr lang="it-IT"/>
          </a:p>
        </p:txBody>
      </p:sp>
      <p:sp>
        <p:nvSpPr>
          <p:cNvPr id="86025" name="Line 9"/>
          <p:cNvSpPr>
            <a:spLocks noChangeShapeType="1"/>
          </p:cNvSpPr>
          <p:nvPr/>
        </p:nvSpPr>
        <p:spPr bwMode="auto">
          <a:xfrm>
            <a:off x="6553200" y="4876800"/>
            <a:ext cx="0" cy="5334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26" name="Line 10"/>
          <p:cNvSpPr>
            <a:spLocks noChangeShapeType="1"/>
          </p:cNvSpPr>
          <p:nvPr/>
        </p:nvSpPr>
        <p:spPr bwMode="auto">
          <a:xfrm>
            <a:off x="5486400" y="4876800"/>
            <a:ext cx="0" cy="5334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27" name="Line 11"/>
          <p:cNvSpPr>
            <a:spLocks noChangeShapeType="1"/>
          </p:cNvSpPr>
          <p:nvPr/>
        </p:nvSpPr>
        <p:spPr bwMode="auto">
          <a:xfrm>
            <a:off x="4800600" y="4876800"/>
            <a:ext cx="0" cy="5334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28" name="Line 12"/>
          <p:cNvSpPr>
            <a:spLocks noChangeShapeType="1"/>
          </p:cNvSpPr>
          <p:nvPr/>
        </p:nvSpPr>
        <p:spPr bwMode="auto">
          <a:xfrm>
            <a:off x="3505200" y="4876800"/>
            <a:ext cx="0" cy="5334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29" name="Line 13"/>
          <p:cNvSpPr>
            <a:spLocks noChangeShapeType="1"/>
          </p:cNvSpPr>
          <p:nvPr/>
        </p:nvSpPr>
        <p:spPr bwMode="auto">
          <a:xfrm>
            <a:off x="2514600" y="4876800"/>
            <a:ext cx="0" cy="5334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0" name="Line 14"/>
          <p:cNvSpPr>
            <a:spLocks noChangeShapeType="1"/>
          </p:cNvSpPr>
          <p:nvPr/>
        </p:nvSpPr>
        <p:spPr bwMode="auto">
          <a:xfrm>
            <a:off x="4191000" y="4876800"/>
            <a:ext cx="0" cy="5334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1" name="Line 15"/>
          <p:cNvSpPr>
            <a:spLocks noChangeShapeType="1"/>
          </p:cNvSpPr>
          <p:nvPr/>
        </p:nvSpPr>
        <p:spPr bwMode="auto">
          <a:xfrm>
            <a:off x="6172200" y="5410200"/>
            <a:ext cx="1066800" cy="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2" name="Line 16"/>
          <p:cNvSpPr>
            <a:spLocks noChangeShapeType="1"/>
          </p:cNvSpPr>
          <p:nvPr/>
        </p:nvSpPr>
        <p:spPr bwMode="auto">
          <a:xfrm>
            <a:off x="5257800" y="5410200"/>
            <a:ext cx="685800" cy="0"/>
          </a:xfrm>
          <a:prstGeom prst="line">
            <a:avLst/>
          </a:prstGeom>
          <a:noFill/>
          <a:ln w="9525">
            <a:solidFill>
              <a:schemeClr val="tx1"/>
            </a:solidFill>
            <a:round/>
            <a:headEnd/>
            <a:tailEnd/>
          </a:ln>
        </p:spPr>
        <p:txBody>
          <a:bodyPr wrap="none">
            <a:prstTxWarp prst="textNoShape">
              <a:avLst/>
            </a:prstTxWarp>
          </a:bodyPr>
          <a:lstStyle/>
          <a:p>
            <a:endParaRPr lang="it-IT"/>
          </a:p>
        </p:txBody>
      </p:sp>
      <p:sp>
        <p:nvSpPr>
          <p:cNvPr id="86033" name="Line 17"/>
          <p:cNvSpPr>
            <a:spLocks noChangeShapeType="1"/>
          </p:cNvSpPr>
          <p:nvPr/>
        </p:nvSpPr>
        <p:spPr bwMode="auto">
          <a:xfrm>
            <a:off x="4572000" y="5410200"/>
            <a:ext cx="609600" cy="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4" name="Line 18"/>
          <p:cNvSpPr>
            <a:spLocks noChangeShapeType="1"/>
          </p:cNvSpPr>
          <p:nvPr/>
        </p:nvSpPr>
        <p:spPr bwMode="auto">
          <a:xfrm>
            <a:off x="72390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5" name="Line 19"/>
          <p:cNvSpPr>
            <a:spLocks noChangeShapeType="1"/>
          </p:cNvSpPr>
          <p:nvPr/>
        </p:nvSpPr>
        <p:spPr bwMode="auto">
          <a:xfrm>
            <a:off x="51816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6" name="Line 20"/>
          <p:cNvSpPr>
            <a:spLocks noChangeShapeType="1"/>
          </p:cNvSpPr>
          <p:nvPr/>
        </p:nvSpPr>
        <p:spPr bwMode="auto">
          <a:xfrm>
            <a:off x="52578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7" name="Line 21"/>
          <p:cNvSpPr>
            <a:spLocks noChangeShapeType="1"/>
          </p:cNvSpPr>
          <p:nvPr/>
        </p:nvSpPr>
        <p:spPr bwMode="auto">
          <a:xfrm>
            <a:off x="59436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8" name="Line 22"/>
          <p:cNvSpPr>
            <a:spLocks noChangeShapeType="1"/>
          </p:cNvSpPr>
          <p:nvPr/>
        </p:nvSpPr>
        <p:spPr bwMode="auto">
          <a:xfrm>
            <a:off x="61722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9" name="Line 23"/>
          <p:cNvSpPr>
            <a:spLocks noChangeShapeType="1"/>
          </p:cNvSpPr>
          <p:nvPr/>
        </p:nvSpPr>
        <p:spPr bwMode="auto">
          <a:xfrm>
            <a:off x="67818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0" name="Line 24"/>
          <p:cNvSpPr>
            <a:spLocks noChangeShapeType="1"/>
          </p:cNvSpPr>
          <p:nvPr/>
        </p:nvSpPr>
        <p:spPr bwMode="auto">
          <a:xfrm>
            <a:off x="45720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1" name="Line 25"/>
          <p:cNvSpPr>
            <a:spLocks noChangeShapeType="1"/>
          </p:cNvSpPr>
          <p:nvPr/>
        </p:nvSpPr>
        <p:spPr bwMode="auto">
          <a:xfrm>
            <a:off x="19050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2" name="Line 26"/>
          <p:cNvSpPr>
            <a:spLocks noChangeShapeType="1"/>
          </p:cNvSpPr>
          <p:nvPr/>
        </p:nvSpPr>
        <p:spPr bwMode="auto">
          <a:xfrm>
            <a:off x="22860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3" name="Line 27"/>
          <p:cNvSpPr>
            <a:spLocks noChangeShapeType="1"/>
          </p:cNvSpPr>
          <p:nvPr/>
        </p:nvSpPr>
        <p:spPr bwMode="auto">
          <a:xfrm>
            <a:off x="29718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4" name="Line 28"/>
          <p:cNvSpPr>
            <a:spLocks noChangeShapeType="1"/>
          </p:cNvSpPr>
          <p:nvPr/>
        </p:nvSpPr>
        <p:spPr bwMode="auto">
          <a:xfrm>
            <a:off x="1905000" y="5410200"/>
            <a:ext cx="1066800" cy="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5" name="Line 29"/>
          <p:cNvSpPr>
            <a:spLocks noChangeShapeType="1"/>
          </p:cNvSpPr>
          <p:nvPr/>
        </p:nvSpPr>
        <p:spPr bwMode="auto">
          <a:xfrm>
            <a:off x="3810000" y="5410200"/>
            <a:ext cx="609600" cy="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6" name="Line 30"/>
          <p:cNvSpPr>
            <a:spLocks noChangeShapeType="1"/>
          </p:cNvSpPr>
          <p:nvPr/>
        </p:nvSpPr>
        <p:spPr bwMode="auto">
          <a:xfrm>
            <a:off x="3124200" y="5410200"/>
            <a:ext cx="609600" cy="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7" name="Line 31"/>
          <p:cNvSpPr>
            <a:spLocks noChangeShapeType="1"/>
          </p:cNvSpPr>
          <p:nvPr/>
        </p:nvSpPr>
        <p:spPr bwMode="auto">
          <a:xfrm>
            <a:off x="38100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8" name="Line 32"/>
          <p:cNvSpPr>
            <a:spLocks noChangeShapeType="1"/>
          </p:cNvSpPr>
          <p:nvPr/>
        </p:nvSpPr>
        <p:spPr bwMode="auto">
          <a:xfrm>
            <a:off x="44196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9" name="Line 33"/>
          <p:cNvSpPr>
            <a:spLocks noChangeShapeType="1"/>
          </p:cNvSpPr>
          <p:nvPr/>
        </p:nvSpPr>
        <p:spPr bwMode="auto">
          <a:xfrm>
            <a:off x="31242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50" name="Line 34"/>
          <p:cNvSpPr>
            <a:spLocks noChangeShapeType="1"/>
          </p:cNvSpPr>
          <p:nvPr/>
        </p:nvSpPr>
        <p:spPr bwMode="auto">
          <a:xfrm>
            <a:off x="37338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170019" name="Line 35"/>
          <p:cNvSpPr>
            <a:spLocks noChangeShapeType="1"/>
          </p:cNvSpPr>
          <p:nvPr/>
        </p:nvSpPr>
        <p:spPr bwMode="auto">
          <a:xfrm>
            <a:off x="1676400" y="3429000"/>
            <a:ext cx="1752600" cy="838200"/>
          </a:xfrm>
          <a:prstGeom prst="line">
            <a:avLst/>
          </a:prstGeom>
          <a:noFill/>
          <a:ln w="19050">
            <a:solidFill>
              <a:schemeClr val="tx1"/>
            </a:solidFill>
            <a:round/>
            <a:headEnd/>
            <a:tailEnd type="triangle" w="med" len="med"/>
          </a:ln>
        </p:spPr>
        <p:txBody>
          <a:bodyPr>
            <a:prstTxWarp prst="textNoShape">
              <a:avLst/>
            </a:prstTxWarp>
          </a:bodyPr>
          <a:lstStyle/>
          <a:p>
            <a:endParaRPr lang="it-IT"/>
          </a:p>
        </p:txBody>
      </p:sp>
      <p:sp>
        <p:nvSpPr>
          <p:cNvPr id="170020" name="Line 36"/>
          <p:cNvSpPr>
            <a:spLocks noChangeShapeType="1"/>
          </p:cNvSpPr>
          <p:nvPr/>
        </p:nvSpPr>
        <p:spPr bwMode="auto">
          <a:xfrm>
            <a:off x="1349656" y="4038600"/>
            <a:ext cx="1012544" cy="762000"/>
          </a:xfrm>
          <a:prstGeom prst="line">
            <a:avLst/>
          </a:prstGeom>
          <a:noFill/>
          <a:ln w="19050">
            <a:solidFill>
              <a:schemeClr val="tx1"/>
            </a:solidFill>
            <a:round/>
            <a:headEnd/>
            <a:tailEnd type="triangle" w="med" len="med"/>
          </a:ln>
        </p:spPr>
        <p:txBody>
          <a:bodyPr>
            <a:prstTxWarp prst="textNoShape">
              <a:avLst/>
            </a:prstTxWarp>
          </a:bodyPr>
          <a:lstStyle/>
          <a:p>
            <a:endParaRPr lang="it-IT"/>
          </a:p>
        </p:txBody>
      </p:sp>
      <p:sp>
        <p:nvSpPr>
          <p:cNvPr id="170022" name="Line 38"/>
          <p:cNvSpPr>
            <a:spLocks noChangeShapeType="1"/>
          </p:cNvSpPr>
          <p:nvPr/>
        </p:nvSpPr>
        <p:spPr bwMode="auto">
          <a:xfrm>
            <a:off x="4267200" y="2286000"/>
            <a:ext cx="0" cy="381000"/>
          </a:xfrm>
          <a:prstGeom prst="line">
            <a:avLst/>
          </a:prstGeom>
          <a:noFill/>
          <a:ln w="57150">
            <a:solidFill>
              <a:schemeClr val="tx1"/>
            </a:solidFill>
            <a:round/>
            <a:headEnd/>
            <a:tailEnd type="triangle" w="med" len="med"/>
          </a:ln>
        </p:spPr>
        <p:txBody>
          <a:bodyPr>
            <a:prstTxWarp prst="textNoShape">
              <a:avLst/>
            </a:prstTxWarp>
          </a:bodyPr>
          <a:lstStyle/>
          <a:p>
            <a:endParaRPr lang="it-IT"/>
          </a:p>
        </p:txBody>
      </p:sp>
      <p:sp>
        <p:nvSpPr>
          <p:cNvPr id="170027" name="Line 43"/>
          <p:cNvSpPr>
            <a:spLocks noChangeShapeType="1"/>
          </p:cNvSpPr>
          <p:nvPr/>
        </p:nvSpPr>
        <p:spPr bwMode="auto">
          <a:xfrm>
            <a:off x="1066800" y="4572000"/>
            <a:ext cx="762000" cy="762000"/>
          </a:xfrm>
          <a:prstGeom prst="line">
            <a:avLst/>
          </a:prstGeom>
          <a:noFill/>
          <a:ln w="19050">
            <a:solidFill>
              <a:schemeClr val="tx1"/>
            </a:solidFill>
            <a:round/>
            <a:headEnd/>
            <a:tailEnd type="triangle" w="med" len="med"/>
          </a:ln>
        </p:spPr>
        <p:txBody>
          <a:bodyPr>
            <a:prstTxWarp prst="textNoShape">
              <a:avLst/>
            </a:prstTxWarp>
          </a:bodyPr>
          <a:lstStyle/>
          <a:p>
            <a:endParaRPr lang="it-IT"/>
          </a:p>
        </p:txBody>
      </p:sp>
      <p:sp>
        <p:nvSpPr>
          <p:cNvPr id="170028" name="Line 44"/>
          <p:cNvSpPr>
            <a:spLocks noChangeShapeType="1"/>
          </p:cNvSpPr>
          <p:nvPr/>
        </p:nvSpPr>
        <p:spPr bwMode="auto">
          <a:xfrm rot="-837400">
            <a:off x="1069146" y="5176366"/>
            <a:ext cx="626851" cy="728055"/>
          </a:xfrm>
          <a:prstGeom prst="line">
            <a:avLst/>
          </a:prstGeom>
          <a:noFill/>
          <a:ln w="19050">
            <a:solidFill>
              <a:schemeClr val="tx1"/>
            </a:solidFill>
            <a:round/>
            <a:headEnd/>
            <a:tailEnd type="triangle" w="med" len="med"/>
          </a:ln>
        </p:spPr>
        <p:txBody>
          <a:bodyPr>
            <a:prstTxWarp prst="textNoShape">
              <a:avLst/>
            </a:prstTxWarp>
          </a:bodyPr>
          <a:lstStyle/>
          <a:p>
            <a:endParaRPr lang="it-IT"/>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69987">
                                            <p:txEl>
                                              <p:pRg st="0" end="0"/>
                                            </p:txEl>
                                          </p:spTgt>
                                        </p:tgtEl>
                                        <p:attrNameLst>
                                          <p:attrName>style.visibility</p:attrName>
                                        </p:attrNameLst>
                                      </p:cBhvr>
                                      <p:to>
                                        <p:strVal val="visible"/>
                                      </p:to>
                                    </p:set>
                                    <p:anim calcmode="lin" valueType="num">
                                      <p:cBhvr>
                                        <p:cTn id="7" dur="1000" fill="hold"/>
                                        <p:tgtEl>
                                          <p:spTgt spid="169987">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69987">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6998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69987">
                                            <p:txEl>
                                              <p:pRg st="2" end="2"/>
                                            </p:txEl>
                                          </p:spTgt>
                                        </p:tgtEl>
                                        <p:attrNameLst>
                                          <p:attrName>style.visibility</p:attrName>
                                        </p:attrNameLst>
                                      </p:cBhvr>
                                      <p:to>
                                        <p:strVal val="visible"/>
                                      </p:to>
                                    </p:set>
                                    <p:anim calcmode="lin" valueType="num">
                                      <p:cBhvr additive="base">
                                        <p:cTn id="14" dur="500" fill="hold"/>
                                        <p:tgtEl>
                                          <p:spTgt spid="169987">
                                            <p:txEl>
                                              <p:pRg st="2" end="2"/>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16998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grpId="0" nodeType="clickEffect">
                                  <p:stCondLst>
                                    <p:cond delay="0"/>
                                  </p:stCondLst>
                                  <p:childTnLst>
                                    <p:set>
                                      <p:cBhvr>
                                        <p:cTn id="19" dur="1" fill="hold">
                                          <p:stCondLst>
                                            <p:cond delay="0"/>
                                          </p:stCondLst>
                                        </p:cTn>
                                        <p:tgtEl>
                                          <p:spTgt spid="170022"/>
                                        </p:tgtEl>
                                        <p:attrNameLst>
                                          <p:attrName>style.visibility</p:attrName>
                                        </p:attrNameLst>
                                      </p:cBhvr>
                                      <p:to>
                                        <p:strVal val="visible"/>
                                      </p:to>
                                    </p:set>
                                    <p:animEffect transition="in" filter="fade">
                                      <p:cBhvr>
                                        <p:cTn id="20" dur="1000"/>
                                        <p:tgtEl>
                                          <p:spTgt spid="170022"/>
                                        </p:tgtEl>
                                      </p:cBhvr>
                                    </p:animEffect>
                                    <p:anim calcmode="lin" valueType="num">
                                      <p:cBhvr>
                                        <p:cTn id="21" dur="1000" fill="hold"/>
                                        <p:tgtEl>
                                          <p:spTgt spid="170022"/>
                                        </p:tgtEl>
                                        <p:attrNameLst>
                                          <p:attrName>ppt_x</p:attrName>
                                        </p:attrNameLst>
                                      </p:cBhvr>
                                      <p:tavLst>
                                        <p:tav tm="0">
                                          <p:val>
                                            <p:strVal val="#ppt_x"/>
                                          </p:val>
                                        </p:tav>
                                        <p:tav tm="100000">
                                          <p:val>
                                            <p:strVal val="#ppt_x"/>
                                          </p:val>
                                        </p:tav>
                                      </p:tavLst>
                                    </p:anim>
                                    <p:anim calcmode="lin" valueType="num">
                                      <p:cBhvr>
                                        <p:cTn id="22" dur="1000" fill="hold"/>
                                        <p:tgtEl>
                                          <p:spTgt spid="170022"/>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7" presetClass="entr" presetSubtype="0" fill="hold" nodeType="afterEffect">
                                  <p:stCondLst>
                                    <p:cond delay="0"/>
                                  </p:stCondLst>
                                  <p:childTnLst>
                                    <p:set>
                                      <p:cBhvr>
                                        <p:cTn id="25" dur="1" fill="hold">
                                          <p:stCondLst>
                                            <p:cond delay="0"/>
                                          </p:stCondLst>
                                        </p:cTn>
                                        <p:tgtEl>
                                          <p:spTgt spid="169987">
                                            <p:txEl>
                                              <p:pRg st="5" end="5"/>
                                            </p:txEl>
                                          </p:spTgt>
                                        </p:tgtEl>
                                        <p:attrNameLst>
                                          <p:attrName>style.visibility</p:attrName>
                                        </p:attrNameLst>
                                      </p:cBhvr>
                                      <p:to>
                                        <p:strVal val="visible"/>
                                      </p:to>
                                    </p:set>
                                    <p:animEffect transition="in" filter="fade">
                                      <p:cBhvr>
                                        <p:cTn id="26" dur="1000"/>
                                        <p:tgtEl>
                                          <p:spTgt spid="169987">
                                            <p:txEl>
                                              <p:pRg st="5" end="5"/>
                                            </p:txEl>
                                          </p:spTgt>
                                        </p:tgtEl>
                                      </p:cBhvr>
                                    </p:animEffect>
                                    <p:anim calcmode="lin" valueType="num">
                                      <p:cBhvr>
                                        <p:cTn id="27" dur="1000" fill="hold"/>
                                        <p:tgtEl>
                                          <p:spTgt spid="169987">
                                            <p:txEl>
                                              <p:pRg st="5" end="5"/>
                                            </p:txEl>
                                          </p:spTgt>
                                        </p:tgtEl>
                                        <p:attrNameLst>
                                          <p:attrName>ppt_x</p:attrName>
                                        </p:attrNameLst>
                                      </p:cBhvr>
                                      <p:tavLst>
                                        <p:tav tm="0">
                                          <p:val>
                                            <p:strVal val="#ppt_x"/>
                                          </p:val>
                                        </p:tav>
                                        <p:tav tm="100000">
                                          <p:val>
                                            <p:strVal val="#ppt_x"/>
                                          </p:val>
                                        </p:tav>
                                      </p:tavLst>
                                    </p:anim>
                                    <p:anim calcmode="lin" valueType="num">
                                      <p:cBhvr>
                                        <p:cTn id="28" dur="1000" fill="hold"/>
                                        <p:tgtEl>
                                          <p:spTgt spid="16998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69987">
                                            <p:txEl>
                                              <p:pRg st="8" end="8"/>
                                            </p:txEl>
                                          </p:spTgt>
                                        </p:tgtEl>
                                        <p:attrNameLst>
                                          <p:attrName>style.visibility</p:attrName>
                                        </p:attrNameLst>
                                      </p:cBhvr>
                                      <p:to>
                                        <p:strVal val="visible"/>
                                      </p:to>
                                    </p:set>
                                    <p:anim calcmode="lin" valueType="num">
                                      <p:cBhvr additive="base">
                                        <p:cTn id="33" dur="500" fill="hold"/>
                                        <p:tgtEl>
                                          <p:spTgt spid="169987">
                                            <p:txEl>
                                              <p:pRg st="8" end="8"/>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69987">
                                            <p:txEl>
                                              <p:pRg st="8" end="8"/>
                                            </p:txEl>
                                          </p:spTgt>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69987">
                                            <p:txEl>
                                              <p:pRg st="11" end="11"/>
                                            </p:txEl>
                                          </p:spTgt>
                                        </p:tgtEl>
                                        <p:attrNameLst>
                                          <p:attrName>style.visibility</p:attrName>
                                        </p:attrNameLst>
                                      </p:cBhvr>
                                      <p:to>
                                        <p:strVal val="visible"/>
                                      </p:to>
                                    </p:set>
                                    <p:anim calcmode="lin" valueType="num">
                                      <p:cBhvr additive="base">
                                        <p:cTn id="37" dur="500" fill="hold"/>
                                        <p:tgtEl>
                                          <p:spTgt spid="169987">
                                            <p:txEl>
                                              <p:pRg st="11" end="11"/>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69987">
                                            <p:txEl>
                                              <p:pRg st="11" end="11"/>
                                            </p:txEl>
                                          </p:spTgt>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69987">
                                            <p:txEl>
                                              <p:pRg st="13" end="13"/>
                                            </p:txEl>
                                          </p:spTgt>
                                        </p:tgtEl>
                                        <p:attrNameLst>
                                          <p:attrName>style.visibility</p:attrName>
                                        </p:attrNameLst>
                                      </p:cBhvr>
                                      <p:to>
                                        <p:strVal val="visible"/>
                                      </p:to>
                                    </p:set>
                                    <p:anim calcmode="lin" valueType="num">
                                      <p:cBhvr additive="base">
                                        <p:cTn id="41" dur="500" fill="hold"/>
                                        <p:tgtEl>
                                          <p:spTgt spid="169987">
                                            <p:txEl>
                                              <p:pRg st="13" end="13"/>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169987">
                                            <p:txEl>
                                              <p:pRg st="13" end="13"/>
                                            </p:txEl>
                                          </p:spTgt>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69987">
                                            <p:txEl>
                                              <p:pRg st="15" end="15"/>
                                            </p:txEl>
                                          </p:spTgt>
                                        </p:tgtEl>
                                        <p:attrNameLst>
                                          <p:attrName>style.visibility</p:attrName>
                                        </p:attrNameLst>
                                      </p:cBhvr>
                                      <p:to>
                                        <p:strVal val="visible"/>
                                      </p:to>
                                    </p:set>
                                    <p:anim calcmode="lin" valueType="num">
                                      <p:cBhvr additive="base">
                                        <p:cTn id="45" dur="500" fill="hold"/>
                                        <p:tgtEl>
                                          <p:spTgt spid="169987">
                                            <p:txEl>
                                              <p:pRg st="15" end="15"/>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169987">
                                            <p:txEl>
                                              <p:pRg st="15" end="15"/>
                                            </p:txEl>
                                          </p:spTgt>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169987">
                                            <p:txEl>
                                              <p:pRg st="18" end="18"/>
                                            </p:txEl>
                                          </p:spTgt>
                                        </p:tgtEl>
                                        <p:attrNameLst>
                                          <p:attrName>style.visibility</p:attrName>
                                        </p:attrNameLst>
                                      </p:cBhvr>
                                      <p:to>
                                        <p:strVal val="visible"/>
                                      </p:to>
                                    </p:set>
                                    <p:anim calcmode="lin" valueType="num">
                                      <p:cBhvr additive="base">
                                        <p:cTn id="49" dur="500" fill="hold"/>
                                        <p:tgtEl>
                                          <p:spTgt spid="169987">
                                            <p:txEl>
                                              <p:pRg st="18" end="18"/>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69987">
                                            <p:txEl>
                                              <p:pRg st="18" end="18"/>
                                            </p:txEl>
                                          </p:spTgt>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70019"/>
                                        </p:tgtEl>
                                        <p:attrNameLst>
                                          <p:attrName>style.visibility</p:attrName>
                                        </p:attrNameLst>
                                      </p:cBhvr>
                                      <p:to>
                                        <p:strVal val="visible"/>
                                      </p:to>
                                    </p:set>
                                    <p:anim calcmode="lin" valueType="num">
                                      <p:cBhvr additive="base">
                                        <p:cTn id="53" dur="500" fill="hold"/>
                                        <p:tgtEl>
                                          <p:spTgt spid="170019"/>
                                        </p:tgtEl>
                                        <p:attrNameLst>
                                          <p:attrName>ppt_x</p:attrName>
                                        </p:attrNameLst>
                                      </p:cBhvr>
                                      <p:tavLst>
                                        <p:tav tm="0">
                                          <p:val>
                                            <p:strVal val="0-#ppt_w/2"/>
                                          </p:val>
                                        </p:tav>
                                        <p:tav tm="100000">
                                          <p:val>
                                            <p:strVal val="#ppt_x"/>
                                          </p:val>
                                        </p:tav>
                                      </p:tavLst>
                                    </p:anim>
                                    <p:anim calcmode="lin" valueType="num">
                                      <p:cBhvr additive="base">
                                        <p:cTn id="54" dur="500" fill="hold"/>
                                        <p:tgtEl>
                                          <p:spTgt spid="170019"/>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70020"/>
                                        </p:tgtEl>
                                        <p:attrNameLst>
                                          <p:attrName>style.visibility</p:attrName>
                                        </p:attrNameLst>
                                      </p:cBhvr>
                                      <p:to>
                                        <p:strVal val="visible"/>
                                      </p:to>
                                    </p:set>
                                    <p:anim calcmode="lin" valueType="num">
                                      <p:cBhvr additive="base">
                                        <p:cTn id="57" dur="500" fill="hold"/>
                                        <p:tgtEl>
                                          <p:spTgt spid="170020"/>
                                        </p:tgtEl>
                                        <p:attrNameLst>
                                          <p:attrName>ppt_x</p:attrName>
                                        </p:attrNameLst>
                                      </p:cBhvr>
                                      <p:tavLst>
                                        <p:tav tm="0">
                                          <p:val>
                                            <p:strVal val="0-#ppt_w/2"/>
                                          </p:val>
                                        </p:tav>
                                        <p:tav tm="100000">
                                          <p:val>
                                            <p:strVal val="#ppt_x"/>
                                          </p:val>
                                        </p:tav>
                                      </p:tavLst>
                                    </p:anim>
                                    <p:anim calcmode="lin" valueType="num">
                                      <p:cBhvr additive="base">
                                        <p:cTn id="58" dur="500" fill="hold"/>
                                        <p:tgtEl>
                                          <p:spTgt spid="170020"/>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70027"/>
                                        </p:tgtEl>
                                        <p:attrNameLst>
                                          <p:attrName>style.visibility</p:attrName>
                                        </p:attrNameLst>
                                      </p:cBhvr>
                                      <p:to>
                                        <p:strVal val="visible"/>
                                      </p:to>
                                    </p:set>
                                    <p:anim calcmode="lin" valueType="num">
                                      <p:cBhvr additive="base">
                                        <p:cTn id="61" dur="500" fill="hold"/>
                                        <p:tgtEl>
                                          <p:spTgt spid="170027"/>
                                        </p:tgtEl>
                                        <p:attrNameLst>
                                          <p:attrName>ppt_x</p:attrName>
                                        </p:attrNameLst>
                                      </p:cBhvr>
                                      <p:tavLst>
                                        <p:tav tm="0">
                                          <p:val>
                                            <p:strVal val="0-#ppt_w/2"/>
                                          </p:val>
                                        </p:tav>
                                        <p:tav tm="100000">
                                          <p:val>
                                            <p:strVal val="#ppt_x"/>
                                          </p:val>
                                        </p:tav>
                                      </p:tavLst>
                                    </p:anim>
                                    <p:anim calcmode="lin" valueType="num">
                                      <p:cBhvr additive="base">
                                        <p:cTn id="62" dur="500" fill="hold"/>
                                        <p:tgtEl>
                                          <p:spTgt spid="170027"/>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70028"/>
                                        </p:tgtEl>
                                        <p:attrNameLst>
                                          <p:attrName>style.visibility</p:attrName>
                                        </p:attrNameLst>
                                      </p:cBhvr>
                                      <p:to>
                                        <p:strVal val="visible"/>
                                      </p:to>
                                    </p:set>
                                    <p:anim calcmode="lin" valueType="num">
                                      <p:cBhvr additive="base">
                                        <p:cTn id="65" dur="500" fill="hold"/>
                                        <p:tgtEl>
                                          <p:spTgt spid="170028"/>
                                        </p:tgtEl>
                                        <p:attrNameLst>
                                          <p:attrName>ppt_x</p:attrName>
                                        </p:attrNameLst>
                                      </p:cBhvr>
                                      <p:tavLst>
                                        <p:tav tm="0">
                                          <p:val>
                                            <p:strVal val="0-#ppt_w/2"/>
                                          </p:val>
                                        </p:tav>
                                        <p:tav tm="100000">
                                          <p:val>
                                            <p:strVal val="#ppt_x"/>
                                          </p:val>
                                        </p:tav>
                                      </p:tavLst>
                                    </p:anim>
                                    <p:anim calcmode="lin" valueType="num">
                                      <p:cBhvr additive="base">
                                        <p:cTn id="66" dur="500" fill="hold"/>
                                        <p:tgtEl>
                                          <p:spTgt spid="1700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019" grpId="0" animBg="1"/>
      <p:bldP spid="170020" grpId="0" animBg="1"/>
      <p:bldP spid="170022" grpId="0" animBg="1"/>
      <p:bldP spid="170027" grpId="0" animBg="1"/>
      <p:bldP spid="170028" grpId="0" animBg="1"/>
    </p:bld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2034" name="AutoShape 2"/>
          <p:cNvSpPr>
            <a:spLocks noChangeArrowheads="1"/>
          </p:cNvSpPr>
          <p:nvPr/>
        </p:nvSpPr>
        <p:spPr bwMode="auto">
          <a:xfrm>
            <a:off x="381000" y="320675"/>
            <a:ext cx="8305800" cy="947738"/>
          </a:xfrm>
          <a:prstGeom prst="bevel">
            <a:avLst>
              <a:gd name="adj" fmla="val 12500"/>
            </a:avLst>
          </a:prstGeom>
          <a:noFill/>
          <a:ln w="9525">
            <a:noFill/>
            <a:miter lim="800000"/>
            <a:headEnd/>
            <a:tailEnd/>
          </a:ln>
          <a:effectLst>
            <a:prstShdw prst="shdw17" dist="17961" dir="2700000">
              <a:srgbClr val="3333CC">
                <a:gamma/>
                <a:shade val="60000"/>
                <a:invGamma/>
                <a:alpha val="74998"/>
              </a:srgbClr>
            </a:prstShdw>
          </a:effectLst>
        </p:spPr>
        <p:txBody>
          <a:bodyPr>
            <a:prstTxWarp prst="textNoShape">
              <a:avLst/>
            </a:prstTxWarp>
            <a:spAutoFit/>
          </a:bodyPr>
          <a:lstStyle/>
          <a:p>
            <a:pPr eaLnBrk="0" hangingPunct="0">
              <a:spcBef>
                <a:spcPct val="50000"/>
              </a:spcBef>
              <a:defRPr/>
            </a:pPr>
            <a:endParaRPr lang="it-IT" sz="1000" b="1">
              <a:solidFill>
                <a:srgbClr val="FFFF00"/>
              </a:solidFill>
              <a:effectLst>
                <a:outerShdw blurRad="38100" dist="38100" dir="2700000" algn="tl">
                  <a:srgbClr val="DDDDDD"/>
                </a:outerShdw>
              </a:effectLst>
            </a:endParaRPr>
          </a:p>
          <a:p>
            <a:pPr eaLnBrk="0" hangingPunct="0">
              <a:defRPr/>
            </a:pPr>
            <a:r>
              <a:rPr lang="it-IT" sz="3200" b="1">
                <a:effectLst>
                  <a:outerShdw blurRad="38100" dist="38100" dir="2700000" algn="tl">
                    <a:srgbClr val="DDDDDD"/>
                  </a:outerShdw>
                </a:effectLst>
              </a:rPr>
              <a:t>  </a:t>
            </a:r>
            <a:endParaRPr lang="it-IT" sz="2400" b="1">
              <a:effectLst>
                <a:outerShdw blurRad="38100" dist="38100" dir="2700000" algn="tl">
                  <a:srgbClr val="DDDDDD"/>
                </a:outerShdw>
              </a:effectLst>
            </a:endParaRPr>
          </a:p>
        </p:txBody>
      </p:sp>
      <p:sp>
        <p:nvSpPr>
          <p:cNvPr id="172035" name="Rectangle 3"/>
          <p:cNvSpPr>
            <a:spLocks noChangeArrowheads="1"/>
          </p:cNvSpPr>
          <p:nvPr/>
        </p:nvSpPr>
        <p:spPr bwMode="auto">
          <a:xfrm>
            <a:off x="228600" y="1371600"/>
            <a:ext cx="8763000" cy="5181600"/>
          </a:xfrm>
          <a:prstGeom prst="rect">
            <a:avLst/>
          </a:prstGeom>
          <a:noFill/>
          <a:ln w="9525">
            <a:noFill/>
            <a:miter lim="800000"/>
            <a:headEnd/>
            <a:tailEnd/>
          </a:ln>
          <a:effectLst/>
        </p:spPr>
        <p:txBody>
          <a:bodyPr lIns="92075" tIns="46038" rIns="92075" bIns="46038">
            <a:prstTxWarp prst="textNoShape">
              <a:avLst/>
            </a:prstTxWarp>
          </a:bodyPr>
          <a:lstStyle/>
          <a:p>
            <a:pPr eaLnBrk="0" hangingPunct="0">
              <a:defRPr/>
            </a:pPr>
            <a:r>
              <a:rPr lang="it-IT" sz="7200" b="1" dirty="0" err="1">
                <a:effectLst>
                  <a:outerShdw blurRad="38100" dist="38100" dir="2700000" algn="tl">
                    <a:srgbClr val="DDDDDD"/>
                  </a:outerShdw>
                </a:effectLst>
              </a:rPr>
              <a:t>b</a:t>
            </a:r>
            <a:r>
              <a:rPr lang="it-IT" sz="7200" b="1" dirty="0">
                <a:effectLst>
                  <a:outerShdw blurRad="38100" dist="38100" dir="2700000" algn="tl">
                    <a:srgbClr val="DDDDDD"/>
                  </a:outerShdw>
                </a:effectLst>
              </a:rPr>
              <a:t>  </a:t>
            </a:r>
            <a:r>
              <a:rPr lang="it-IT" sz="7200" b="1" dirty="0" err="1">
                <a:effectLst>
                  <a:outerShdw blurRad="38100" dist="38100" dir="2700000" algn="tl">
                    <a:srgbClr val="DDDDDD"/>
                  </a:outerShdw>
                </a:effectLst>
              </a:rPr>
              <a:t>2</a:t>
            </a:r>
            <a:r>
              <a:rPr lang="it-IT" sz="7200" b="1" dirty="0">
                <a:effectLst>
                  <a:outerShdw blurRad="38100" dist="38100" dir="2700000" algn="tl">
                    <a:srgbClr val="DDDDDD"/>
                  </a:outerShdw>
                </a:effectLst>
              </a:rPr>
              <a:t>  10  </a:t>
            </a:r>
            <a:r>
              <a:rPr lang="it-IT" sz="7200" b="1" dirty="0" err="1">
                <a:effectLst>
                  <a:outerShdw blurRad="38100" dist="38100" dir="2700000" algn="tl">
                    <a:srgbClr val="DDDDDD"/>
                  </a:outerShdw>
                </a:effectLst>
              </a:rPr>
              <a:t>0</a:t>
            </a:r>
            <a:r>
              <a:rPr lang="it-IT" sz="7200" b="1" dirty="0">
                <a:effectLst>
                  <a:outerShdw blurRad="38100" dist="38100" dir="2700000" algn="tl">
                    <a:srgbClr val="DDDDDD"/>
                  </a:outerShdw>
                </a:effectLst>
              </a:rPr>
              <a:t>  </a:t>
            </a:r>
            <a:r>
              <a:rPr lang="it-IT" sz="7200" b="1" dirty="0" err="1">
                <a:effectLst>
                  <a:outerShdw blurRad="38100" dist="38100" dir="2700000" algn="tl">
                    <a:srgbClr val="DDDDDD"/>
                  </a:outerShdw>
                </a:effectLst>
              </a:rPr>
              <a:t>3</a:t>
            </a:r>
            <a:r>
              <a:rPr lang="it-IT" sz="7200" b="1" dirty="0">
                <a:effectLst>
                  <a:outerShdw blurRad="38100" dist="38100" dir="2700000" algn="tl">
                    <a:srgbClr val="DDDDDD"/>
                  </a:outerShdw>
                </a:effectLst>
              </a:rPr>
              <a:t> . </a:t>
            </a:r>
            <a:r>
              <a:rPr lang="it-IT" sz="7200" b="1" dirty="0" err="1">
                <a:effectLst>
                  <a:outerShdw blurRad="38100" dist="38100" dir="2700000" algn="tl">
                    <a:srgbClr val="DDDDDD"/>
                  </a:outerShdw>
                </a:effectLst>
              </a:rPr>
              <a:t>2</a:t>
            </a:r>
            <a:r>
              <a:rPr lang="it-IT" sz="7200" b="1" dirty="0">
                <a:effectLst>
                  <a:outerShdw blurRad="38100" dist="38100" dir="2700000" algn="tl">
                    <a:srgbClr val="DDDDDD"/>
                  </a:outerShdw>
                </a:effectLst>
              </a:rPr>
              <a:t>  </a:t>
            </a:r>
          </a:p>
          <a:p>
            <a:pPr eaLnBrk="0" hangingPunct="0">
              <a:defRPr/>
            </a:pPr>
            <a:endParaRPr lang="it-IT" sz="1000" dirty="0"/>
          </a:p>
          <a:p>
            <a:pPr eaLnBrk="0" hangingPunct="0">
              <a:defRPr/>
            </a:pPr>
            <a:r>
              <a:rPr lang="it-IT" sz="3200" dirty="0">
                <a:solidFill>
                  <a:schemeClr val="accent2"/>
                </a:solidFill>
              </a:rPr>
              <a:t> </a:t>
            </a:r>
            <a:r>
              <a:rPr lang="it-IT" sz="3600" b="1" dirty="0">
                <a:solidFill>
                  <a:srgbClr val="FF0000"/>
                </a:solidFill>
              </a:rPr>
              <a:t>Componente</a:t>
            </a:r>
            <a:r>
              <a:rPr lang="it-IT" sz="3600" b="1" dirty="0">
                <a:solidFill>
                  <a:schemeClr val="accent2"/>
                </a:solidFill>
              </a:rPr>
              <a:t> </a:t>
            </a:r>
          </a:p>
          <a:p>
            <a:pPr eaLnBrk="0" hangingPunct="0">
              <a:defRPr/>
            </a:pPr>
            <a:endParaRPr lang="it-IT" sz="2400" dirty="0">
              <a:solidFill>
                <a:schemeClr val="accent2"/>
              </a:solidFill>
            </a:endParaRPr>
          </a:p>
          <a:p>
            <a:pPr lvl="4" eaLnBrk="0" hangingPunct="0">
              <a:defRPr/>
            </a:pPr>
            <a:r>
              <a:rPr lang="it-IT" sz="3200" dirty="0"/>
              <a:t>     </a:t>
            </a:r>
            <a:r>
              <a:rPr lang="it-IT" sz="3200" b="1" dirty="0" err="1"/>
              <a:t>b</a:t>
            </a:r>
            <a:r>
              <a:rPr lang="it-IT" sz="3200" b="1" dirty="0"/>
              <a:t> =  Funzioni Corporee</a:t>
            </a:r>
          </a:p>
          <a:p>
            <a:pPr lvl="4" eaLnBrk="0" hangingPunct="0">
              <a:defRPr/>
            </a:pPr>
            <a:endParaRPr lang="it-IT" sz="800" b="1" dirty="0"/>
          </a:p>
          <a:p>
            <a:pPr lvl="4" eaLnBrk="0" hangingPunct="0">
              <a:defRPr/>
            </a:pPr>
            <a:r>
              <a:rPr lang="it-IT" sz="3200" b="1" dirty="0"/>
              <a:t>     </a:t>
            </a:r>
            <a:r>
              <a:rPr lang="it-IT" sz="3200" b="1" dirty="0" err="1"/>
              <a:t>s</a:t>
            </a:r>
            <a:r>
              <a:rPr lang="it-IT" sz="3200" b="1" dirty="0"/>
              <a:t> =  Strutture Corporee</a:t>
            </a:r>
          </a:p>
          <a:p>
            <a:pPr lvl="4" eaLnBrk="0" hangingPunct="0">
              <a:defRPr/>
            </a:pPr>
            <a:endParaRPr lang="it-IT" sz="800" b="1" dirty="0"/>
          </a:p>
          <a:p>
            <a:pPr lvl="4" eaLnBrk="0" hangingPunct="0">
              <a:defRPr/>
            </a:pPr>
            <a:r>
              <a:rPr lang="it-IT" sz="3200" b="1" dirty="0"/>
              <a:t>     </a:t>
            </a:r>
            <a:r>
              <a:rPr lang="it-IT" sz="3200" b="1" dirty="0" err="1"/>
              <a:t>d</a:t>
            </a:r>
            <a:r>
              <a:rPr lang="it-IT" sz="3200" b="1" dirty="0"/>
              <a:t> =  Attività e Partecipazione</a:t>
            </a:r>
          </a:p>
          <a:p>
            <a:pPr lvl="4" eaLnBrk="0" hangingPunct="0">
              <a:defRPr/>
            </a:pPr>
            <a:endParaRPr lang="it-IT" sz="800" b="1" dirty="0"/>
          </a:p>
          <a:p>
            <a:pPr lvl="4" eaLnBrk="0" hangingPunct="0">
              <a:defRPr/>
            </a:pPr>
            <a:r>
              <a:rPr lang="it-IT" sz="3200" b="1" dirty="0"/>
              <a:t>     e =  Fattori Ambientali</a:t>
            </a:r>
          </a:p>
          <a:p>
            <a:pPr eaLnBrk="0" hangingPunct="0">
              <a:defRPr/>
            </a:pPr>
            <a:endParaRPr lang="it-IT" sz="3200" b="1" dirty="0"/>
          </a:p>
          <a:p>
            <a:pPr eaLnBrk="0" hangingPunct="0">
              <a:defRPr/>
            </a:pPr>
            <a:endParaRPr lang="it-IT" sz="3200" dirty="0"/>
          </a:p>
        </p:txBody>
      </p:sp>
      <p:grpSp>
        <p:nvGrpSpPr>
          <p:cNvPr id="2" name="Group 33"/>
          <p:cNvGrpSpPr>
            <a:grpSpLocks/>
          </p:cNvGrpSpPr>
          <p:nvPr/>
        </p:nvGrpSpPr>
        <p:grpSpPr bwMode="auto">
          <a:xfrm>
            <a:off x="152400" y="2209800"/>
            <a:ext cx="1050925" cy="304800"/>
            <a:chOff x="707" y="1392"/>
            <a:chExt cx="662" cy="192"/>
          </a:xfrm>
        </p:grpSpPr>
        <p:sp>
          <p:nvSpPr>
            <p:cNvPr id="88070" name="Line 28"/>
            <p:cNvSpPr>
              <a:spLocks noChangeShapeType="1"/>
            </p:cNvSpPr>
            <p:nvPr/>
          </p:nvSpPr>
          <p:spPr bwMode="auto">
            <a:xfrm>
              <a:off x="707" y="1584"/>
              <a:ext cx="662" cy="0"/>
            </a:xfrm>
            <a:prstGeom prst="line">
              <a:avLst/>
            </a:prstGeom>
            <a:noFill/>
            <a:ln w="57150">
              <a:solidFill>
                <a:srgbClr val="FF0000"/>
              </a:solidFill>
              <a:round/>
              <a:headEnd/>
              <a:tailEnd/>
            </a:ln>
          </p:spPr>
          <p:txBody>
            <a:bodyPr>
              <a:prstTxWarp prst="textNoShape">
                <a:avLst/>
              </a:prstTxWarp>
            </a:bodyPr>
            <a:lstStyle/>
            <a:p>
              <a:endParaRPr lang="it-IT"/>
            </a:p>
          </p:txBody>
        </p:sp>
        <p:sp>
          <p:nvSpPr>
            <p:cNvPr id="88071" name="Line 29"/>
            <p:cNvSpPr>
              <a:spLocks noChangeShapeType="1"/>
            </p:cNvSpPr>
            <p:nvPr/>
          </p:nvSpPr>
          <p:spPr bwMode="auto">
            <a:xfrm flipV="1">
              <a:off x="720"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sp>
          <p:nvSpPr>
            <p:cNvPr id="88072" name="Line 30"/>
            <p:cNvSpPr>
              <a:spLocks noChangeShapeType="1"/>
            </p:cNvSpPr>
            <p:nvPr/>
          </p:nvSpPr>
          <p:spPr bwMode="auto">
            <a:xfrm flipV="1">
              <a:off x="1344"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grpSp>
      <p:sp>
        <p:nvSpPr>
          <p:cNvPr id="172063" name="Rectangle 31"/>
          <p:cNvSpPr>
            <a:spLocks noChangeArrowheads="1"/>
          </p:cNvSpPr>
          <p:nvPr/>
        </p:nvSpPr>
        <p:spPr bwMode="auto">
          <a:xfrm>
            <a:off x="22860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CODIFICA CON ICF</a:t>
            </a:r>
            <a:endParaRPr lang="it-IT" sz="3600" dirty="0">
              <a:effectLst>
                <a:outerShdw blurRad="38100" dist="38100" dir="2700000" algn="tl">
                  <a:srgbClr val="DDDDDD"/>
                </a:outerShdw>
              </a:effectLst>
            </a:endParaRPr>
          </a:p>
        </p:txBody>
      </p:sp>
    </p:spTree>
    <p:custDataLst>
      <p:tags r:id="rId1"/>
    </p:custData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AutoShape 2"/>
          <p:cNvSpPr>
            <a:spLocks noChangeArrowheads="1"/>
          </p:cNvSpPr>
          <p:nvPr/>
        </p:nvSpPr>
        <p:spPr bwMode="auto">
          <a:xfrm>
            <a:off x="381000" y="320675"/>
            <a:ext cx="8305800" cy="947738"/>
          </a:xfrm>
          <a:prstGeom prst="bevel">
            <a:avLst>
              <a:gd name="adj" fmla="val 12500"/>
            </a:avLst>
          </a:prstGeom>
          <a:noFill/>
          <a:ln w="9525">
            <a:noFill/>
            <a:miter lim="800000"/>
            <a:headEnd/>
            <a:tailEnd/>
          </a:ln>
          <a:effectLst>
            <a:prstShdw prst="shdw17" dist="17961" dir="2700000">
              <a:srgbClr val="3333CC">
                <a:gamma/>
                <a:shade val="60000"/>
                <a:invGamma/>
                <a:alpha val="74998"/>
              </a:srgbClr>
            </a:prstShdw>
          </a:effectLst>
        </p:spPr>
        <p:txBody>
          <a:bodyPr>
            <a:prstTxWarp prst="textNoShape">
              <a:avLst/>
            </a:prstTxWarp>
            <a:spAutoFit/>
          </a:bodyPr>
          <a:lstStyle/>
          <a:p>
            <a:pPr eaLnBrk="0" hangingPunct="0">
              <a:spcBef>
                <a:spcPct val="50000"/>
              </a:spcBef>
              <a:defRPr/>
            </a:pPr>
            <a:endParaRPr lang="it-IT" sz="1000" b="1">
              <a:solidFill>
                <a:srgbClr val="FFFF00"/>
              </a:solidFill>
              <a:effectLst>
                <a:outerShdw blurRad="38100" dist="38100" dir="2700000" algn="tl">
                  <a:srgbClr val="DDDDDD"/>
                </a:outerShdw>
              </a:effectLst>
            </a:endParaRPr>
          </a:p>
          <a:p>
            <a:pPr eaLnBrk="0" hangingPunct="0">
              <a:defRPr/>
            </a:pPr>
            <a:r>
              <a:rPr lang="it-IT" sz="3200" b="1">
                <a:effectLst>
                  <a:outerShdw blurRad="38100" dist="38100" dir="2700000" algn="tl">
                    <a:srgbClr val="DDDDDD"/>
                  </a:outerShdw>
                </a:effectLst>
              </a:rPr>
              <a:t>  </a:t>
            </a:r>
            <a:endParaRPr lang="it-IT" sz="2400" b="1">
              <a:effectLst>
                <a:outerShdw blurRad="38100" dist="38100" dir="2700000" algn="tl">
                  <a:srgbClr val="DDDDDD"/>
                </a:outerShdw>
              </a:effectLst>
            </a:endParaRPr>
          </a:p>
        </p:txBody>
      </p:sp>
      <p:sp>
        <p:nvSpPr>
          <p:cNvPr id="178184" name="Rectangle 8"/>
          <p:cNvSpPr>
            <a:spLocks noChangeArrowheads="1"/>
          </p:cNvSpPr>
          <p:nvPr/>
        </p:nvSpPr>
        <p:spPr bwMode="auto">
          <a:xfrm>
            <a:off x="228600" y="1371600"/>
            <a:ext cx="8763000" cy="5181600"/>
          </a:xfrm>
          <a:prstGeom prst="rect">
            <a:avLst/>
          </a:prstGeom>
          <a:noFill/>
          <a:ln w="9525">
            <a:noFill/>
            <a:miter lim="800000"/>
            <a:headEnd/>
            <a:tailEnd/>
          </a:ln>
          <a:effectLst/>
        </p:spPr>
        <p:txBody>
          <a:bodyPr lIns="92075" tIns="46038" rIns="92075" bIns="46038">
            <a:prstTxWarp prst="textNoShape">
              <a:avLst/>
            </a:prstTxWarp>
          </a:bodyPr>
          <a:lstStyle/>
          <a:p>
            <a:pPr eaLnBrk="0" hangingPunct="0">
              <a:defRPr/>
            </a:pPr>
            <a:r>
              <a:rPr lang="it-IT" sz="7200" b="1" dirty="0" err="1">
                <a:effectLst>
                  <a:outerShdw blurRad="38100" dist="38100" dir="2700000" algn="tl">
                    <a:srgbClr val="DDDDDD"/>
                  </a:outerShdw>
                </a:effectLst>
              </a:rPr>
              <a:t>b</a:t>
            </a:r>
            <a:r>
              <a:rPr lang="it-IT" sz="7200" b="1" dirty="0">
                <a:effectLst>
                  <a:outerShdw blurRad="38100" dist="38100" dir="2700000" algn="tl">
                    <a:srgbClr val="DDDDDD"/>
                  </a:outerShdw>
                </a:effectLst>
              </a:rPr>
              <a:t>  </a:t>
            </a:r>
            <a:r>
              <a:rPr lang="it-IT" sz="7200" b="1" dirty="0" err="1">
                <a:effectLst>
                  <a:outerShdw blurRad="38100" dist="38100" dir="2700000" algn="tl">
                    <a:srgbClr val="DDDDDD"/>
                  </a:outerShdw>
                </a:effectLst>
              </a:rPr>
              <a:t>2</a:t>
            </a:r>
            <a:r>
              <a:rPr lang="it-IT" sz="7200" b="1" dirty="0">
                <a:effectLst>
                  <a:outerShdw blurRad="38100" dist="38100" dir="2700000" algn="tl">
                    <a:srgbClr val="DDDDDD"/>
                  </a:outerShdw>
                </a:effectLst>
              </a:rPr>
              <a:t>  10  </a:t>
            </a:r>
            <a:r>
              <a:rPr lang="it-IT" sz="7200" b="1" dirty="0" err="1">
                <a:effectLst>
                  <a:outerShdw blurRad="38100" dist="38100" dir="2700000" algn="tl">
                    <a:srgbClr val="DDDDDD"/>
                  </a:outerShdw>
                </a:effectLst>
              </a:rPr>
              <a:t>0</a:t>
            </a:r>
            <a:r>
              <a:rPr lang="it-IT" sz="7200" b="1" dirty="0">
                <a:effectLst>
                  <a:outerShdw blurRad="38100" dist="38100" dir="2700000" algn="tl">
                    <a:srgbClr val="DDDDDD"/>
                  </a:outerShdw>
                </a:effectLst>
              </a:rPr>
              <a:t>  </a:t>
            </a:r>
            <a:r>
              <a:rPr lang="it-IT" sz="7200" b="1" dirty="0" err="1">
                <a:effectLst>
                  <a:outerShdw blurRad="38100" dist="38100" dir="2700000" algn="tl">
                    <a:srgbClr val="DDDDDD"/>
                  </a:outerShdw>
                </a:effectLst>
              </a:rPr>
              <a:t>3</a:t>
            </a:r>
            <a:r>
              <a:rPr lang="it-IT" sz="7200" b="1" dirty="0">
                <a:effectLst>
                  <a:outerShdw blurRad="38100" dist="38100" dir="2700000" algn="tl">
                    <a:srgbClr val="DDDDDD"/>
                  </a:outerShdw>
                </a:effectLst>
              </a:rPr>
              <a:t> . </a:t>
            </a:r>
            <a:r>
              <a:rPr lang="it-IT" sz="7200" b="1" dirty="0" err="1">
                <a:effectLst>
                  <a:outerShdw blurRad="38100" dist="38100" dir="2700000" algn="tl">
                    <a:srgbClr val="DDDDDD"/>
                  </a:outerShdw>
                </a:effectLst>
              </a:rPr>
              <a:t>2</a:t>
            </a:r>
            <a:r>
              <a:rPr lang="it-IT" sz="7200" b="1" dirty="0">
                <a:effectLst>
                  <a:outerShdw blurRad="38100" dist="38100" dir="2700000" algn="tl">
                    <a:srgbClr val="DDDDDD"/>
                  </a:outerShdw>
                </a:effectLst>
              </a:rPr>
              <a:t>  </a:t>
            </a:r>
          </a:p>
          <a:p>
            <a:pPr eaLnBrk="0" hangingPunct="0">
              <a:defRPr/>
            </a:pPr>
            <a:endParaRPr lang="it-IT" sz="1000" dirty="0"/>
          </a:p>
          <a:p>
            <a:pPr eaLnBrk="0" hangingPunct="0">
              <a:defRPr/>
            </a:pPr>
            <a:r>
              <a:rPr lang="it-IT" sz="3200" dirty="0">
                <a:solidFill>
                  <a:schemeClr val="accent2"/>
                </a:solidFill>
              </a:rPr>
              <a:t> 	     </a:t>
            </a:r>
            <a:r>
              <a:rPr lang="it-IT" sz="3600" b="1" dirty="0">
                <a:solidFill>
                  <a:srgbClr val="FF0000"/>
                </a:solidFill>
              </a:rPr>
              <a:t>Capitolo</a:t>
            </a:r>
          </a:p>
          <a:p>
            <a:pPr eaLnBrk="0" hangingPunct="0">
              <a:defRPr/>
            </a:pPr>
            <a:r>
              <a:rPr lang="it-IT" sz="3600" b="1" dirty="0">
                <a:solidFill>
                  <a:srgbClr val="FF0000"/>
                </a:solidFill>
              </a:rPr>
              <a:t>	 </a:t>
            </a:r>
            <a:r>
              <a:rPr lang="it-IT" sz="3600" b="1" i="1" dirty="0">
                <a:solidFill>
                  <a:srgbClr val="FF0000"/>
                </a:solidFill>
              </a:rPr>
              <a:t>primo livello</a:t>
            </a:r>
          </a:p>
          <a:p>
            <a:pPr eaLnBrk="0" hangingPunct="0">
              <a:defRPr/>
            </a:pPr>
            <a:endParaRPr lang="it-IT" sz="3600" b="1" dirty="0">
              <a:solidFill>
                <a:srgbClr val="FF0000"/>
              </a:solidFill>
            </a:endParaRPr>
          </a:p>
          <a:p>
            <a:pPr eaLnBrk="0" hangingPunct="0">
              <a:defRPr/>
            </a:pPr>
            <a:endParaRPr lang="it-IT" sz="3600" b="1" dirty="0">
              <a:solidFill>
                <a:srgbClr val="FF0000"/>
              </a:solidFill>
            </a:endParaRPr>
          </a:p>
          <a:p>
            <a:pPr eaLnBrk="0" hangingPunct="0">
              <a:defRPr/>
            </a:pPr>
            <a:r>
              <a:rPr lang="it-IT" sz="3200" dirty="0"/>
              <a:t> </a:t>
            </a:r>
            <a:r>
              <a:rPr lang="it-IT" sz="3200" b="1" dirty="0"/>
              <a:t>Capitolo </a:t>
            </a:r>
            <a:r>
              <a:rPr lang="it-IT" sz="3200" b="1" dirty="0" err="1"/>
              <a:t>2</a:t>
            </a:r>
            <a:r>
              <a:rPr lang="it-IT" sz="3200" b="1" dirty="0"/>
              <a:t>	Funzioni Sensoriali e Dolore</a:t>
            </a:r>
          </a:p>
          <a:p>
            <a:pPr eaLnBrk="0" hangingPunct="0">
              <a:defRPr/>
            </a:pPr>
            <a:endParaRPr lang="it-IT" sz="3200" b="1" dirty="0"/>
          </a:p>
          <a:p>
            <a:pPr eaLnBrk="0" hangingPunct="0">
              <a:defRPr/>
            </a:pPr>
            <a:endParaRPr lang="it-IT" sz="3200" dirty="0"/>
          </a:p>
        </p:txBody>
      </p:sp>
      <p:sp>
        <p:nvSpPr>
          <p:cNvPr id="178185" name="Rectangle 9"/>
          <p:cNvSpPr>
            <a:spLocks noChangeArrowheads="1"/>
          </p:cNvSpPr>
          <p:nvPr/>
        </p:nvSpPr>
        <p:spPr bwMode="auto">
          <a:xfrm>
            <a:off x="30480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CODIFICA CON ICF</a:t>
            </a:r>
            <a:endParaRPr lang="it-IT" sz="3600" dirty="0">
              <a:effectLst>
                <a:outerShdw blurRad="38100" dist="38100" dir="2700000" algn="tl">
                  <a:srgbClr val="DDDDDD"/>
                </a:outerShdw>
              </a:effectLst>
            </a:endParaRPr>
          </a:p>
        </p:txBody>
      </p:sp>
      <p:grpSp>
        <p:nvGrpSpPr>
          <p:cNvPr id="2" name="Group 14"/>
          <p:cNvGrpSpPr>
            <a:grpSpLocks/>
          </p:cNvGrpSpPr>
          <p:nvPr/>
        </p:nvGrpSpPr>
        <p:grpSpPr bwMode="auto">
          <a:xfrm>
            <a:off x="1447800" y="2209800"/>
            <a:ext cx="1039813" cy="304800"/>
            <a:chOff x="1402" y="1392"/>
            <a:chExt cx="655" cy="192"/>
          </a:xfrm>
        </p:grpSpPr>
        <p:sp>
          <p:nvSpPr>
            <p:cNvPr id="90118" name="Line 11"/>
            <p:cNvSpPr>
              <a:spLocks noChangeShapeType="1"/>
            </p:cNvSpPr>
            <p:nvPr/>
          </p:nvSpPr>
          <p:spPr bwMode="auto">
            <a:xfrm>
              <a:off x="1402" y="1584"/>
              <a:ext cx="655" cy="0"/>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0119" name="Line 12"/>
            <p:cNvSpPr>
              <a:spLocks noChangeShapeType="1"/>
            </p:cNvSpPr>
            <p:nvPr/>
          </p:nvSpPr>
          <p:spPr bwMode="auto">
            <a:xfrm flipV="1">
              <a:off x="1415"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0120" name="Line 13"/>
            <p:cNvSpPr>
              <a:spLocks noChangeShapeType="1"/>
            </p:cNvSpPr>
            <p:nvPr/>
          </p:nvSpPr>
          <p:spPr bwMode="auto">
            <a:xfrm flipV="1">
              <a:off x="2039"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grpSp>
    </p:spTree>
    <p:custDataLst>
      <p:tags r:id="rId1"/>
    </p:custData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0226" name="AutoShape 2"/>
          <p:cNvSpPr>
            <a:spLocks noChangeArrowheads="1"/>
          </p:cNvSpPr>
          <p:nvPr/>
        </p:nvSpPr>
        <p:spPr bwMode="auto">
          <a:xfrm>
            <a:off x="381000" y="320675"/>
            <a:ext cx="8305800" cy="947738"/>
          </a:xfrm>
          <a:prstGeom prst="bevel">
            <a:avLst>
              <a:gd name="adj" fmla="val 12500"/>
            </a:avLst>
          </a:prstGeom>
          <a:noFill/>
          <a:ln w="9525">
            <a:noFill/>
            <a:miter lim="800000"/>
            <a:headEnd/>
            <a:tailEnd/>
          </a:ln>
          <a:effectLst>
            <a:prstShdw prst="shdw17" dist="17961" dir="2700000">
              <a:srgbClr val="3333CC">
                <a:gamma/>
                <a:shade val="60000"/>
                <a:invGamma/>
                <a:alpha val="74998"/>
              </a:srgbClr>
            </a:prstShdw>
          </a:effectLst>
        </p:spPr>
        <p:txBody>
          <a:bodyPr>
            <a:prstTxWarp prst="textNoShape">
              <a:avLst/>
            </a:prstTxWarp>
            <a:spAutoFit/>
          </a:bodyPr>
          <a:lstStyle/>
          <a:p>
            <a:pPr eaLnBrk="0" hangingPunct="0">
              <a:spcBef>
                <a:spcPct val="50000"/>
              </a:spcBef>
              <a:defRPr/>
            </a:pPr>
            <a:endParaRPr lang="it-IT" sz="1000" b="1">
              <a:solidFill>
                <a:srgbClr val="FFFF00"/>
              </a:solidFill>
              <a:effectLst>
                <a:outerShdw blurRad="38100" dist="38100" dir="2700000" algn="tl">
                  <a:srgbClr val="DDDDDD"/>
                </a:outerShdw>
              </a:effectLst>
            </a:endParaRPr>
          </a:p>
          <a:p>
            <a:pPr eaLnBrk="0" hangingPunct="0">
              <a:defRPr/>
            </a:pPr>
            <a:r>
              <a:rPr lang="it-IT" sz="3200" b="1">
                <a:effectLst>
                  <a:outerShdw blurRad="38100" dist="38100" dir="2700000" algn="tl">
                    <a:srgbClr val="DDDDDD"/>
                  </a:outerShdw>
                </a:effectLst>
              </a:rPr>
              <a:t>  </a:t>
            </a:r>
            <a:endParaRPr lang="it-IT" sz="2400" b="1">
              <a:effectLst>
                <a:outerShdw blurRad="38100" dist="38100" dir="2700000" algn="tl">
                  <a:srgbClr val="DDDDDD"/>
                </a:outerShdw>
              </a:effectLst>
            </a:endParaRPr>
          </a:p>
        </p:txBody>
      </p:sp>
      <p:sp>
        <p:nvSpPr>
          <p:cNvPr id="180232" name="Rectangle 8"/>
          <p:cNvSpPr>
            <a:spLocks noChangeArrowheads="1"/>
          </p:cNvSpPr>
          <p:nvPr/>
        </p:nvSpPr>
        <p:spPr bwMode="auto">
          <a:xfrm>
            <a:off x="30480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CODIFICA CON ICF</a:t>
            </a:r>
            <a:endParaRPr lang="it-IT" sz="3600" dirty="0">
              <a:effectLst>
                <a:outerShdw blurRad="38100" dist="38100" dir="2700000" algn="tl">
                  <a:srgbClr val="DDDDDD"/>
                </a:outerShdw>
              </a:effectLst>
            </a:endParaRPr>
          </a:p>
        </p:txBody>
      </p:sp>
      <p:sp>
        <p:nvSpPr>
          <p:cNvPr id="180234" name="Rectangle 10"/>
          <p:cNvSpPr>
            <a:spLocks noChangeArrowheads="1"/>
          </p:cNvSpPr>
          <p:nvPr/>
        </p:nvSpPr>
        <p:spPr bwMode="auto">
          <a:xfrm>
            <a:off x="228600" y="1371600"/>
            <a:ext cx="8763000" cy="5181600"/>
          </a:xfrm>
          <a:prstGeom prst="rect">
            <a:avLst/>
          </a:prstGeom>
          <a:noFill/>
          <a:ln w="9525">
            <a:noFill/>
            <a:miter lim="800000"/>
            <a:headEnd/>
            <a:tailEnd/>
          </a:ln>
          <a:effectLst/>
        </p:spPr>
        <p:txBody>
          <a:bodyPr lIns="92075" tIns="46038" rIns="92075" bIns="46038">
            <a:prstTxWarp prst="textNoShape">
              <a:avLst/>
            </a:prstTxWarp>
          </a:bodyPr>
          <a:lstStyle/>
          <a:p>
            <a:pPr eaLnBrk="0" hangingPunct="0">
              <a:defRPr/>
            </a:pPr>
            <a:r>
              <a:rPr lang="it-IT" sz="7200" b="1">
                <a:effectLst>
                  <a:outerShdw blurRad="38100" dist="38100" dir="2700000" algn="tl">
                    <a:srgbClr val="DDDDDD"/>
                  </a:outerShdw>
                </a:effectLst>
              </a:rPr>
              <a:t>b  2  10  0  3 . 2  </a:t>
            </a:r>
          </a:p>
          <a:p>
            <a:pPr eaLnBrk="0" hangingPunct="0">
              <a:defRPr/>
            </a:pPr>
            <a:endParaRPr lang="it-IT" sz="1000"/>
          </a:p>
          <a:p>
            <a:pPr eaLnBrk="0" hangingPunct="0">
              <a:defRPr/>
            </a:pPr>
            <a:r>
              <a:rPr lang="it-IT" sz="3200">
                <a:solidFill>
                  <a:schemeClr val="accent2"/>
                </a:solidFill>
              </a:rPr>
              <a:t> 	     		</a:t>
            </a:r>
            <a:r>
              <a:rPr lang="it-IT" sz="3600" b="1">
                <a:solidFill>
                  <a:srgbClr val="FF0000"/>
                </a:solidFill>
              </a:rPr>
              <a:t>Categoria</a:t>
            </a:r>
          </a:p>
          <a:p>
            <a:pPr eaLnBrk="0" hangingPunct="0">
              <a:defRPr/>
            </a:pPr>
            <a:r>
              <a:rPr lang="it-IT" sz="3600" b="1">
                <a:solidFill>
                  <a:srgbClr val="FF0000"/>
                </a:solidFill>
              </a:rPr>
              <a:t>	 	  </a:t>
            </a:r>
            <a:r>
              <a:rPr lang="it-IT" sz="3600" b="1" i="1">
                <a:solidFill>
                  <a:srgbClr val="FF0000"/>
                </a:solidFill>
              </a:rPr>
              <a:t>secondo livello</a:t>
            </a:r>
          </a:p>
          <a:p>
            <a:pPr eaLnBrk="0" hangingPunct="0">
              <a:defRPr/>
            </a:pPr>
            <a:endParaRPr lang="it-IT" sz="3600" b="1">
              <a:solidFill>
                <a:srgbClr val="FF0000"/>
              </a:solidFill>
            </a:endParaRPr>
          </a:p>
          <a:p>
            <a:pPr eaLnBrk="0" hangingPunct="0">
              <a:defRPr/>
            </a:pPr>
            <a:endParaRPr lang="it-IT" sz="3600" b="1">
              <a:solidFill>
                <a:srgbClr val="FF0000"/>
              </a:solidFill>
            </a:endParaRPr>
          </a:p>
          <a:p>
            <a:pPr eaLnBrk="0" hangingPunct="0">
              <a:defRPr/>
            </a:pPr>
            <a:r>
              <a:rPr lang="it-IT" sz="3200"/>
              <a:t> 	        </a:t>
            </a:r>
            <a:r>
              <a:rPr lang="it-IT" sz="3200" b="1"/>
              <a:t>b210  Funzioni della vista</a:t>
            </a:r>
          </a:p>
          <a:p>
            <a:pPr eaLnBrk="0" hangingPunct="0">
              <a:defRPr/>
            </a:pPr>
            <a:endParaRPr lang="it-IT" sz="3200" b="1"/>
          </a:p>
          <a:p>
            <a:pPr eaLnBrk="0" hangingPunct="0">
              <a:defRPr/>
            </a:pPr>
            <a:endParaRPr lang="it-IT" sz="3200"/>
          </a:p>
        </p:txBody>
      </p:sp>
      <p:grpSp>
        <p:nvGrpSpPr>
          <p:cNvPr id="2" name="Group 11"/>
          <p:cNvGrpSpPr>
            <a:grpSpLocks/>
          </p:cNvGrpSpPr>
          <p:nvPr/>
        </p:nvGrpSpPr>
        <p:grpSpPr bwMode="auto">
          <a:xfrm>
            <a:off x="2819400" y="2209800"/>
            <a:ext cx="1447800" cy="457200"/>
            <a:chOff x="1402" y="1392"/>
            <a:chExt cx="655" cy="192"/>
          </a:xfrm>
        </p:grpSpPr>
        <p:sp>
          <p:nvSpPr>
            <p:cNvPr id="92166" name="Line 12"/>
            <p:cNvSpPr>
              <a:spLocks noChangeShapeType="1"/>
            </p:cNvSpPr>
            <p:nvPr/>
          </p:nvSpPr>
          <p:spPr bwMode="auto">
            <a:xfrm>
              <a:off x="1402" y="1584"/>
              <a:ext cx="655" cy="0"/>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2167" name="Line 13"/>
            <p:cNvSpPr>
              <a:spLocks noChangeShapeType="1"/>
            </p:cNvSpPr>
            <p:nvPr/>
          </p:nvSpPr>
          <p:spPr bwMode="auto">
            <a:xfrm flipV="1">
              <a:off x="1415"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2168" name="Line 14"/>
            <p:cNvSpPr>
              <a:spLocks noChangeShapeType="1"/>
            </p:cNvSpPr>
            <p:nvPr/>
          </p:nvSpPr>
          <p:spPr bwMode="auto">
            <a:xfrm flipV="1">
              <a:off x="2039"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grpSp>
    </p:spTree>
    <p:custDataLst>
      <p:tags r:id="rId1"/>
    </p:custData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2274" name="AutoShape 1026"/>
          <p:cNvSpPr>
            <a:spLocks noChangeArrowheads="1"/>
          </p:cNvSpPr>
          <p:nvPr/>
        </p:nvSpPr>
        <p:spPr bwMode="auto">
          <a:xfrm>
            <a:off x="381000" y="320675"/>
            <a:ext cx="8305800" cy="947738"/>
          </a:xfrm>
          <a:prstGeom prst="bevel">
            <a:avLst>
              <a:gd name="adj" fmla="val 12500"/>
            </a:avLst>
          </a:prstGeom>
          <a:noFill/>
          <a:ln w="9525">
            <a:noFill/>
            <a:miter lim="800000"/>
            <a:headEnd/>
            <a:tailEnd/>
          </a:ln>
          <a:effectLst>
            <a:prstShdw prst="shdw17" dist="17961" dir="2700000">
              <a:srgbClr val="3333CC">
                <a:gamma/>
                <a:shade val="60000"/>
                <a:invGamma/>
                <a:alpha val="74998"/>
              </a:srgbClr>
            </a:prstShdw>
          </a:effectLst>
        </p:spPr>
        <p:txBody>
          <a:bodyPr>
            <a:prstTxWarp prst="textNoShape">
              <a:avLst/>
            </a:prstTxWarp>
            <a:spAutoFit/>
          </a:bodyPr>
          <a:lstStyle/>
          <a:p>
            <a:pPr eaLnBrk="0" hangingPunct="0">
              <a:spcBef>
                <a:spcPct val="50000"/>
              </a:spcBef>
              <a:defRPr/>
            </a:pPr>
            <a:endParaRPr lang="it-IT" sz="1000" b="1">
              <a:solidFill>
                <a:srgbClr val="FFFF00"/>
              </a:solidFill>
              <a:effectLst>
                <a:outerShdw blurRad="38100" dist="38100" dir="2700000" algn="tl">
                  <a:srgbClr val="DDDDDD"/>
                </a:outerShdw>
              </a:effectLst>
            </a:endParaRPr>
          </a:p>
          <a:p>
            <a:pPr eaLnBrk="0" hangingPunct="0">
              <a:defRPr/>
            </a:pPr>
            <a:r>
              <a:rPr lang="it-IT" sz="3200" b="1">
                <a:effectLst>
                  <a:outerShdw blurRad="38100" dist="38100" dir="2700000" algn="tl">
                    <a:srgbClr val="DDDDDD"/>
                  </a:outerShdw>
                </a:effectLst>
              </a:rPr>
              <a:t>  </a:t>
            </a:r>
            <a:endParaRPr lang="it-IT" sz="2400" b="1">
              <a:effectLst>
                <a:outerShdw blurRad="38100" dist="38100" dir="2700000" algn="tl">
                  <a:srgbClr val="DDDDDD"/>
                </a:outerShdw>
              </a:effectLst>
            </a:endParaRPr>
          </a:p>
        </p:txBody>
      </p:sp>
      <p:sp>
        <p:nvSpPr>
          <p:cNvPr id="182280" name="Rectangle 1032"/>
          <p:cNvSpPr>
            <a:spLocks noChangeArrowheads="1"/>
          </p:cNvSpPr>
          <p:nvPr/>
        </p:nvSpPr>
        <p:spPr bwMode="auto">
          <a:xfrm>
            <a:off x="30480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CODIFICA CON ICF</a:t>
            </a:r>
            <a:endParaRPr lang="it-IT" sz="3600" dirty="0">
              <a:effectLst>
                <a:outerShdw blurRad="38100" dist="38100" dir="2700000" algn="tl">
                  <a:srgbClr val="DDDDDD"/>
                </a:outerShdw>
              </a:effectLst>
            </a:endParaRPr>
          </a:p>
        </p:txBody>
      </p:sp>
      <p:sp>
        <p:nvSpPr>
          <p:cNvPr id="182281" name="Rectangle 1033"/>
          <p:cNvSpPr>
            <a:spLocks noChangeArrowheads="1"/>
          </p:cNvSpPr>
          <p:nvPr/>
        </p:nvSpPr>
        <p:spPr bwMode="auto">
          <a:xfrm>
            <a:off x="228600" y="1371600"/>
            <a:ext cx="8763000" cy="5181600"/>
          </a:xfrm>
          <a:prstGeom prst="rect">
            <a:avLst/>
          </a:prstGeom>
          <a:noFill/>
          <a:ln w="9525">
            <a:noFill/>
            <a:miter lim="800000"/>
            <a:headEnd/>
            <a:tailEnd/>
          </a:ln>
          <a:effectLst/>
        </p:spPr>
        <p:txBody>
          <a:bodyPr lIns="92075" tIns="46038" rIns="92075" bIns="46038">
            <a:prstTxWarp prst="textNoShape">
              <a:avLst/>
            </a:prstTxWarp>
          </a:bodyPr>
          <a:lstStyle/>
          <a:p>
            <a:pPr eaLnBrk="0" hangingPunct="0">
              <a:defRPr/>
            </a:pPr>
            <a:r>
              <a:rPr lang="it-IT" sz="7200" b="1" dirty="0" err="1">
                <a:effectLst>
                  <a:outerShdw blurRad="38100" dist="38100" dir="2700000" algn="tl">
                    <a:srgbClr val="DDDDDD"/>
                  </a:outerShdw>
                </a:effectLst>
              </a:rPr>
              <a:t>b</a:t>
            </a:r>
            <a:r>
              <a:rPr lang="it-IT" sz="7200" b="1" dirty="0">
                <a:effectLst>
                  <a:outerShdw blurRad="38100" dist="38100" dir="2700000" algn="tl">
                    <a:srgbClr val="DDDDDD"/>
                  </a:outerShdw>
                </a:effectLst>
              </a:rPr>
              <a:t>  </a:t>
            </a:r>
            <a:r>
              <a:rPr lang="it-IT" sz="7200" b="1" dirty="0" err="1">
                <a:effectLst>
                  <a:outerShdw blurRad="38100" dist="38100" dir="2700000" algn="tl">
                    <a:srgbClr val="DDDDDD"/>
                  </a:outerShdw>
                </a:effectLst>
              </a:rPr>
              <a:t>2</a:t>
            </a:r>
            <a:r>
              <a:rPr lang="it-IT" sz="7200" b="1" dirty="0">
                <a:effectLst>
                  <a:outerShdw blurRad="38100" dist="38100" dir="2700000" algn="tl">
                    <a:srgbClr val="DDDDDD"/>
                  </a:outerShdw>
                </a:effectLst>
              </a:rPr>
              <a:t>  10  </a:t>
            </a:r>
            <a:r>
              <a:rPr lang="it-IT" sz="7200" b="1" dirty="0" err="1">
                <a:effectLst>
                  <a:outerShdw blurRad="38100" dist="38100" dir="2700000" algn="tl">
                    <a:srgbClr val="DDDDDD"/>
                  </a:outerShdw>
                </a:effectLst>
              </a:rPr>
              <a:t>0</a:t>
            </a:r>
            <a:r>
              <a:rPr lang="it-IT" sz="7200" b="1" dirty="0">
                <a:effectLst>
                  <a:outerShdw blurRad="38100" dist="38100" dir="2700000" algn="tl">
                    <a:srgbClr val="DDDDDD"/>
                  </a:outerShdw>
                </a:effectLst>
              </a:rPr>
              <a:t>  </a:t>
            </a:r>
            <a:r>
              <a:rPr lang="it-IT" sz="7200" b="1" dirty="0" err="1">
                <a:effectLst>
                  <a:outerShdw blurRad="38100" dist="38100" dir="2700000" algn="tl">
                    <a:srgbClr val="DDDDDD"/>
                  </a:outerShdw>
                </a:effectLst>
              </a:rPr>
              <a:t>3</a:t>
            </a:r>
            <a:r>
              <a:rPr lang="it-IT" sz="7200" b="1" dirty="0">
                <a:effectLst>
                  <a:outerShdw blurRad="38100" dist="38100" dir="2700000" algn="tl">
                    <a:srgbClr val="DDDDDD"/>
                  </a:outerShdw>
                </a:effectLst>
              </a:rPr>
              <a:t> . </a:t>
            </a:r>
            <a:r>
              <a:rPr lang="it-IT" sz="7200" b="1" dirty="0" err="1">
                <a:effectLst>
                  <a:outerShdw blurRad="38100" dist="38100" dir="2700000" algn="tl">
                    <a:srgbClr val="DDDDDD"/>
                  </a:outerShdw>
                </a:effectLst>
              </a:rPr>
              <a:t>2</a:t>
            </a:r>
            <a:r>
              <a:rPr lang="it-IT" sz="7200" b="1" dirty="0">
                <a:effectLst>
                  <a:outerShdw blurRad="38100" dist="38100" dir="2700000" algn="tl">
                    <a:srgbClr val="DDDDDD"/>
                  </a:outerShdw>
                </a:effectLst>
              </a:rPr>
              <a:t>  </a:t>
            </a:r>
          </a:p>
          <a:p>
            <a:pPr eaLnBrk="0" hangingPunct="0">
              <a:defRPr/>
            </a:pPr>
            <a:endParaRPr lang="it-IT" sz="1000" dirty="0"/>
          </a:p>
          <a:p>
            <a:pPr eaLnBrk="0" hangingPunct="0">
              <a:defRPr/>
            </a:pPr>
            <a:r>
              <a:rPr lang="it-IT" sz="3200" dirty="0">
                <a:solidFill>
                  <a:schemeClr val="accent2"/>
                </a:solidFill>
              </a:rPr>
              <a:t> 	     			  </a:t>
            </a:r>
            <a:r>
              <a:rPr lang="it-IT" sz="3600" b="1" dirty="0">
                <a:solidFill>
                  <a:srgbClr val="FF0000"/>
                </a:solidFill>
              </a:rPr>
              <a:t>Categoria</a:t>
            </a:r>
          </a:p>
          <a:p>
            <a:pPr eaLnBrk="0" hangingPunct="0">
              <a:defRPr/>
            </a:pPr>
            <a:r>
              <a:rPr lang="it-IT" sz="3600" b="1" dirty="0">
                <a:solidFill>
                  <a:srgbClr val="FF0000"/>
                </a:solidFill>
              </a:rPr>
              <a:t>	 	     	       </a:t>
            </a:r>
            <a:r>
              <a:rPr lang="it-IT" sz="3600" b="1" i="1" dirty="0">
                <a:solidFill>
                  <a:srgbClr val="FF0000"/>
                </a:solidFill>
              </a:rPr>
              <a:t>terzo livello</a:t>
            </a:r>
          </a:p>
          <a:p>
            <a:pPr eaLnBrk="0" hangingPunct="0">
              <a:defRPr/>
            </a:pPr>
            <a:endParaRPr lang="it-IT" sz="3600" b="1" dirty="0">
              <a:solidFill>
                <a:srgbClr val="FF0000"/>
              </a:solidFill>
            </a:endParaRPr>
          </a:p>
          <a:p>
            <a:pPr eaLnBrk="0" hangingPunct="0">
              <a:defRPr/>
            </a:pPr>
            <a:endParaRPr lang="it-IT" sz="3600" b="1" dirty="0">
              <a:solidFill>
                <a:srgbClr val="FF0000"/>
              </a:solidFill>
            </a:endParaRPr>
          </a:p>
          <a:p>
            <a:pPr eaLnBrk="0" hangingPunct="0">
              <a:defRPr/>
            </a:pPr>
            <a:r>
              <a:rPr lang="it-IT" sz="3200" dirty="0" smtClean="0"/>
              <a:t> </a:t>
            </a:r>
            <a:r>
              <a:rPr lang="it-IT" sz="3200" b="1" dirty="0" smtClean="0"/>
              <a:t>b2100  </a:t>
            </a:r>
            <a:r>
              <a:rPr lang="it-IT" sz="3200" b="1" dirty="0"/>
              <a:t>Funzioni dell’acuità visiva</a:t>
            </a:r>
          </a:p>
          <a:p>
            <a:pPr eaLnBrk="0" hangingPunct="0">
              <a:defRPr/>
            </a:pPr>
            <a:endParaRPr lang="it-IT" sz="3200" b="1" dirty="0"/>
          </a:p>
          <a:p>
            <a:pPr eaLnBrk="0" hangingPunct="0">
              <a:defRPr/>
            </a:pPr>
            <a:endParaRPr lang="it-IT" sz="3200" dirty="0"/>
          </a:p>
        </p:txBody>
      </p:sp>
      <p:grpSp>
        <p:nvGrpSpPr>
          <p:cNvPr id="2" name="Group 1042"/>
          <p:cNvGrpSpPr>
            <a:grpSpLocks/>
          </p:cNvGrpSpPr>
          <p:nvPr/>
        </p:nvGrpSpPr>
        <p:grpSpPr bwMode="auto">
          <a:xfrm>
            <a:off x="4572000" y="2209800"/>
            <a:ext cx="1039813" cy="304800"/>
            <a:chOff x="1402" y="1392"/>
            <a:chExt cx="655" cy="192"/>
          </a:xfrm>
        </p:grpSpPr>
        <p:sp>
          <p:nvSpPr>
            <p:cNvPr id="94214" name="Line 1043"/>
            <p:cNvSpPr>
              <a:spLocks noChangeShapeType="1"/>
            </p:cNvSpPr>
            <p:nvPr/>
          </p:nvSpPr>
          <p:spPr bwMode="auto">
            <a:xfrm>
              <a:off x="1402" y="1584"/>
              <a:ext cx="655" cy="0"/>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4215" name="Line 1044"/>
            <p:cNvSpPr>
              <a:spLocks noChangeShapeType="1"/>
            </p:cNvSpPr>
            <p:nvPr/>
          </p:nvSpPr>
          <p:spPr bwMode="auto">
            <a:xfrm flipV="1">
              <a:off x="1415"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4216" name="Line 1045"/>
            <p:cNvSpPr>
              <a:spLocks noChangeShapeType="1"/>
            </p:cNvSpPr>
            <p:nvPr/>
          </p:nvSpPr>
          <p:spPr bwMode="auto">
            <a:xfrm flipV="1">
              <a:off x="2039"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grpSp>
    </p:spTree>
    <p:custDataLst>
      <p:tags r:id="rId1"/>
    </p:custData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CasellaDiTesto 13"/>
          <p:cNvSpPr txBox="1"/>
          <p:nvPr/>
        </p:nvSpPr>
        <p:spPr>
          <a:xfrm>
            <a:off x="428596" y="357166"/>
            <a:ext cx="8286808" cy="1077218"/>
          </a:xfrm>
          <a:prstGeom prst="rect">
            <a:avLst/>
          </a:prstGeom>
          <a:noFill/>
        </p:spPr>
        <p:txBody>
          <a:bodyPr wrap="square" rtlCol="0">
            <a:spAutoFit/>
          </a:bodyPr>
          <a:lstStyle/>
          <a:p>
            <a:pPr algn="ctr"/>
            <a:r>
              <a:rPr lang="it-IT" sz="3200" b="1" dirty="0" smtClean="0">
                <a:solidFill>
                  <a:srgbClr val="FF9900"/>
                </a:solidFill>
              </a:rPr>
              <a:t>Condizione dei bambini con disabilità in Italia</a:t>
            </a:r>
            <a:endParaRPr lang="it-IT" sz="3200" b="1" dirty="0">
              <a:solidFill>
                <a:srgbClr val="FF9900"/>
              </a:solidFill>
            </a:endParaRPr>
          </a:p>
        </p:txBody>
      </p:sp>
      <p:sp>
        <p:nvSpPr>
          <p:cNvPr id="15" name="Rettangolo arrotondato 14"/>
          <p:cNvSpPr/>
          <p:nvPr/>
        </p:nvSpPr>
        <p:spPr>
          <a:xfrm>
            <a:off x="304800" y="1371600"/>
            <a:ext cx="8534400" cy="5181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t" anchorCtr="1"/>
          <a:lstStyle/>
          <a:p>
            <a:r>
              <a:rPr lang="it-IT" sz="2400" dirty="0" smtClean="0"/>
              <a:t>Dai dati provenienti dal Sistema informativo del Ministero dell'istruzione, dell'università e della ricerca (SIMPI) </a:t>
            </a:r>
            <a:r>
              <a:rPr lang="it-IT" sz="2400" u="sng" dirty="0" smtClean="0"/>
              <a:t>la prevalenza</a:t>
            </a:r>
            <a:r>
              <a:rPr lang="it-IT" sz="2400" dirty="0" smtClean="0"/>
              <a:t> di bambini di con disabilità che frequentano la prima classe elementare è pari all'</a:t>
            </a:r>
            <a:r>
              <a:rPr lang="it-IT" sz="2400" b="1" dirty="0" smtClean="0">
                <a:solidFill>
                  <a:srgbClr val="FF0000"/>
                </a:solidFill>
              </a:rPr>
              <a:t>1,32%</a:t>
            </a:r>
            <a:r>
              <a:rPr lang="it-IT" sz="2400" dirty="0" smtClean="0"/>
              <a:t>. Inoltre la prevalenza alla nascita di bambini con disabilità è stimata all'</a:t>
            </a:r>
            <a:r>
              <a:rPr lang="it-IT" sz="2400" b="1" dirty="0" smtClean="0">
                <a:solidFill>
                  <a:srgbClr val="FF0000"/>
                </a:solidFill>
              </a:rPr>
              <a:t>1%</a:t>
            </a:r>
            <a:r>
              <a:rPr lang="it-IT" sz="2400" dirty="0" smtClean="0"/>
              <a:t>. Se ipotizziamo un trend lineare nell'aumento della prevalenza di disabilità da </a:t>
            </a:r>
            <a:r>
              <a:rPr lang="it-IT" sz="2400" dirty="0" err="1" smtClean="0"/>
              <a:t>0</a:t>
            </a:r>
            <a:r>
              <a:rPr lang="it-IT" sz="2400" dirty="0" smtClean="0"/>
              <a:t> a </a:t>
            </a:r>
            <a:r>
              <a:rPr lang="it-IT" sz="2400" dirty="0" err="1" smtClean="0"/>
              <a:t>6</a:t>
            </a:r>
            <a:r>
              <a:rPr lang="it-IT" sz="2400" dirty="0" smtClean="0"/>
              <a:t> anni, e consideriamo come punto di partenza la prevalenza alla nascita dell'1% e di arrivo la prevalenza a </a:t>
            </a:r>
            <a:r>
              <a:rPr lang="it-IT" sz="2400" dirty="0" err="1" smtClean="0"/>
              <a:t>6</a:t>
            </a:r>
            <a:r>
              <a:rPr lang="it-IT" sz="2400" dirty="0" smtClean="0"/>
              <a:t> anni dell'1,32%, possiamo stimare, complessivamente, un numero di bambini con disabilità fra </a:t>
            </a:r>
            <a:r>
              <a:rPr lang="it-IT" sz="2400" dirty="0" err="1" smtClean="0"/>
              <a:t>0</a:t>
            </a:r>
            <a:r>
              <a:rPr lang="it-IT" sz="2400" dirty="0" smtClean="0"/>
              <a:t> e </a:t>
            </a:r>
            <a:r>
              <a:rPr lang="it-IT" sz="2400" dirty="0" err="1" smtClean="0"/>
              <a:t>5</a:t>
            </a:r>
            <a:r>
              <a:rPr lang="it-IT" sz="2400" dirty="0" smtClean="0"/>
              <a:t> anni pari a circa </a:t>
            </a:r>
            <a:r>
              <a:rPr lang="it-IT" sz="2400" b="1" dirty="0" smtClean="0">
                <a:solidFill>
                  <a:srgbClr val="FF0000"/>
                </a:solidFill>
              </a:rPr>
              <a:t>42.460</a:t>
            </a:r>
            <a:r>
              <a:rPr lang="it-IT" sz="2400" dirty="0" smtClean="0"/>
              <a:t>.</a:t>
            </a:r>
            <a:endParaRPr lang="it-IT" sz="24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22" name="AutoShape 2050"/>
          <p:cNvSpPr>
            <a:spLocks noChangeArrowheads="1"/>
          </p:cNvSpPr>
          <p:nvPr/>
        </p:nvSpPr>
        <p:spPr bwMode="auto">
          <a:xfrm>
            <a:off x="381000" y="320675"/>
            <a:ext cx="8305800" cy="947738"/>
          </a:xfrm>
          <a:prstGeom prst="bevel">
            <a:avLst>
              <a:gd name="adj" fmla="val 12500"/>
            </a:avLst>
          </a:prstGeom>
          <a:noFill/>
          <a:ln w="9525">
            <a:noFill/>
            <a:miter lim="800000"/>
            <a:headEnd/>
            <a:tailEnd/>
          </a:ln>
          <a:effectLst>
            <a:prstShdw prst="shdw17" dist="17961" dir="2700000">
              <a:srgbClr val="3333CC">
                <a:gamma/>
                <a:shade val="60000"/>
                <a:invGamma/>
                <a:alpha val="74998"/>
              </a:srgbClr>
            </a:prstShdw>
          </a:effectLst>
        </p:spPr>
        <p:txBody>
          <a:bodyPr>
            <a:prstTxWarp prst="textNoShape">
              <a:avLst/>
            </a:prstTxWarp>
            <a:spAutoFit/>
          </a:bodyPr>
          <a:lstStyle/>
          <a:p>
            <a:pPr eaLnBrk="0" hangingPunct="0">
              <a:spcBef>
                <a:spcPct val="50000"/>
              </a:spcBef>
              <a:defRPr/>
            </a:pPr>
            <a:endParaRPr lang="it-IT" sz="1000" b="1">
              <a:solidFill>
                <a:srgbClr val="FFFF00"/>
              </a:solidFill>
              <a:effectLst>
                <a:outerShdw blurRad="38100" dist="38100" dir="2700000" algn="tl">
                  <a:srgbClr val="DDDDDD"/>
                </a:outerShdw>
              </a:effectLst>
            </a:endParaRPr>
          </a:p>
          <a:p>
            <a:pPr eaLnBrk="0" hangingPunct="0">
              <a:defRPr/>
            </a:pPr>
            <a:r>
              <a:rPr lang="it-IT" sz="3200" b="1">
                <a:effectLst>
                  <a:outerShdw blurRad="38100" dist="38100" dir="2700000" algn="tl">
                    <a:srgbClr val="DDDDDD"/>
                  </a:outerShdw>
                </a:effectLst>
              </a:rPr>
              <a:t>  </a:t>
            </a:r>
            <a:endParaRPr lang="it-IT" sz="2400" b="1">
              <a:effectLst>
                <a:outerShdw blurRad="38100" dist="38100" dir="2700000" algn="tl">
                  <a:srgbClr val="DDDDDD"/>
                </a:outerShdw>
              </a:effectLst>
            </a:endParaRPr>
          </a:p>
        </p:txBody>
      </p:sp>
      <p:sp>
        <p:nvSpPr>
          <p:cNvPr id="184328" name="Rectangle 2056"/>
          <p:cNvSpPr>
            <a:spLocks noChangeArrowheads="1"/>
          </p:cNvSpPr>
          <p:nvPr/>
        </p:nvSpPr>
        <p:spPr bwMode="auto">
          <a:xfrm>
            <a:off x="30480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CODIFICA CON ICF</a:t>
            </a:r>
            <a:endParaRPr lang="it-IT" sz="3600" dirty="0">
              <a:effectLst>
                <a:outerShdw blurRad="38100" dist="38100" dir="2700000" algn="tl">
                  <a:srgbClr val="DDDDDD"/>
                </a:outerShdw>
              </a:effectLst>
            </a:endParaRPr>
          </a:p>
        </p:txBody>
      </p:sp>
      <p:sp>
        <p:nvSpPr>
          <p:cNvPr id="184329" name="Rectangle 2057"/>
          <p:cNvSpPr>
            <a:spLocks noChangeArrowheads="1"/>
          </p:cNvSpPr>
          <p:nvPr/>
        </p:nvSpPr>
        <p:spPr bwMode="auto">
          <a:xfrm>
            <a:off x="228600" y="1371600"/>
            <a:ext cx="8763000" cy="5181600"/>
          </a:xfrm>
          <a:prstGeom prst="rect">
            <a:avLst/>
          </a:prstGeom>
          <a:noFill/>
          <a:ln w="9525">
            <a:noFill/>
            <a:miter lim="800000"/>
            <a:headEnd/>
            <a:tailEnd/>
          </a:ln>
          <a:effectLst/>
        </p:spPr>
        <p:txBody>
          <a:bodyPr lIns="92075" tIns="46038" rIns="92075" bIns="46038">
            <a:prstTxWarp prst="textNoShape">
              <a:avLst/>
            </a:prstTxWarp>
          </a:bodyPr>
          <a:lstStyle/>
          <a:p>
            <a:pPr eaLnBrk="0" hangingPunct="0">
              <a:defRPr/>
            </a:pPr>
            <a:r>
              <a:rPr lang="it-IT" sz="7200" b="1" dirty="0" err="1">
                <a:effectLst>
                  <a:outerShdw blurRad="38100" dist="38100" dir="2700000" algn="tl">
                    <a:srgbClr val="DDDDDD"/>
                  </a:outerShdw>
                </a:effectLst>
              </a:rPr>
              <a:t>b</a:t>
            </a:r>
            <a:r>
              <a:rPr lang="it-IT" sz="7200" b="1" dirty="0">
                <a:effectLst>
                  <a:outerShdw blurRad="38100" dist="38100" dir="2700000" algn="tl">
                    <a:srgbClr val="DDDDDD"/>
                  </a:outerShdw>
                </a:effectLst>
              </a:rPr>
              <a:t>  </a:t>
            </a:r>
            <a:r>
              <a:rPr lang="it-IT" sz="7200" b="1" dirty="0" err="1">
                <a:effectLst>
                  <a:outerShdw blurRad="38100" dist="38100" dir="2700000" algn="tl">
                    <a:srgbClr val="DDDDDD"/>
                  </a:outerShdw>
                </a:effectLst>
              </a:rPr>
              <a:t>2</a:t>
            </a:r>
            <a:r>
              <a:rPr lang="it-IT" sz="7200" b="1" dirty="0">
                <a:effectLst>
                  <a:outerShdw blurRad="38100" dist="38100" dir="2700000" algn="tl">
                    <a:srgbClr val="DDDDDD"/>
                  </a:outerShdw>
                </a:effectLst>
              </a:rPr>
              <a:t>  10  </a:t>
            </a:r>
            <a:r>
              <a:rPr lang="it-IT" sz="7200" b="1" dirty="0" err="1">
                <a:effectLst>
                  <a:outerShdw blurRad="38100" dist="38100" dir="2700000" algn="tl">
                    <a:srgbClr val="DDDDDD"/>
                  </a:outerShdw>
                </a:effectLst>
              </a:rPr>
              <a:t>0</a:t>
            </a:r>
            <a:r>
              <a:rPr lang="it-IT" sz="7200" b="1" dirty="0">
                <a:effectLst>
                  <a:outerShdw blurRad="38100" dist="38100" dir="2700000" algn="tl">
                    <a:srgbClr val="DDDDDD"/>
                  </a:outerShdw>
                </a:effectLst>
              </a:rPr>
              <a:t>  </a:t>
            </a:r>
            <a:r>
              <a:rPr lang="it-IT" sz="7200" b="1" dirty="0" err="1">
                <a:effectLst>
                  <a:outerShdw blurRad="38100" dist="38100" dir="2700000" algn="tl">
                    <a:srgbClr val="DDDDDD"/>
                  </a:outerShdw>
                </a:effectLst>
              </a:rPr>
              <a:t>3</a:t>
            </a:r>
            <a:r>
              <a:rPr lang="it-IT" sz="7200" b="1" dirty="0">
                <a:effectLst>
                  <a:outerShdw blurRad="38100" dist="38100" dir="2700000" algn="tl">
                    <a:srgbClr val="DDDDDD"/>
                  </a:outerShdw>
                </a:effectLst>
              </a:rPr>
              <a:t> . </a:t>
            </a:r>
            <a:r>
              <a:rPr lang="it-IT" sz="7200" b="1" dirty="0" err="1">
                <a:effectLst>
                  <a:outerShdw blurRad="38100" dist="38100" dir="2700000" algn="tl">
                    <a:srgbClr val="DDDDDD"/>
                  </a:outerShdw>
                </a:effectLst>
              </a:rPr>
              <a:t>2</a:t>
            </a:r>
            <a:r>
              <a:rPr lang="it-IT" sz="7200" b="1" dirty="0">
                <a:effectLst>
                  <a:outerShdw blurRad="38100" dist="38100" dir="2700000" algn="tl">
                    <a:srgbClr val="DDDDDD"/>
                  </a:outerShdw>
                </a:effectLst>
              </a:rPr>
              <a:t>  </a:t>
            </a:r>
          </a:p>
          <a:p>
            <a:pPr eaLnBrk="0" hangingPunct="0">
              <a:defRPr/>
            </a:pPr>
            <a:endParaRPr lang="it-IT" sz="1000" dirty="0"/>
          </a:p>
          <a:p>
            <a:pPr eaLnBrk="0" hangingPunct="0">
              <a:defRPr/>
            </a:pPr>
            <a:r>
              <a:rPr lang="it-IT" sz="3200" dirty="0">
                <a:solidFill>
                  <a:schemeClr val="accent2"/>
                </a:solidFill>
              </a:rPr>
              <a:t> 	     			  	   </a:t>
            </a:r>
            <a:r>
              <a:rPr lang="it-IT" sz="3600" b="1" dirty="0">
                <a:solidFill>
                  <a:srgbClr val="FF0000"/>
                </a:solidFill>
              </a:rPr>
              <a:t>Categoria</a:t>
            </a:r>
          </a:p>
          <a:p>
            <a:pPr eaLnBrk="0" hangingPunct="0">
              <a:defRPr/>
            </a:pPr>
            <a:r>
              <a:rPr lang="it-IT" sz="3600" b="1" dirty="0">
                <a:solidFill>
                  <a:srgbClr val="FF0000"/>
                </a:solidFill>
              </a:rPr>
              <a:t>	 	     	       </a:t>
            </a:r>
            <a:r>
              <a:rPr lang="it-IT" sz="3600" b="1" dirty="0" smtClean="0">
                <a:solidFill>
                  <a:srgbClr val="FF0000"/>
                </a:solidFill>
              </a:rPr>
              <a:t>	</a:t>
            </a:r>
            <a:r>
              <a:rPr lang="it-IT" sz="3600" b="1" i="1" dirty="0" smtClean="0">
                <a:solidFill>
                  <a:srgbClr val="FF0000"/>
                </a:solidFill>
              </a:rPr>
              <a:t>quarto </a:t>
            </a:r>
            <a:r>
              <a:rPr lang="it-IT" sz="3600" b="1" i="1" dirty="0">
                <a:solidFill>
                  <a:srgbClr val="FF0000"/>
                </a:solidFill>
              </a:rPr>
              <a:t>livello</a:t>
            </a:r>
          </a:p>
          <a:p>
            <a:pPr eaLnBrk="0" hangingPunct="0">
              <a:defRPr/>
            </a:pPr>
            <a:endParaRPr lang="it-IT" sz="3600" b="1" dirty="0">
              <a:solidFill>
                <a:srgbClr val="FF0000"/>
              </a:solidFill>
            </a:endParaRPr>
          </a:p>
          <a:p>
            <a:pPr eaLnBrk="0" hangingPunct="0">
              <a:defRPr/>
            </a:pPr>
            <a:r>
              <a:rPr lang="it-IT" sz="3200" dirty="0"/>
              <a:t> 	   </a:t>
            </a:r>
            <a:r>
              <a:rPr lang="it-IT" sz="3200" b="1" dirty="0"/>
              <a:t>b21003 	  Acuità monoculare</a:t>
            </a:r>
            <a:r>
              <a:rPr lang="it-IT" sz="3200" b="1" dirty="0" smtClean="0"/>
              <a:t>     nella visione </a:t>
            </a:r>
            <a:r>
              <a:rPr lang="it-IT" sz="3200" b="1" dirty="0"/>
              <a:t>da vicino</a:t>
            </a:r>
          </a:p>
          <a:p>
            <a:pPr eaLnBrk="0" hangingPunct="0">
              <a:defRPr/>
            </a:pPr>
            <a:endParaRPr lang="it-IT" sz="3200" b="1" dirty="0"/>
          </a:p>
          <a:p>
            <a:pPr eaLnBrk="0" hangingPunct="0">
              <a:defRPr/>
            </a:pPr>
            <a:endParaRPr lang="it-IT" sz="3200" dirty="0"/>
          </a:p>
        </p:txBody>
      </p:sp>
      <p:grpSp>
        <p:nvGrpSpPr>
          <p:cNvPr id="2" name="Group 2058"/>
          <p:cNvGrpSpPr>
            <a:grpSpLocks/>
          </p:cNvGrpSpPr>
          <p:nvPr/>
        </p:nvGrpSpPr>
        <p:grpSpPr bwMode="auto">
          <a:xfrm>
            <a:off x="5894387" y="2209800"/>
            <a:ext cx="1039813" cy="304800"/>
            <a:chOff x="1402" y="1392"/>
            <a:chExt cx="655" cy="192"/>
          </a:xfrm>
        </p:grpSpPr>
        <p:sp>
          <p:nvSpPr>
            <p:cNvPr id="96262" name="Line 2059"/>
            <p:cNvSpPr>
              <a:spLocks noChangeShapeType="1"/>
            </p:cNvSpPr>
            <p:nvPr/>
          </p:nvSpPr>
          <p:spPr bwMode="auto">
            <a:xfrm>
              <a:off x="1402" y="1584"/>
              <a:ext cx="655" cy="0"/>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6263" name="Line 2060"/>
            <p:cNvSpPr>
              <a:spLocks noChangeShapeType="1"/>
            </p:cNvSpPr>
            <p:nvPr/>
          </p:nvSpPr>
          <p:spPr bwMode="auto">
            <a:xfrm flipV="1">
              <a:off x="1415"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6264" name="Line 2061"/>
            <p:cNvSpPr>
              <a:spLocks noChangeShapeType="1"/>
            </p:cNvSpPr>
            <p:nvPr/>
          </p:nvSpPr>
          <p:spPr bwMode="auto">
            <a:xfrm flipV="1">
              <a:off x="2039"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grpSp>
    </p:spTree>
    <p:custDataLst>
      <p:tags r:id="rId1"/>
    </p:custData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6370" name="AutoShape 2"/>
          <p:cNvSpPr>
            <a:spLocks noChangeArrowheads="1"/>
          </p:cNvSpPr>
          <p:nvPr/>
        </p:nvSpPr>
        <p:spPr bwMode="auto">
          <a:xfrm>
            <a:off x="381000" y="320675"/>
            <a:ext cx="8305800" cy="947738"/>
          </a:xfrm>
          <a:prstGeom prst="bevel">
            <a:avLst>
              <a:gd name="adj" fmla="val 12500"/>
            </a:avLst>
          </a:prstGeom>
          <a:noFill/>
          <a:ln w="9525">
            <a:noFill/>
            <a:miter lim="800000"/>
            <a:headEnd/>
            <a:tailEnd/>
          </a:ln>
          <a:effectLst>
            <a:prstShdw prst="shdw17" dist="17961" dir="2700000">
              <a:srgbClr val="3333CC">
                <a:gamma/>
                <a:shade val="60000"/>
                <a:invGamma/>
                <a:alpha val="74998"/>
              </a:srgbClr>
            </a:prstShdw>
          </a:effectLst>
        </p:spPr>
        <p:txBody>
          <a:bodyPr>
            <a:prstTxWarp prst="textNoShape">
              <a:avLst/>
            </a:prstTxWarp>
            <a:spAutoFit/>
          </a:bodyPr>
          <a:lstStyle/>
          <a:p>
            <a:pPr eaLnBrk="0" hangingPunct="0">
              <a:spcBef>
                <a:spcPct val="50000"/>
              </a:spcBef>
              <a:defRPr/>
            </a:pPr>
            <a:endParaRPr lang="it-IT" sz="1000" b="1">
              <a:solidFill>
                <a:srgbClr val="FFFF00"/>
              </a:solidFill>
              <a:effectLst>
                <a:outerShdw blurRad="38100" dist="38100" dir="2700000" algn="tl">
                  <a:srgbClr val="DDDDDD"/>
                </a:outerShdw>
              </a:effectLst>
            </a:endParaRPr>
          </a:p>
          <a:p>
            <a:pPr eaLnBrk="0" hangingPunct="0">
              <a:defRPr/>
            </a:pPr>
            <a:r>
              <a:rPr lang="it-IT" sz="3200" b="1">
                <a:effectLst>
                  <a:outerShdw blurRad="38100" dist="38100" dir="2700000" algn="tl">
                    <a:srgbClr val="DDDDDD"/>
                  </a:outerShdw>
                </a:effectLst>
              </a:rPr>
              <a:t>  </a:t>
            </a:r>
            <a:endParaRPr lang="it-IT" sz="2400" b="1">
              <a:effectLst>
                <a:outerShdw blurRad="38100" dist="38100" dir="2700000" algn="tl">
                  <a:srgbClr val="DDDDDD"/>
                </a:outerShdw>
              </a:effectLst>
            </a:endParaRPr>
          </a:p>
        </p:txBody>
      </p:sp>
      <p:sp>
        <p:nvSpPr>
          <p:cNvPr id="186376" name="Rectangle 8"/>
          <p:cNvSpPr>
            <a:spLocks noChangeArrowheads="1"/>
          </p:cNvSpPr>
          <p:nvPr/>
        </p:nvSpPr>
        <p:spPr bwMode="auto">
          <a:xfrm>
            <a:off x="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a:t/>
            </a:r>
            <a:br>
              <a:rPr lang="it-IT" sz="2000" b="1"/>
            </a:br>
            <a:r>
              <a:rPr lang="it-IT" sz="4000" b="1"/>
              <a:t>CODIFICA CON ICF</a:t>
            </a:r>
            <a:endParaRPr lang="it-IT" sz="3600">
              <a:effectLst>
                <a:outerShdw blurRad="38100" dist="38100" dir="2700000" algn="tl">
                  <a:srgbClr val="DDDDDD"/>
                </a:outerShdw>
              </a:effectLst>
            </a:endParaRPr>
          </a:p>
        </p:txBody>
      </p:sp>
      <p:sp>
        <p:nvSpPr>
          <p:cNvPr id="186377" name="Rectangle 9"/>
          <p:cNvSpPr>
            <a:spLocks noChangeArrowheads="1"/>
          </p:cNvSpPr>
          <p:nvPr/>
        </p:nvSpPr>
        <p:spPr bwMode="auto">
          <a:xfrm>
            <a:off x="228600" y="1371600"/>
            <a:ext cx="8610600" cy="5181600"/>
          </a:xfrm>
          <a:prstGeom prst="rect">
            <a:avLst/>
          </a:prstGeom>
          <a:noFill/>
          <a:ln w="9525">
            <a:noFill/>
            <a:miter lim="800000"/>
            <a:headEnd/>
            <a:tailEnd/>
          </a:ln>
          <a:effectLst/>
        </p:spPr>
        <p:txBody>
          <a:bodyPr lIns="92075" tIns="46038" rIns="92075" bIns="46038">
            <a:prstTxWarp prst="textNoShape">
              <a:avLst/>
            </a:prstTxWarp>
          </a:bodyPr>
          <a:lstStyle/>
          <a:p>
            <a:pPr eaLnBrk="0" hangingPunct="0">
              <a:defRPr/>
            </a:pPr>
            <a:r>
              <a:rPr lang="it-IT" sz="7200" b="1" dirty="0" err="1">
                <a:effectLst>
                  <a:outerShdw blurRad="38100" dist="38100" dir="2700000" algn="tl">
                    <a:srgbClr val="DDDDDD"/>
                  </a:outerShdw>
                </a:effectLst>
              </a:rPr>
              <a:t>b</a:t>
            </a:r>
            <a:r>
              <a:rPr lang="it-IT" sz="7200" b="1" dirty="0">
                <a:effectLst>
                  <a:outerShdw blurRad="38100" dist="38100" dir="2700000" algn="tl">
                    <a:srgbClr val="DDDDDD"/>
                  </a:outerShdw>
                </a:effectLst>
              </a:rPr>
              <a:t>  </a:t>
            </a:r>
            <a:r>
              <a:rPr lang="it-IT" sz="7200" b="1" dirty="0" err="1">
                <a:effectLst>
                  <a:outerShdw blurRad="38100" dist="38100" dir="2700000" algn="tl">
                    <a:srgbClr val="DDDDDD"/>
                  </a:outerShdw>
                </a:effectLst>
              </a:rPr>
              <a:t>2</a:t>
            </a:r>
            <a:r>
              <a:rPr lang="it-IT" sz="7200" b="1" dirty="0">
                <a:effectLst>
                  <a:outerShdw blurRad="38100" dist="38100" dir="2700000" algn="tl">
                    <a:srgbClr val="DDDDDD"/>
                  </a:outerShdw>
                </a:effectLst>
              </a:rPr>
              <a:t>  10  </a:t>
            </a:r>
            <a:r>
              <a:rPr lang="it-IT" sz="7200" b="1" dirty="0" err="1">
                <a:effectLst>
                  <a:outerShdw blurRad="38100" dist="38100" dir="2700000" algn="tl">
                    <a:srgbClr val="DDDDDD"/>
                  </a:outerShdw>
                </a:effectLst>
              </a:rPr>
              <a:t>0</a:t>
            </a:r>
            <a:r>
              <a:rPr lang="it-IT" sz="7200" b="1" dirty="0">
                <a:effectLst>
                  <a:outerShdw blurRad="38100" dist="38100" dir="2700000" algn="tl">
                    <a:srgbClr val="DDDDDD"/>
                  </a:outerShdw>
                </a:effectLst>
              </a:rPr>
              <a:t>  </a:t>
            </a:r>
            <a:r>
              <a:rPr lang="it-IT" sz="7200" b="1" dirty="0" err="1">
                <a:effectLst>
                  <a:outerShdw blurRad="38100" dist="38100" dir="2700000" algn="tl">
                    <a:srgbClr val="DDDDDD"/>
                  </a:outerShdw>
                </a:effectLst>
              </a:rPr>
              <a:t>3</a:t>
            </a:r>
            <a:r>
              <a:rPr lang="it-IT" sz="7200" b="1" dirty="0">
                <a:effectLst>
                  <a:outerShdw blurRad="38100" dist="38100" dir="2700000" algn="tl">
                    <a:srgbClr val="DDDDDD"/>
                  </a:outerShdw>
                </a:effectLst>
              </a:rPr>
              <a:t> . </a:t>
            </a:r>
            <a:r>
              <a:rPr lang="it-IT" sz="7200" b="1" dirty="0" err="1">
                <a:effectLst>
                  <a:outerShdw blurRad="38100" dist="38100" dir="2700000" algn="tl">
                    <a:srgbClr val="DDDDDD"/>
                  </a:outerShdw>
                </a:effectLst>
              </a:rPr>
              <a:t>2</a:t>
            </a:r>
            <a:r>
              <a:rPr lang="it-IT" sz="7200" b="1" dirty="0">
                <a:effectLst>
                  <a:outerShdw blurRad="38100" dist="38100" dir="2700000" algn="tl">
                    <a:srgbClr val="DDDDDD"/>
                  </a:outerShdw>
                </a:effectLst>
              </a:rPr>
              <a:t>  </a:t>
            </a:r>
          </a:p>
          <a:p>
            <a:pPr eaLnBrk="0" hangingPunct="0">
              <a:defRPr/>
            </a:pPr>
            <a:endParaRPr lang="it-IT" sz="1000" dirty="0"/>
          </a:p>
          <a:p>
            <a:pPr eaLnBrk="0" hangingPunct="0">
              <a:defRPr/>
            </a:pPr>
            <a:r>
              <a:rPr lang="it-IT" sz="3200" dirty="0">
                <a:solidFill>
                  <a:schemeClr val="accent2"/>
                </a:solidFill>
              </a:rPr>
              <a:t> 	     			  			</a:t>
            </a:r>
            <a:r>
              <a:rPr lang="it-IT" sz="3600" b="1" dirty="0">
                <a:solidFill>
                  <a:srgbClr val="FF0000"/>
                </a:solidFill>
              </a:rPr>
              <a:t>Gravità</a:t>
            </a:r>
          </a:p>
          <a:p>
            <a:pPr eaLnBrk="0" hangingPunct="0">
              <a:defRPr/>
            </a:pPr>
            <a:r>
              <a:rPr lang="it-IT" sz="3600" b="1" dirty="0">
                <a:solidFill>
                  <a:srgbClr val="FF0000"/>
                </a:solidFill>
              </a:rPr>
              <a:t>	 	     	        </a:t>
            </a:r>
            <a:r>
              <a:rPr lang="it-IT" sz="3600" b="1" dirty="0" smtClean="0">
                <a:solidFill>
                  <a:srgbClr val="FF0000"/>
                </a:solidFill>
              </a:rPr>
              <a:t>              </a:t>
            </a:r>
            <a:r>
              <a:rPr lang="it-IT" sz="3600" b="1" i="1" dirty="0" smtClean="0">
                <a:solidFill>
                  <a:srgbClr val="FF0000"/>
                </a:solidFill>
              </a:rPr>
              <a:t>primo </a:t>
            </a:r>
          </a:p>
          <a:p>
            <a:pPr eaLnBrk="0" hangingPunct="0">
              <a:defRPr/>
            </a:pPr>
            <a:r>
              <a:rPr lang="it-IT" sz="3600" b="1" i="1" dirty="0" smtClean="0">
                <a:solidFill>
                  <a:srgbClr val="FF0000"/>
                </a:solidFill>
              </a:rPr>
              <a:t>                                 qualificatore</a:t>
            </a:r>
            <a:endParaRPr lang="it-IT" sz="3600" b="1" i="1" dirty="0">
              <a:solidFill>
                <a:srgbClr val="FF0000"/>
              </a:solidFill>
            </a:endParaRPr>
          </a:p>
          <a:p>
            <a:pPr eaLnBrk="0" hangingPunct="0">
              <a:defRPr/>
            </a:pPr>
            <a:endParaRPr lang="it-IT" sz="3600" b="1" dirty="0">
              <a:solidFill>
                <a:srgbClr val="FF0000"/>
              </a:solidFill>
            </a:endParaRPr>
          </a:p>
          <a:p>
            <a:pPr eaLnBrk="0" hangingPunct="0">
              <a:defRPr/>
            </a:pPr>
            <a:endParaRPr lang="it-IT" sz="3600" b="1" dirty="0">
              <a:solidFill>
                <a:srgbClr val="FF0000"/>
              </a:solidFill>
            </a:endParaRPr>
          </a:p>
          <a:p>
            <a:pPr eaLnBrk="0" hangingPunct="0">
              <a:defRPr/>
            </a:pPr>
            <a:r>
              <a:rPr lang="it-IT" sz="3200" dirty="0"/>
              <a:t> 	          </a:t>
            </a:r>
            <a:r>
              <a:rPr lang="it-IT" sz="3200" b="1" dirty="0"/>
              <a:t>Menomazione media</a:t>
            </a:r>
          </a:p>
          <a:p>
            <a:pPr eaLnBrk="0" hangingPunct="0">
              <a:defRPr/>
            </a:pPr>
            <a:endParaRPr lang="it-IT" sz="3200" b="1" dirty="0"/>
          </a:p>
          <a:p>
            <a:pPr eaLnBrk="0" hangingPunct="0">
              <a:defRPr/>
            </a:pPr>
            <a:endParaRPr lang="it-IT" sz="3200" dirty="0"/>
          </a:p>
        </p:txBody>
      </p:sp>
      <p:grpSp>
        <p:nvGrpSpPr>
          <p:cNvPr id="2" name="Group 10"/>
          <p:cNvGrpSpPr>
            <a:grpSpLocks/>
          </p:cNvGrpSpPr>
          <p:nvPr/>
        </p:nvGrpSpPr>
        <p:grpSpPr bwMode="auto">
          <a:xfrm>
            <a:off x="7494587" y="2209800"/>
            <a:ext cx="1039813" cy="304800"/>
            <a:chOff x="1402" y="1392"/>
            <a:chExt cx="655" cy="192"/>
          </a:xfrm>
        </p:grpSpPr>
        <p:sp>
          <p:nvSpPr>
            <p:cNvPr id="98310" name="Line 11"/>
            <p:cNvSpPr>
              <a:spLocks noChangeShapeType="1"/>
            </p:cNvSpPr>
            <p:nvPr/>
          </p:nvSpPr>
          <p:spPr bwMode="auto">
            <a:xfrm>
              <a:off x="1402" y="1584"/>
              <a:ext cx="655" cy="0"/>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8311" name="Line 12"/>
            <p:cNvSpPr>
              <a:spLocks noChangeShapeType="1"/>
            </p:cNvSpPr>
            <p:nvPr/>
          </p:nvSpPr>
          <p:spPr bwMode="auto">
            <a:xfrm flipV="1">
              <a:off x="1415"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8312" name="Line 13"/>
            <p:cNvSpPr>
              <a:spLocks noChangeShapeType="1"/>
            </p:cNvSpPr>
            <p:nvPr/>
          </p:nvSpPr>
          <p:spPr bwMode="auto">
            <a:xfrm flipV="1">
              <a:off x="2039"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grpSp>
    </p:spTree>
    <p:custDataLst>
      <p:tags r:id="rId1"/>
    </p:custData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27010" name="Rectangle 2"/>
          <p:cNvSpPr>
            <a:spLocks noGrp="1" noChangeArrowheads="1"/>
          </p:cNvSpPr>
          <p:nvPr>
            <p:ph type="body" idx="1"/>
          </p:nvPr>
        </p:nvSpPr>
        <p:spPr bwMode="auto">
          <a:xfrm>
            <a:off x="539750" y="2133600"/>
            <a:ext cx="8077200" cy="3671888"/>
          </a:xfrm>
          <a:ln w="38100">
            <a:miter lim="800000"/>
            <a:headEnd/>
            <a:tailEnd/>
          </a:ln>
        </p:spPr>
        <p:txBody>
          <a:bodyPr wrap="square" lIns="91440" tIns="45720" rIns="91440" bIns="45720" numCol="1" anchor="b" anchorCtr="0" compatLnSpc="1">
            <a:prstTxWarp prst="textNoShape">
              <a:avLst/>
            </a:prstTxWarp>
            <a:normAutofit lnSpcReduction="10000"/>
          </a:bodyPr>
          <a:lstStyle/>
          <a:p>
            <a:pPr algn="ctr">
              <a:lnSpc>
                <a:spcPct val="90000"/>
              </a:lnSpc>
              <a:buFontTx/>
              <a:buNone/>
              <a:defRPr/>
            </a:pPr>
            <a:endParaRPr lang="it-IT" b="1" dirty="0"/>
          </a:p>
          <a:p>
            <a:pPr>
              <a:lnSpc>
                <a:spcPct val="90000"/>
              </a:lnSpc>
              <a:buFontTx/>
              <a:buNone/>
              <a:defRPr/>
            </a:pPr>
            <a:endParaRPr lang="it-IT" b="1" dirty="0"/>
          </a:p>
          <a:p>
            <a:pPr algn="just">
              <a:lnSpc>
                <a:spcPct val="90000"/>
              </a:lnSpc>
              <a:buFontTx/>
              <a:buNone/>
              <a:defRPr/>
            </a:pPr>
            <a:r>
              <a:rPr lang="it-IT" dirty="0"/>
              <a:t>	Un </a:t>
            </a:r>
            <a:r>
              <a:rPr lang="it-IT" b="1" i="1" dirty="0"/>
              <a:t>codice</a:t>
            </a:r>
            <a:r>
              <a:rPr lang="it-IT" dirty="0"/>
              <a:t> </a:t>
            </a:r>
            <a:r>
              <a:rPr lang="it-IT" b="1" i="1" dirty="0"/>
              <a:t>ICF completo </a:t>
            </a:r>
            <a:r>
              <a:rPr lang="it-IT" dirty="0"/>
              <a:t>deve avere almeno un qualificatore, riempito con 0-4, </a:t>
            </a:r>
            <a:r>
              <a:rPr lang="it-IT" dirty="0" err="1"/>
              <a:t>8</a:t>
            </a:r>
            <a:r>
              <a:rPr lang="it-IT" dirty="0"/>
              <a:t>, </a:t>
            </a:r>
            <a:r>
              <a:rPr lang="it-IT" dirty="0" err="1"/>
              <a:t>9</a:t>
            </a:r>
            <a:r>
              <a:rPr lang="it-IT" dirty="0"/>
              <a:t>.</a:t>
            </a:r>
          </a:p>
          <a:p>
            <a:pPr algn="just">
              <a:lnSpc>
                <a:spcPct val="90000"/>
              </a:lnSpc>
              <a:buFontTx/>
              <a:buNone/>
              <a:defRPr/>
            </a:pPr>
            <a:r>
              <a:rPr lang="it-IT" dirty="0"/>
              <a:t>		Pertanto:</a:t>
            </a:r>
            <a:endParaRPr lang="it-IT" b="1" i="1" dirty="0"/>
          </a:p>
          <a:p>
            <a:pPr algn="ctr">
              <a:lnSpc>
                <a:spcPct val="90000"/>
              </a:lnSpc>
              <a:buFontTx/>
              <a:buNone/>
              <a:defRPr/>
            </a:pPr>
            <a:r>
              <a:rPr lang="it-IT" sz="4800" b="1" dirty="0" err="1">
                <a:solidFill>
                  <a:srgbClr val="FF0000"/>
                </a:solidFill>
                <a:effectLst>
                  <a:outerShdw blurRad="38100" dist="38100" dir="2700000" algn="tl">
                    <a:srgbClr val="DDDDDD"/>
                  </a:outerShdw>
                </a:effectLst>
              </a:rPr>
              <a:t>b</a:t>
            </a:r>
            <a:r>
              <a:rPr lang="it-IT" sz="4800" b="1" dirty="0">
                <a:solidFill>
                  <a:srgbClr val="FF0000"/>
                </a:solidFill>
                <a:effectLst>
                  <a:outerShdw blurRad="38100" dist="38100" dir="2700000" algn="tl">
                    <a:srgbClr val="DDDDDD"/>
                  </a:outerShdw>
                </a:effectLst>
              </a:rPr>
              <a:t>  </a:t>
            </a:r>
            <a:r>
              <a:rPr lang="it-IT" sz="4800" b="1" dirty="0" err="1">
                <a:solidFill>
                  <a:srgbClr val="FF0000"/>
                </a:solidFill>
                <a:effectLst>
                  <a:outerShdw blurRad="38100" dist="38100" dir="2700000" algn="tl">
                    <a:srgbClr val="DDDDDD"/>
                  </a:outerShdw>
                </a:effectLst>
              </a:rPr>
              <a:t>2</a:t>
            </a:r>
            <a:r>
              <a:rPr lang="it-IT" sz="4800" b="1" dirty="0">
                <a:solidFill>
                  <a:srgbClr val="FF0000"/>
                </a:solidFill>
                <a:effectLst>
                  <a:outerShdw blurRad="38100" dist="38100" dir="2700000" algn="tl">
                    <a:srgbClr val="DDDDDD"/>
                  </a:outerShdw>
                </a:effectLst>
              </a:rPr>
              <a:t>  10  </a:t>
            </a:r>
            <a:r>
              <a:rPr lang="it-IT" sz="4800" b="1" dirty="0" err="1">
                <a:solidFill>
                  <a:srgbClr val="FF0000"/>
                </a:solidFill>
                <a:effectLst>
                  <a:outerShdw blurRad="38100" dist="38100" dir="2700000" algn="tl">
                    <a:srgbClr val="DDDDDD"/>
                  </a:outerShdw>
                </a:effectLst>
              </a:rPr>
              <a:t>0</a:t>
            </a:r>
            <a:r>
              <a:rPr lang="it-IT" sz="4800" b="1" dirty="0">
                <a:solidFill>
                  <a:srgbClr val="FF0000"/>
                </a:solidFill>
                <a:effectLst>
                  <a:outerShdw blurRad="38100" dist="38100" dir="2700000" algn="tl">
                    <a:srgbClr val="DDDDDD"/>
                  </a:outerShdw>
                </a:effectLst>
              </a:rPr>
              <a:t>  </a:t>
            </a:r>
            <a:r>
              <a:rPr lang="it-IT" sz="4800" b="1" dirty="0" err="1">
                <a:solidFill>
                  <a:srgbClr val="FF0000"/>
                </a:solidFill>
                <a:effectLst>
                  <a:outerShdw blurRad="38100" dist="38100" dir="2700000" algn="tl">
                    <a:srgbClr val="DDDDDD"/>
                  </a:outerShdw>
                </a:effectLst>
              </a:rPr>
              <a:t>3</a:t>
            </a:r>
            <a:r>
              <a:rPr lang="it-IT" sz="4800" b="1" dirty="0">
                <a:solidFill>
                  <a:srgbClr val="FF0000"/>
                </a:solidFill>
                <a:effectLst>
                  <a:outerShdw blurRad="38100" dist="38100" dir="2700000" algn="tl">
                    <a:srgbClr val="DDDDDD"/>
                  </a:outerShdw>
                </a:effectLst>
              </a:rPr>
              <a:t>  </a:t>
            </a:r>
            <a:endParaRPr lang="it-IT" sz="7200" b="1" dirty="0">
              <a:solidFill>
                <a:srgbClr val="FF0000"/>
              </a:solidFill>
              <a:effectLst>
                <a:outerShdw blurRad="38100" dist="38100" dir="2700000" algn="tl">
                  <a:srgbClr val="DDDDDD"/>
                </a:outerShdw>
              </a:effectLst>
            </a:endParaRPr>
          </a:p>
          <a:p>
            <a:pPr algn="just">
              <a:lnSpc>
                <a:spcPct val="90000"/>
              </a:lnSpc>
              <a:buFontTx/>
              <a:buNone/>
              <a:defRPr/>
            </a:pPr>
            <a:r>
              <a:rPr lang="it-IT" dirty="0"/>
              <a:t>		</a:t>
            </a:r>
            <a:r>
              <a:rPr lang="it-IT" sz="3600" b="1" dirty="0"/>
              <a:t>non è</a:t>
            </a:r>
            <a:r>
              <a:rPr lang="it-IT" dirty="0"/>
              <a:t> un codice ICF completo</a:t>
            </a:r>
          </a:p>
        </p:txBody>
      </p:sp>
      <p:sp>
        <p:nvSpPr>
          <p:cNvPr id="100355" name="Rectangle 3"/>
          <p:cNvSpPr>
            <a:spLocks noChangeArrowheads="1"/>
          </p:cNvSpPr>
          <p:nvPr/>
        </p:nvSpPr>
        <p:spPr bwMode="auto">
          <a:xfrm>
            <a:off x="381000" y="0"/>
            <a:ext cx="8763000" cy="1484313"/>
          </a:xfrm>
          <a:prstGeom prst="rect">
            <a:avLst/>
          </a:prstGeom>
          <a:noFill/>
          <a:ln w="38100">
            <a:noFill/>
            <a:miter lim="800000"/>
            <a:headEnd/>
            <a:tailEnd/>
          </a:ln>
        </p:spPr>
        <p:txBody>
          <a:bodyPr>
            <a:prstTxWarp prst="textNoShape">
              <a:avLst/>
            </a:prstTxWarp>
          </a:bodyPr>
          <a:lstStyle/>
          <a:p>
            <a:r>
              <a:rPr lang="it-IT" sz="2000" b="1" dirty="0"/>
              <a:t/>
            </a:r>
            <a:br>
              <a:rPr lang="it-IT" sz="2000" b="1" dirty="0"/>
            </a:br>
            <a:r>
              <a:rPr lang="it-IT" sz="4000" b="1" dirty="0"/>
              <a:t>CODIFICA CON ICF</a:t>
            </a:r>
            <a:br>
              <a:rPr lang="it-IT" sz="4000" b="1" dirty="0"/>
            </a:br>
            <a:r>
              <a:rPr lang="it-IT" sz="4000" b="1" dirty="0"/>
              <a:t> </a:t>
            </a:r>
            <a:r>
              <a:rPr lang="it-IT" sz="3200" b="1" dirty="0"/>
              <a:t>Codifica e qualificatori</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9" name="Rectangle 3"/>
          <p:cNvSpPr>
            <a:spLocks noGrp="1" noChangeArrowheads="1"/>
          </p:cNvSpPr>
          <p:nvPr>
            <p:ph type="body" idx="1"/>
          </p:nvPr>
        </p:nvSpPr>
        <p:spPr bwMode="auto">
          <a:xfrm>
            <a:off x="228600" y="1524000"/>
            <a:ext cx="8839200" cy="4648200"/>
          </a:xfrm>
          <a:noFill/>
          <a:ln w="38100">
            <a:miter lim="800000"/>
            <a:headEnd/>
            <a:tailEnd/>
          </a:ln>
        </p:spPr>
        <p:txBody>
          <a:bodyPr vert="horz" wrap="square" lIns="91440" tIns="45720" rIns="91440" bIns="45720" numCol="1" anchor="t" anchorCtr="0" compatLnSpc="1">
            <a:prstTxWarp prst="textNoShape">
              <a:avLst/>
            </a:prstTxWarp>
            <a:normAutofit lnSpcReduction="10000"/>
          </a:bodyPr>
          <a:lstStyle/>
          <a:p>
            <a:r>
              <a:rPr lang="it-IT" sz="3600" dirty="0" smtClean="0">
                <a:solidFill>
                  <a:srgbClr val="FF0000"/>
                </a:solidFill>
              </a:rPr>
              <a:t>Compilare tutti i codici di funzioni e strutture corporee e di attività e partecipazione</a:t>
            </a:r>
          </a:p>
          <a:p>
            <a:r>
              <a:rPr lang="it-IT" sz="3600" dirty="0" smtClean="0">
                <a:solidFill>
                  <a:srgbClr val="FF0000"/>
                </a:solidFill>
              </a:rPr>
              <a:t>Collegare ai codici di </a:t>
            </a:r>
            <a:r>
              <a:rPr lang="it-IT" sz="3600" dirty="0" err="1" smtClean="0">
                <a:solidFill>
                  <a:srgbClr val="FF0000"/>
                </a:solidFill>
              </a:rPr>
              <a:t>A&amp;P</a:t>
            </a:r>
            <a:r>
              <a:rPr lang="it-IT" sz="3600" dirty="0" smtClean="0">
                <a:solidFill>
                  <a:srgbClr val="FF0000"/>
                </a:solidFill>
              </a:rPr>
              <a:t> tutti i codici di fattori ambientali sia barriere che facilitatori</a:t>
            </a:r>
          </a:p>
          <a:p>
            <a:r>
              <a:rPr lang="it-IT" sz="3600" dirty="0" smtClean="0">
                <a:solidFill>
                  <a:srgbClr val="FF0000"/>
                </a:solidFill>
              </a:rPr>
              <a:t>Utilizzare il qualificatore </a:t>
            </a:r>
            <a:r>
              <a:rPr lang="it-IT" sz="3600" dirty="0" err="1" smtClean="0">
                <a:solidFill>
                  <a:srgbClr val="FF0000"/>
                </a:solidFill>
              </a:rPr>
              <a:t>8</a:t>
            </a:r>
            <a:r>
              <a:rPr lang="it-IT" sz="3600" dirty="0" smtClean="0">
                <a:solidFill>
                  <a:srgbClr val="FF0000"/>
                </a:solidFill>
              </a:rPr>
              <a:t> in modo eccezionale e </a:t>
            </a:r>
            <a:r>
              <a:rPr lang="it-IT" sz="3600" dirty="0" err="1" smtClean="0">
                <a:solidFill>
                  <a:srgbClr val="FF0000"/>
                </a:solidFill>
              </a:rPr>
              <a:t>9</a:t>
            </a:r>
            <a:r>
              <a:rPr lang="it-IT" sz="3600" dirty="0" smtClean="0">
                <a:solidFill>
                  <a:srgbClr val="FF0000"/>
                </a:solidFill>
              </a:rPr>
              <a:t> solo quando necessario </a:t>
            </a:r>
          </a:p>
        </p:txBody>
      </p:sp>
      <p:sp>
        <p:nvSpPr>
          <p:cNvPr id="55301" name="Rectangle 5"/>
          <p:cNvSpPr>
            <a:spLocks noChangeArrowheads="1"/>
          </p:cNvSpPr>
          <p:nvPr/>
        </p:nvSpPr>
        <p:spPr bwMode="auto">
          <a:xfrm>
            <a:off x="381000" y="0"/>
            <a:ext cx="8763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LINEE GUIDA PER LA CODIFICA</a:t>
            </a:r>
            <a:endParaRPr lang="it-IT" sz="3600" dirty="0">
              <a:effectLst>
                <a:outerShdw blurRad="38100" dist="38100" dir="2700000" algn="tl">
                  <a:srgbClr val="DDDDDD"/>
                </a:outerShdw>
              </a:effectLst>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118786" name="Rectangle 2"/>
          <p:cNvSpPr>
            <a:spLocks noChangeArrowheads="1"/>
          </p:cNvSpPr>
          <p:nvPr/>
        </p:nvSpPr>
        <p:spPr bwMode="auto">
          <a:xfrm>
            <a:off x="5486400" y="685800"/>
            <a:ext cx="3346450" cy="685800"/>
          </a:xfrm>
          <a:prstGeom prst="rect">
            <a:avLst/>
          </a:prstGeom>
          <a:solidFill>
            <a:srgbClr val="FFFFD9"/>
          </a:solidFill>
          <a:ln w="6350">
            <a:solidFill>
              <a:schemeClr val="tx1"/>
            </a:solidFill>
            <a:miter lim="800000"/>
            <a:headEnd/>
            <a:tailEnd/>
          </a:ln>
        </p:spPr>
        <p:txBody>
          <a:bodyPr>
            <a:prstTxWarp prst="textNoShape">
              <a:avLst/>
            </a:prstTxWarp>
          </a:bodyPr>
          <a:lstStyle/>
          <a:p>
            <a:pPr>
              <a:spcBef>
                <a:spcPct val="20000"/>
              </a:spcBef>
            </a:pPr>
            <a:r>
              <a:rPr lang="it-IT" sz="2000" i="1"/>
              <a:t>Grado</a:t>
            </a:r>
            <a:r>
              <a:rPr sz="2000" i="1" noProof="1"/>
              <a:t> </a:t>
            </a:r>
            <a:r>
              <a:rPr lang="it-IT" sz="2000" i="1"/>
              <a:t>della</a:t>
            </a:r>
            <a:r>
              <a:rPr sz="2000" i="1" noProof="1"/>
              <a:t> </a:t>
            </a:r>
            <a:r>
              <a:rPr lang="it-IT" sz="2000" i="1"/>
              <a:t>Menomazione</a:t>
            </a:r>
            <a:endParaRPr sz="2000" i="1" noProof="1"/>
          </a:p>
        </p:txBody>
      </p:sp>
      <p:sp>
        <p:nvSpPr>
          <p:cNvPr id="118787" name="Rectangle 3"/>
          <p:cNvSpPr>
            <a:spLocks noChangeArrowheads="1"/>
          </p:cNvSpPr>
          <p:nvPr/>
        </p:nvSpPr>
        <p:spPr bwMode="auto">
          <a:xfrm>
            <a:off x="2895600" y="685800"/>
            <a:ext cx="2590800" cy="685800"/>
          </a:xfrm>
          <a:prstGeom prst="rect">
            <a:avLst/>
          </a:prstGeom>
          <a:solidFill>
            <a:srgbClr val="FFFFD9"/>
          </a:solidFill>
          <a:ln w="6350">
            <a:solidFill>
              <a:schemeClr val="tx1"/>
            </a:solidFill>
            <a:miter lim="800000"/>
            <a:headEnd/>
            <a:tailEnd/>
          </a:ln>
        </p:spPr>
        <p:txBody>
          <a:bodyPr>
            <a:prstTxWarp prst="textNoShape">
              <a:avLst/>
            </a:prstTxWarp>
          </a:bodyPr>
          <a:lstStyle/>
          <a:p>
            <a:pPr>
              <a:spcBef>
                <a:spcPct val="20000"/>
              </a:spcBef>
            </a:pPr>
            <a:r>
              <a:rPr lang="it-IT" sz="2000" b="1"/>
              <a:t>PRIMO</a:t>
            </a:r>
            <a:r>
              <a:rPr sz="2000" b="1" noProof="1"/>
              <a:t> </a:t>
            </a:r>
            <a:r>
              <a:rPr lang="it-IT" sz="2000" b="1"/>
              <a:t>Qualificatore</a:t>
            </a:r>
            <a:endParaRPr sz="2000" b="1" noProof="1"/>
          </a:p>
        </p:txBody>
      </p:sp>
      <p:sp>
        <p:nvSpPr>
          <p:cNvPr id="118788" name="Rectangle 4"/>
          <p:cNvSpPr>
            <a:spLocks noChangeArrowheads="1"/>
          </p:cNvSpPr>
          <p:nvPr/>
        </p:nvSpPr>
        <p:spPr bwMode="auto">
          <a:xfrm>
            <a:off x="228600" y="685800"/>
            <a:ext cx="2667000" cy="685800"/>
          </a:xfrm>
          <a:prstGeom prst="rect">
            <a:avLst/>
          </a:prstGeom>
          <a:solidFill>
            <a:srgbClr val="FFFFD9"/>
          </a:solidFill>
          <a:ln w="6350">
            <a:solidFill>
              <a:schemeClr val="tx1"/>
            </a:solidFill>
            <a:miter lim="800000"/>
            <a:headEnd/>
            <a:tailEnd/>
          </a:ln>
        </p:spPr>
        <p:txBody>
          <a:bodyPr>
            <a:prstTxWarp prst="textNoShape">
              <a:avLst/>
            </a:prstTxWarp>
          </a:bodyPr>
          <a:lstStyle/>
          <a:p>
            <a:pPr>
              <a:spcBef>
                <a:spcPct val="20000"/>
              </a:spcBef>
            </a:pPr>
            <a:r>
              <a:rPr sz="2000" b="1" noProof="1"/>
              <a:t>Funzioni</a:t>
            </a:r>
            <a:r>
              <a:rPr lang="it-IT" sz="2000" b="1">
                <a:solidFill>
                  <a:schemeClr val="bg1"/>
                </a:solidFill>
              </a:rPr>
              <a:t> </a:t>
            </a:r>
            <a:r>
              <a:rPr sz="2000" b="1" noProof="1"/>
              <a:t>Corporee</a:t>
            </a:r>
          </a:p>
        </p:txBody>
      </p:sp>
      <p:sp>
        <p:nvSpPr>
          <p:cNvPr id="118789" name="Line 5"/>
          <p:cNvSpPr>
            <a:spLocks noChangeShapeType="1"/>
          </p:cNvSpPr>
          <p:nvPr/>
        </p:nvSpPr>
        <p:spPr bwMode="auto">
          <a:xfrm>
            <a:off x="228600" y="685800"/>
            <a:ext cx="8610600" cy="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18790" name="Line 6"/>
          <p:cNvSpPr>
            <a:spLocks noChangeShapeType="1"/>
          </p:cNvSpPr>
          <p:nvPr/>
        </p:nvSpPr>
        <p:spPr bwMode="auto">
          <a:xfrm>
            <a:off x="228600" y="1524000"/>
            <a:ext cx="8610600" cy="0"/>
          </a:xfrm>
          <a:prstGeom prst="line">
            <a:avLst/>
          </a:prstGeom>
          <a:noFill/>
          <a:ln w="6350">
            <a:solidFill>
              <a:schemeClr val="tx1"/>
            </a:solidFill>
            <a:round/>
            <a:headEnd/>
            <a:tailEnd/>
          </a:ln>
        </p:spPr>
        <p:txBody>
          <a:bodyPr wrap="none">
            <a:prstTxWarp prst="textNoShape">
              <a:avLst/>
            </a:prstTxWarp>
          </a:bodyPr>
          <a:lstStyle/>
          <a:p>
            <a:endParaRPr lang="it-IT"/>
          </a:p>
        </p:txBody>
      </p:sp>
      <p:sp>
        <p:nvSpPr>
          <p:cNvPr id="118791" name="Rectangle 7"/>
          <p:cNvSpPr>
            <a:spLocks noChangeArrowheads="1"/>
          </p:cNvSpPr>
          <p:nvPr/>
        </p:nvSpPr>
        <p:spPr bwMode="auto">
          <a:xfrm>
            <a:off x="5486400" y="5105400"/>
            <a:ext cx="3346450" cy="762000"/>
          </a:xfrm>
          <a:prstGeom prst="rect">
            <a:avLst/>
          </a:prstGeom>
          <a:solidFill>
            <a:srgbClr val="FFAD5B"/>
          </a:solidFill>
          <a:ln w="9525">
            <a:noFill/>
            <a:miter lim="800000"/>
            <a:headEnd/>
            <a:tailEnd/>
          </a:ln>
        </p:spPr>
        <p:txBody>
          <a:bodyPr>
            <a:prstTxWarp prst="textNoShape">
              <a:avLst/>
            </a:prstTxWarp>
          </a:bodyPr>
          <a:lstStyle/>
          <a:p>
            <a:pPr>
              <a:spcBef>
                <a:spcPct val="20000"/>
              </a:spcBef>
            </a:pPr>
            <a:r>
              <a:rPr sz="2000" i="1" noProof="1"/>
              <a:t>Barrier</a:t>
            </a:r>
            <a:r>
              <a:rPr lang="it-IT" sz="2000" i="1"/>
              <a:t>a</a:t>
            </a:r>
            <a:r>
              <a:rPr sz="2000" i="1" noProof="1"/>
              <a:t> o </a:t>
            </a:r>
            <a:r>
              <a:rPr lang="it-IT" sz="2000" i="1"/>
              <a:t>facilitatore</a:t>
            </a:r>
            <a:r>
              <a:rPr sz="2000" i="1" noProof="1"/>
              <a:t> (</a:t>
            </a:r>
            <a:r>
              <a:rPr lang="it-IT" sz="2000" i="1"/>
              <a:t>grado</a:t>
            </a:r>
            <a:r>
              <a:rPr sz="2000" i="1" noProof="1"/>
              <a:t>)</a:t>
            </a:r>
          </a:p>
        </p:txBody>
      </p:sp>
      <p:sp>
        <p:nvSpPr>
          <p:cNvPr id="118792" name="Rectangle 8"/>
          <p:cNvSpPr>
            <a:spLocks noChangeArrowheads="1"/>
          </p:cNvSpPr>
          <p:nvPr/>
        </p:nvSpPr>
        <p:spPr bwMode="auto">
          <a:xfrm>
            <a:off x="2895600" y="5105400"/>
            <a:ext cx="2590800" cy="762000"/>
          </a:xfrm>
          <a:prstGeom prst="rect">
            <a:avLst/>
          </a:prstGeom>
          <a:solidFill>
            <a:srgbClr val="FFAD5B"/>
          </a:solidFill>
          <a:ln w="9525">
            <a:noFill/>
            <a:miter lim="800000"/>
            <a:headEnd/>
            <a:tailEnd/>
          </a:ln>
        </p:spPr>
        <p:txBody>
          <a:bodyPr>
            <a:prstTxWarp prst="textNoShape">
              <a:avLst/>
            </a:prstTxWarp>
          </a:bodyPr>
          <a:lstStyle/>
          <a:p>
            <a:pPr>
              <a:spcBef>
                <a:spcPct val="20000"/>
              </a:spcBef>
            </a:pPr>
            <a:r>
              <a:rPr lang="it-IT" sz="2000" b="1"/>
              <a:t>PRIMO</a:t>
            </a:r>
            <a:r>
              <a:rPr sz="2000" b="1" noProof="1"/>
              <a:t> </a:t>
            </a:r>
            <a:r>
              <a:rPr lang="it-IT" sz="2000" b="1"/>
              <a:t>Qualificatore</a:t>
            </a:r>
            <a:endParaRPr sz="2000" b="1" noProof="1"/>
          </a:p>
        </p:txBody>
      </p:sp>
      <p:sp>
        <p:nvSpPr>
          <p:cNvPr id="118793" name="Rectangle 9"/>
          <p:cNvSpPr>
            <a:spLocks noChangeArrowheads="1"/>
          </p:cNvSpPr>
          <p:nvPr/>
        </p:nvSpPr>
        <p:spPr bwMode="auto">
          <a:xfrm>
            <a:off x="228600" y="5105400"/>
            <a:ext cx="2667000" cy="762000"/>
          </a:xfrm>
          <a:prstGeom prst="rect">
            <a:avLst/>
          </a:prstGeom>
          <a:solidFill>
            <a:srgbClr val="FFAD5B"/>
          </a:solidFill>
          <a:ln w="9525">
            <a:noFill/>
            <a:miter lim="800000"/>
            <a:headEnd/>
            <a:tailEnd/>
          </a:ln>
        </p:spPr>
        <p:txBody>
          <a:bodyPr>
            <a:prstTxWarp prst="textNoShape">
              <a:avLst/>
            </a:prstTxWarp>
          </a:bodyPr>
          <a:lstStyle/>
          <a:p>
            <a:pPr>
              <a:spcBef>
                <a:spcPct val="20000"/>
              </a:spcBef>
            </a:pPr>
            <a:r>
              <a:rPr lang="it-IT" sz="2000" b="1"/>
              <a:t>Fattori Ambientali</a:t>
            </a:r>
            <a:endParaRPr sz="2000" b="1" noProof="1"/>
          </a:p>
        </p:txBody>
      </p:sp>
      <p:sp>
        <p:nvSpPr>
          <p:cNvPr id="118794" name="Line 10"/>
          <p:cNvSpPr>
            <a:spLocks noChangeShapeType="1"/>
          </p:cNvSpPr>
          <p:nvPr/>
        </p:nvSpPr>
        <p:spPr bwMode="auto">
          <a:xfrm>
            <a:off x="228600" y="5105400"/>
            <a:ext cx="8610600" cy="1588"/>
          </a:xfrm>
          <a:prstGeom prst="line">
            <a:avLst/>
          </a:prstGeom>
          <a:noFill/>
          <a:ln w="12700">
            <a:solidFill>
              <a:schemeClr val="tx1"/>
            </a:solidFill>
            <a:round/>
            <a:headEnd/>
            <a:tailEnd/>
          </a:ln>
        </p:spPr>
        <p:txBody>
          <a:bodyPr wrap="none">
            <a:prstTxWarp prst="textNoShape">
              <a:avLst/>
            </a:prstTxWarp>
          </a:bodyPr>
          <a:lstStyle/>
          <a:p>
            <a:endParaRPr lang="it-IT"/>
          </a:p>
        </p:txBody>
      </p:sp>
      <p:sp>
        <p:nvSpPr>
          <p:cNvPr id="118795" name="Line 11"/>
          <p:cNvSpPr>
            <a:spLocks noChangeShapeType="1"/>
          </p:cNvSpPr>
          <p:nvPr/>
        </p:nvSpPr>
        <p:spPr bwMode="auto">
          <a:xfrm>
            <a:off x="228600" y="5867400"/>
            <a:ext cx="8610600" cy="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18796" name="Rectangle 12"/>
          <p:cNvSpPr>
            <a:spLocks noChangeArrowheads="1"/>
          </p:cNvSpPr>
          <p:nvPr/>
        </p:nvSpPr>
        <p:spPr bwMode="auto">
          <a:xfrm>
            <a:off x="5486400" y="4343400"/>
            <a:ext cx="3346450" cy="762000"/>
          </a:xfrm>
          <a:prstGeom prst="rect">
            <a:avLst/>
          </a:prstGeom>
          <a:solidFill>
            <a:srgbClr val="FFCC00"/>
          </a:solidFill>
          <a:ln w="9525">
            <a:noFill/>
            <a:miter lim="800000"/>
            <a:headEnd/>
            <a:tailEnd/>
          </a:ln>
        </p:spPr>
        <p:txBody>
          <a:bodyPr>
            <a:prstTxWarp prst="textNoShape">
              <a:avLst/>
            </a:prstTxWarp>
          </a:bodyPr>
          <a:lstStyle/>
          <a:p>
            <a:pPr>
              <a:spcBef>
                <a:spcPct val="30000"/>
              </a:spcBef>
            </a:pPr>
            <a:r>
              <a:rPr lang="it-IT" sz="2000" i="1"/>
              <a:t>Capacità</a:t>
            </a:r>
            <a:r>
              <a:rPr sz="2000" i="1" noProof="1"/>
              <a:t> (</a:t>
            </a:r>
            <a:r>
              <a:rPr lang="it-IT" sz="2000" i="1"/>
              <a:t>grado</a:t>
            </a:r>
            <a:r>
              <a:rPr sz="2000" i="1" noProof="1"/>
              <a:t>)</a:t>
            </a:r>
          </a:p>
        </p:txBody>
      </p:sp>
      <p:sp>
        <p:nvSpPr>
          <p:cNvPr id="118797" name="Rectangle 13"/>
          <p:cNvSpPr>
            <a:spLocks noChangeArrowheads="1"/>
          </p:cNvSpPr>
          <p:nvPr/>
        </p:nvSpPr>
        <p:spPr bwMode="auto">
          <a:xfrm>
            <a:off x="2895600" y="4343400"/>
            <a:ext cx="2590800" cy="762000"/>
          </a:xfrm>
          <a:prstGeom prst="rect">
            <a:avLst/>
          </a:prstGeom>
          <a:solidFill>
            <a:srgbClr val="FFCC00"/>
          </a:solidFill>
          <a:ln w="9525">
            <a:noFill/>
            <a:miter lim="800000"/>
            <a:headEnd/>
            <a:tailEnd/>
          </a:ln>
        </p:spPr>
        <p:txBody>
          <a:bodyPr>
            <a:prstTxWarp prst="textNoShape">
              <a:avLst/>
            </a:prstTxWarp>
          </a:bodyPr>
          <a:lstStyle/>
          <a:p>
            <a:pPr>
              <a:spcBef>
                <a:spcPct val="30000"/>
              </a:spcBef>
            </a:pPr>
            <a:r>
              <a:rPr sz="2000" b="1" noProof="1"/>
              <a:t>SECOND</a:t>
            </a:r>
            <a:r>
              <a:rPr lang="it-IT" sz="2000" b="1"/>
              <a:t>O</a:t>
            </a:r>
            <a:r>
              <a:rPr sz="2000" b="1" noProof="1"/>
              <a:t> </a:t>
            </a:r>
            <a:r>
              <a:rPr lang="it-IT" sz="2000" b="1"/>
              <a:t>Qualificatore</a:t>
            </a:r>
            <a:endParaRPr sz="2000" b="1" noProof="1"/>
          </a:p>
        </p:txBody>
      </p:sp>
      <p:sp>
        <p:nvSpPr>
          <p:cNvPr id="118798" name="Rectangle 14"/>
          <p:cNvSpPr>
            <a:spLocks noChangeArrowheads="1"/>
          </p:cNvSpPr>
          <p:nvPr/>
        </p:nvSpPr>
        <p:spPr bwMode="auto">
          <a:xfrm>
            <a:off x="228600" y="4343400"/>
            <a:ext cx="2667000" cy="762000"/>
          </a:xfrm>
          <a:prstGeom prst="rect">
            <a:avLst/>
          </a:prstGeom>
          <a:solidFill>
            <a:srgbClr val="FFCC00"/>
          </a:solidFill>
          <a:ln w="9525">
            <a:noFill/>
            <a:miter lim="800000"/>
            <a:headEnd/>
            <a:tailEnd/>
          </a:ln>
        </p:spPr>
        <p:txBody>
          <a:bodyPr>
            <a:prstTxWarp prst="textNoShape">
              <a:avLst/>
            </a:prstTxWarp>
          </a:bodyPr>
          <a:lstStyle/>
          <a:p>
            <a:pPr>
              <a:spcBef>
                <a:spcPct val="30000"/>
              </a:spcBef>
            </a:pPr>
            <a:endParaRPr sz="2200" b="1" noProof="1">
              <a:solidFill>
                <a:schemeClr val="bg1"/>
              </a:solidFill>
            </a:endParaRPr>
          </a:p>
        </p:txBody>
      </p:sp>
      <p:sp>
        <p:nvSpPr>
          <p:cNvPr id="118799" name="Rectangle 15"/>
          <p:cNvSpPr>
            <a:spLocks noChangeArrowheads="1"/>
          </p:cNvSpPr>
          <p:nvPr/>
        </p:nvSpPr>
        <p:spPr bwMode="auto">
          <a:xfrm>
            <a:off x="5486400" y="3581400"/>
            <a:ext cx="3346450" cy="762000"/>
          </a:xfrm>
          <a:prstGeom prst="rect">
            <a:avLst/>
          </a:prstGeom>
          <a:solidFill>
            <a:srgbClr val="FFCC00"/>
          </a:solidFill>
          <a:ln w="9525">
            <a:noFill/>
            <a:miter lim="800000"/>
            <a:headEnd/>
            <a:tailEnd/>
          </a:ln>
        </p:spPr>
        <p:txBody>
          <a:bodyPr>
            <a:prstTxWarp prst="textNoShape">
              <a:avLst/>
            </a:prstTxWarp>
          </a:bodyPr>
          <a:lstStyle/>
          <a:p>
            <a:pPr>
              <a:spcBef>
                <a:spcPct val="20000"/>
              </a:spcBef>
            </a:pPr>
            <a:r>
              <a:rPr sz="2000" i="1" noProof="1"/>
              <a:t>Performance (</a:t>
            </a:r>
            <a:r>
              <a:rPr lang="it-IT" sz="2000" i="1"/>
              <a:t>grado</a:t>
            </a:r>
            <a:r>
              <a:rPr sz="2000" i="1" noProof="1"/>
              <a:t>)</a:t>
            </a:r>
          </a:p>
        </p:txBody>
      </p:sp>
      <p:sp>
        <p:nvSpPr>
          <p:cNvPr id="118800" name="Rectangle 16"/>
          <p:cNvSpPr>
            <a:spLocks noChangeArrowheads="1"/>
          </p:cNvSpPr>
          <p:nvPr/>
        </p:nvSpPr>
        <p:spPr bwMode="auto">
          <a:xfrm>
            <a:off x="2895600" y="3581400"/>
            <a:ext cx="2590800" cy="762000"/>
          </a:xfrm>
          <a:prstGeom prst="rect">
            <a:avLst/>
          </a:prstGeom>
          <a:solidFill>
            <a:srgbClr val="FFCC00"/>
          </a:solidFill>
          <a:ln w="9525">
            <a:noFill/>
            <a:miter lim="800000"/>
            <a:headEnd/>
            <a:tailEnd/>
          </a:ln>
        </p:spPr>
        <p:txBody>
          <a:bodyPr>
            <a:prstTxWarp prst="textNoShape">
              <a:avLst/>
            </a:prstTxWarp>
          </a:bodyPr>
          <a:lstStyle/>
          <a:p>
            <a:pPr>
              <a:spcBef>
                <a:spcPct val="20000"/>
              </a:spcBef>
            </a:pPr>
            <a:r>
              <a:rPr lang="it-IT" sz="2000" b="1"/>
              <a:t>PRIMO</a:t>
            </a:r>
            <a:r>
              <a:rPr sz="2000" b="1" noProof="1"/>
              <a:t> </a:t>
            </a:r>
            <a:r>
              <a:rPr lang="it-IT" sz="2000" b="1"/>
              <a:t>Qualificatore</a:t>
            </a:r>
            <a:endParaRPr sz="2000" b="1" noProof="1"/>
          </a:p>
        </p:txBody>
      </p:sp>
      <p:sp>
        <p:nvSpPr>
          <p:cNvPr id="118801" name="Rectangle 17"/>
          <p:cNvSpPr>
            <a:spLocks noChangeArrowheads="1"/>
          </p:cNvSpPr>
          <p:nvPr/>
        </p:nvSpPr>
        <p:spPr bwMode="auto">
          <a:xfrm>
            <a:off x="228600" y="3581400"/>
            <a:ext cx="2667000" cy="762000"/>
          </a:xfrm>
          <a:prstGeom prst="rect">
            <a:avLst/>
          </a:prstGeom>
          <a:solidFill>
            <a:srgbClr val="FFCC00"/>
          </a:solidFill>
          <a:ln w="9525">
            <a:noFill/>
            <a:miter lim="800000"/>
            <a:headEnd/>
            <a:tailEnd/>
          </a:ln>
        </p:spPr>
        <p:txBody>
          <a:bodyPr>
            <a:prstTxWarp prst="textNoShape">
              <a:avLst/>
            </a:prstTxWarp>
          </a:bodyPr>
          <a:lstStyle/>
          <a:p>
            <a:pPr>
              <a:spcBef>
                <a:spcPct val="20000"/>
              </a:spcBef>
            </a:pPr>
            <a:r>
              <a:rPr lang="it-IT" sz="2000" b="1"/>
              <a:t>Attività e Partecipazione</a:t>
            </a:r>
            <a:endParaRPr sz="2000" b="1" noProof="1"/>
          </a:p>
        </p:txBody>
      </p:sp>
      <p:sp>
        <p:nvSpPr>
          <p:cNvPr id="118802" name="Rectangle 18"/>
          <p:cNvSpPr>
            <a:spLocks noChangeArrowheads="1"/>
          </p:cNvSpPr>
          <p:nvPr/>
        </p:nvSpPr>
        <p:spPr bwMode="auto">
          <a:xfrm>
            <a:off x="5486400" y="2819400"/>
            <a:ext cx="3346450" cy="7620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lang="it-IT" sz="2000" i="1"/>
              <a:t>Localizzazione</a:t>
            </a:r>
            <a:r>
              <a:rPr sz="2000" i="1" noProof="1"/>
              <a:t> </a:t>
            </a:r>
            <a:r>
              <a:rPr lang="it-IT" sz="2000" i="1"/>
              <a:t>della</a:t>
            </a:r>
            <a:r>
              <a:rPr sz="2000" i="1" noProof="1"/>
              <a:t> </a:t>
            </a:r>
            <a:r>
              <a:rPr lang="it-IT" sz="2000" i="1"/>
              <a:t>Menomazione</a:t>
            </a:r>
            <a:endParaRPr sz="2000" i="1" noProof="1"/>
          </a:p>
        </p:txBody>
      </p:sp>
      <p:sp>
        <p:nvSpPr>
          <p:cNvPr id="118803" name="Rectangle 19"/>
          <p:cNvSpPr>
            <a:spLocks noChangeArrowheads="1"/>
          </p:cNvSpPr>
          <p:nvPr/>
        </p:nvSpPr>
        <p:spPr bwMode="auto">
          <a:xfrm>
            <a:off x="2895600" y="2819400"/>
            <a:ext cx="2590800" cy="7620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lang="it-IT" sz="2000" b="1"/>
              <a:t>TERZO</a:t>
            </a:r>
            <a:r>
              <a:rPr sz="2000" b="1" noProof="1"/>
              <a:t> </a:t>
            </a:r>
            <a:r>
              <a:rPr lang="it-IT" sz="2000" b="1"/>
              <a:t>Qualificatore</a:t>
            </a:r>
            <a:endParaRPr sz="2000" b="1" noProof="1"/>
          </a:p>
        </p:txBody>
      </p:sp>
      <p:sp>
        <p:nvSpPr>
          <p:cNvPr id="118804" name="Rectangle 20"/>
          <p:cNvSpPr>
            <a:spLocks noChangeArrowheads="1"/>
          </p:cNvSpPr>
          <p:nvPr/>
        </p:nvSpPr>
        <p:spPr bwMode="auto">
          <a:xfrm>
            <a:off x="228600" y="2819400"/>
            <a:ext cx="2667000" cy="762000"/>
          </a:xfrm>
          <a:prstGeom prst="rect">
            <a:avLst/>
          </a:prstGeom>
          <a:solidFill>
            <a:srgbClr val="FCDF74"/>
          </a:solidFill>
          <a:ln w="9525">
            <a:noFill/>
            <a:miter lim="800000"/>
            <a:headEnd/>
            <a:tailEnd/>
          </a:ln>
        </p:spPr>
        <p:txBody>
          <a:bodyPr>
            <a:prstTxWarp prst="textNoShape">
              <a:avLst/>
            </a:prstTxWarp>
          </a:bodyPr>
          <a:lstStyle/>
          <a:p>
            <a:pPr>
              <a:spcBef>
                <a:spcPct val="20000"/>
              </a:spcBef>
            </a:pPr>
            <a:endParaRPr sz="2200" b="1" noProof="1">
              <a:solidFill>
                <a:schemeClr val="bg1"/>
              </a:solidFill>
            </a:endParaRPr>
          </a:p>
        </p:txBody>
      </p:sp>
      <p:sp>
        <p:nvSpPr>
          <p:cNvPr id="118805" name="Rectangle 21"/>
          <p:cNvSpPr>
            <a:spLocks noChangeArrowheads="1"/>
          </p:cNvSpPr>
          <p:nvPr/>
        </p:nvSpPr>
        <p:spPr bwMode="auto">
          <a:xfrm>
            <a:off x="5486400" y="2133600"/>
            <a:ext cx="3346450" cy="6858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sz="2000" i="1" noProof="1"/>
              <a:t>Natur</a:t>
            </a:r>
            <a:r>
              <a:rPr lang="it-IT" sz="2000" i="1"/>
              <a:t>a</a:t>
            </a:r>
            <a:r>
              <a:rPr sz="2000" i="1" noProof="1"/>
              <a:t> </a:t>
            </a:r>
            <a:r>
              <a:rPr lang="it-IT" sz="2000" i="1"/>
              <a:t>della</a:t>
            </a:r>
            <a:r>
              <a:rPr sz="2000" i="1" noProof="1"/>
              <a:t> </a:t>
            </a:r>
            <a:r>
              <a:rPr lang="it-IT" sz="2000" i="1"/>
              <a:t>Menomazione</a:t>
            </a:r>
            <a:endParaRPr sz="2000" i="1" noProof="1"/>
          </a:p>
        </p:txBody>
      </p:sp>
      <p:sp>
        <p:nvSpPr>
          <p:cNvPr id="118806" name="Rectangle 22"/>
          <p:cNvSpPr>
            <a:spLocks noChangeArrowheads="1"/>
          </p:cNvSpPr>
          <p:nvPr/>
        </p:nvSpPr>
        <p:spPr bwMode="auto">
          <a:xfrm>
            <a:off x="2895600" y="2133600"/>
            <a:ext cx="2590800" cy="6858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sz="2000" b="1" noProof="1"/>
              <a:t>SECOND</a:t>
            </a:r>
            <a:r>
              <a:rPr lang="it-IT" sz="2000" b="1"/>
              <a:t>O</a:t>
            </a:r>
            <a:r>
              <a:rPr sz="2000" b="1" noProof="1"/>
              <a:t> </a:t>
            </a:r>
            <a:r>
              <a:rPr lang="it-IT" sz="2000" b="1"/>
              <a:t>Qualificatore</a:t>
            </a:r>
            <a:endParaRPr sz="2000" b="1" noProof="1"/>
          </a:p>
        </p:txBody>
      </p:sp>
      <p:sp>
        <p:nvSpPr>
          <p:cNvPr id="118807" name="Rectangle 23"/>
          <p:cNvSpPr>
            <a:spLocks noChangeArrowheads="1"/>
          </p:cNvSpPr>
          <p:nvPr/>
        </p:nvSpPr>
        <p:spPr bwMode="auto">
          <a:xfrm>
            <a:off x="228600" y="2133600"/>
            <a:ext cx="2667000" cy="685800"/>
          </a:xfrm>
          <a:prstGeom prst="rect">
            <a:avLst/>
          </a:prstGeom>
          <a:solidFill>
            <a:srgbClr val="FCDF74"/>
          </a:solidFill>
          <a:ln w="9525">
            <a:noFill/>
            <a:miter lim="800000"/>
            <a:headEnd/>
            <a:tailEnd/>
          </a:ln>
        </p:spPr>
        <p:txBody>
          <a:bodyPr>
            <a:prstTxWarp prst="textNoShape">
              <a:avLst/>
            </a:prstTxWarp>
          </a:bodyPr>
          <a:lstStyle/>
          <a:p>
            <a:pPr>
              <a:spcBef>
                <a:spcPct val="20000"/>
              </a:spcBef>
            </a:pPr>
            <a:endParaRPr sz="2200" b="1" noProof="1">
              <a:solidFill>
                <a:schemeClr val="bg1"/>
              </a:solidFill>
            </a:endParaRPr>
          </a:p>
        </p:txBody>
      </p:sp>
      <p:sp>
        <p:nvSpPr>
          <p:cNvPr id="118808" name="Rectangle 24"/>
          <p:cNvSpPr>
            <a:spLocks noChangeArrowheads="1"/>
          </p:cNvSpPr>
          <p:nvPr/>
        </p:nvSpPr>
        <p:spPr bwMode="auto">
          <a:xfrm>
            <a:off x="5486400" y="1371600"/>
            <a:ext cx="3346450" cy="7620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lang="it-IT" sz="2000" i="1"/>
              <a:t>Grado</a:t>
            </a:r>
            <a:r>
              <a:rPr sz="2000" i="1" noProof="1"/>
              <a:t> </a:t>
            </a:r>
            <a:r>
              <a:rPr lang="it-IT" sz="2000" i="1"/>
              <a:t>della</a:t>
            </a:r>
            <a:r>
              <a:rPr sz="2000" i="1" noProof="1"/>
              <a:t> </a:t>
            </a:r>
            <a:r>
              <a:rPr lang="it-IT" sz="2000" i="1"/>
              <a:t>Menomazione</a:t>
            </a:r>
            <a:endParaRPr sz="2000" i="1" noProof="1"/>
          </a:p>
        </p:txBody>
      </p:sp>
      <p:sp>
        <p:nvSpPr>
          <p:cNvPr id="118809" name="Rectangle 25"/>
          <p:cNvSpPr>
            <a:spLocks noChangeArrowheads="1"/>
          </p:cNvSpPr>
          <p:nvPr/>
        </p:nvSpPr>
        <p:spPr bwMode="auto">
          <a:xfrm>
            <a:off x="2895600" y="1371600"/>
            <a:ext cx="2590800" cy="7620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lang="it-IT" sz="2000" b="1"/>
              <a:t>PRIMO</a:t>
            </a:r>
            <a:r>
              <a:rPr sz="2000" b="1" noProof="1">
                <a:solidFill>
                  <a:schemeClr val="bg1"/>
                </a:solidFill>
              </a:rPr>
              <a:t> </a:t>
            </a:r>
            <a:r>
              <a:rPr lang="it-IT" sz="2000" b="1"/>
              <a:t>Qualificatore</a:t>
            </a:r>
            <a:endParaRPr sz="2000" b="1" noProof="1"/>
          </a:p>
        </p:txBody>
      </p:sp>
      <p:sp>
        <p:nvSpPr>
          <p:cNvPr id="118810" name="Rectangle 26"/>
          <p:cNvSpPr>
            <a:spLocks noChangeArrowheads="1"/>
          </p:cNvSpPr>
          <p:nvPr/>
        </p:nvSpPr>
        <p:spPr bwMode="auto">
          <a:xfrm>
            <a:off x="228600" y="1371600"/>
            <a:ext cx="2667000" cy="7620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sz="2000" b="1" noProof="1"/>
              <a:t>Stru</a:t>
            </a:r>
            <a:r>
              <a:rPr lang="it-IT" sz="2000" b="1"/>
              <a:t>t</a:t>
            </a:r>
            <a:r>
              <a:rPr sz="2000" b="1" noProof="1"/>
              <a:t>ture </a:t>
            </a:r>
            <a:r>
              <a:rPr lang="it-IT" sz="2000" b="1"/>
              <a:t>Corporee</a:t>
            </a:r>
            <a:r>
              <a:rPr sz="2000" b="1" noProof="1"/>
              <a:t> </a:t>
            </a:r>
          </a:p>
        </p:txBody>
      </p:sp>
      <p:sp>
        <p:nvSpPr>
          <p:cNvPr id="118811" name="Line 27"/>
          <p:cNvSpPr>
            <a:spLocks noChangeShapeType="1"/>
          </p:cNvSpPr>
          <p:nvPr/>
        </p:nvSpPr>
        <p:spPr bwMode="auto">
          <a:xfrm>
            <a:off x="228600" y="2133600"/>
            <a:ext cx="8610600" cy="0"/>
          </a:xfrm>
          <a:prstGeom prst="line">
            <a:avLst/>
          </a:prstGeom>
          <a:noFill/>
          <a:ln w="12700">
            <a:solidFill>
              <a:schemeClr val="tx1"/>
            </a:solidFill>
            <a:round/>
            <a:headEnd/>
            <a:tailEnd/>
          </a:ln>
        </p:spPr>
        <p:txBody>
          <a:bodyPr wrap="none">
            <a:prstTxWarp prst="textNoShape">
              <a:avLst/>
            </a:prstTxWarp>
          </a:bodyPr>
          <a:lstStyle/>
          <a:p>
            <a:endParaRPr lang="it-IT"/>
          </a:p>
        </p:txBody>
      </p:sp>
      <p:sp>
        <p:nvSpPr>
          <p:cNvPr id="118812" name="Line 28"/>
          <p:cNvSpPr>
            <a:spLocks noChangeShapeType="1"/>
          </p:cNvSpPr>
          <p:nvPr/>
        </p:nvSpPr>
        <p:spPr bwMode="auto">
          <a:xfrm>
            <a:off x="228600" y="2819400"/>
            <a:ext cx="8610600" cy="0"/>
          </a:xfrm>
          <a:prstGeom prst="line">
            <a:avLst/>
          </a:prstGeom>
          <a:noFill/>
          <a:ln w="12700">
            <a:solidFill>
              <a:schemeClr val="tx1"/>
            </a:solidFill>
            <a:round/>
            <a:headEnd/>
            <a:tailEnd/>
          </a:ln>
        </p:spPr>
        <p:txBody>
          <a:bodyPr wrap="none">
            <a:prstTxWarp prst="textNoShape">
              <a:avLst/>
            </a:prstTxWarp>
          </a:bodyPr>
          <a:lstStyle/>
          <a:p>
            <a:endParaRPr lang="it-IT"/>
          </a:p>
        </p:txBody>
      </p:sp>
      <p:sp>
        <p:nvSpPr>
          <p:cNvPr id="118813" name="Line 29"/>
          <p:cNvSpPr>
            <a:spLocks noChangeShapeType="1"/>
          </p:cNvSpPr>
          <p:nvPr/>
        </p:nvSpPr>
        <p:spPr bwMode="auto">
          <a:xfrm>
            <a:off x="228600" y="3581400"/>
            <a:ext cx="8610600" cy="0"/>
          </a:xfrm>
          <a:prstGeom prst="line">
            <a:avLst/>
          </a:prstGeom>
          <a:noFill/>
          <a:ln w="12700">
            <a:solidFill>
              <a:schemeClr val="tx1"/>
            </a:solidFill>
            <a:round/>
            <a:headEnd/>
            <a:tailEnd/>
          </a:ln>
        </p:spPr>
        <p:txBody>
          <a:bodyPr wrap="none">
            <a:prstTxWarp prst="textNoShape">
              <a:avLst/>
            </a:prstTxWarp>
          </a:bodyPr>
          <a:lstStyle/>
          <a:p>
            <a:endParaRPr lang="it-IT"/>
          </a:p>
        </p:txBody>
      </p:sp>
      <p:sp>
        <p:nvSpPr>
          <p:cNvPr id="118814" name="Line 30"/>
          <p:cNvSpPr>
            <a:spLocks noChangeShapeType="1"/>
          </p:cNvSpPr>
          <p:nvPr/>
        </p:nvSpPr>
        <p:spPr bwMode="auto">
          <a:xfrm>
            <a:off x="228600" y="4343400"/>
            <a:ext cx="8610600" cy="1588"/>
          </a:xfrm>
          <a:prstGeom prst="line">
            <a:avLst/>
          </a:prstGeom>
          <a:noFill/>
          <a:ln w="12700">
            <a:solidFill>
              <a:schemeClr val="tx1"/>
            </a:solidFill>
            <a:round/>
            <a:headEnd/>
            <a:tailEnd/>
          </a:ln>
        </p:spPr>
        <p:txBody>
          <a:bodyPr wrap="none">
            <a:prstTxWarp prst="textNoShape">
              <a:avLst/>
            </a:prstTxWarp>
          </a:bodyPr>
          <a:lstStyle/>
          <a:p>
            <a:endParaRPr lang="it-IT"/>
          </a:p>
        </p:txBody>
      </p:sp>
      <p:sp>
        <p:nvSpPr>
          <p:cNvPr id="118815" name="Line 31"/>
          <p:cNvSpPr>
            <a:spLocks noChangeShapeType="1"/>
          </p:cNvSpPr>
          <p:nvPr/>
        </p:nvSpPr>
        <p:spPr bwMode="auto">
          <a:xfrm>
            <a:off x="228600" y="685800"/>
            <a:ext cx="0" cy="518160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18816" name="Freeform 32"/>
          <p:cNvSpPr>
            <a:spLocks noChangeArrowheads="1"/>
          </p:cNvSpPr>
          <p:nvPr/>
        </p:nvSpPr>
        <p:spPr bwMode="auto">
          <a:xfrm flipH="1">
            <a:off x="2819400" y="838200"/>
            <a:ext cx="76200" cy="5029200"/>
          </a:xfrm>
          <a:custGeom>
            <a:avLst/>
            <a:gdLst>
              <a:gd name="T0" fmla="*/ 0 w 1"/>
              <a:gd name="T1" fmla="*/ 0 h 3455"/>
              <a:gd name="T2" fmla="*/ 0 w 1"/>
              <a:gd name="T3" fmla="*/ 3455 h 3455"/>
              <a:gd name="T4" fmla="*/ 0 60000 65536"/>
              <a:gd name="T5" fmla="*/ 0 60000 65536"/>
              <a:gd name="T6" fmla="*/ 0 w 1"/>
              <a:gd name="T7" fmla="*/ 0 h 3455"/>
              <a:gd name="T8" fmla="*/ 1 w 1"/>
              <a:gd name="T9" fmla="*/ 3455 h 3455"/>
            </a:gdLst>
            <a:ahLst/>
            <a:cxnLst>
              <a:cxn ang="T4">
                <a:pos x="T0" y="T1"/>
              </a:cxn>
              <a:cxn ang="T5">
                <a:pos x="T2" y="T3"/>
              </a:cxn>
            </a:cxnLst>
            <a:rect l="T6" t="T7" r="T8" b="T9"/>
            <a:pathLst>
              <a:path w="1" h="3455">
                <a:moveTo>
                  <a:pt x="0" y="0"/>
                </a:moveTo>
                <a:lnTo>
                  <a:pt x="0" y="3455"/>
                </a:lnTo>
              </a:path>
            </a:pathLst>
          </a:custGeom>
          <a:noFill/>
          <a:ln w="12700">
            <a:solidFill>
              <a:schemeClr val="tx1"/>
            </a:solidFill>
            <a:round/>
            <a:headEnd/>
            <a:tailEnd/>
          </a:ln>
        </p:spPr>
        <p:txBody>
          <a:bodyPr wrap="none">
            <a:prstTxWarp prst="textNoShape">
              <a:avLst/>
            </a:prstTxWarp>
          </a:bodyPr>
          <a:lstStyle/>
          <a:p>
            <a:endParaRPr lang="it-IT"/>
          </a:p>
        </p:txBody>
      </p:sp>
      <p:sp>
        <p:nvSpPr>
          <p:cNvPr id="118817" name="Line 33"/>
          <p:cNvSpPr>
            <a:spLocks noChangeShapeType="1"/>
          </p:cNvSpPr>
          <p:nvPr/>
        </p:nvSpPr>
        <p:spPr bwMode="auto">
          <a:xfrm>
            <a:off x="8839200" y="685800"/>
            <a:ext cx="0" cy="518160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414754" name="Rectangle 34"/>
          <p:cNvSpPr>
            <a:spLocks noGrp="1" noChangeArrowheads="1"/>
          </p:cNvSpPr>
          <p:nvPr>
            <p:ph type="title"/>
          </p:nvPr>
        </p:nvSpPr>
        <p:spPr bwMode="auto">
          <a:xfrm>
            <a:off x="0" y="152400"/>
            <a:ext cx="9144000" cy="304800"/>
          </a:xfrm>
          <a:noFill/>
          <a:ln>
            <a:miter lim="800000"/>
            <a:headEnd/>
            <a:tailEnd/>
          </a:ln>
        </p:spPr>
        <p:txBody>
          <a:bodyPr vert="horz" wrap="square" lIns="91440" tIns="45720" rIns="91440" bIns="45720" numCol="1" anchor="t" anchorCtr="0" compatLnSpc="1">
            <a:prstTxWarp prst="textNoShape">
              <a:avLst/>
            </a:prstTxWarp>
            <a:normAutofit fontScale="90000"/>
          </a:bodyPr>
          <a:lstStyle/>
          <a:p>
            <a:r>
              <a:rPr lang="it-IT" sz="3200" b="1"/>
              <a:t/>
            </a:r>
            <a:br>
              <a:rPr lang="it-IT" sz="3200" b="1"/>
            </a:br>
            <a:endParaRPr lang="it-IT" sz="3600" b="1"/>
          </a:p>
        </p:txBody>
      </p:sp>
      <p:sp>
        <p:nvSpPr>
          <p:cNvPr id="118819" name="Line 35"/>
          <p:cNvSpPr>
            <a:spLocks noChangeShapeType="1"/>
          </p:cNvSpPr>
          <p:nvPr/>
        </p:nvSpPr>
        <p:spPr bwMode="auto">
          <a:xfrm>
            <a:off x="228600" y="1371600"/>
            <a:ext cx="8610600" cy="0"/>
          </a:xfrm>
          <a:prstGeom prst="line">
            <a:avLst/>
          </a:prstGeom>
          <a:noFill/>
          <a:ln w="9525">
            <a:solidFill>
              <a:schemeClr val="tx1"/>
            </a:solidFill>
            <a:round/>
            <a:headEnd/>
            <a:tailEnd/>
          </a:ln>
        </p:spPr>
        <p:txBody>
          <a:bodyPr>
            <a:prstTxWarp prst="textNoShape">
              <a:avLst/>
            </a:prstTxWarp>
          </a:bodyPr>
          <a:lstStyle/>
          <a:p>
            <a:endParaRPr lang="it-IT"/>
          </a:p>
        </p:txBody>
      </p:sp>
      <p:sp>
        <p:nvSpPr>
          <p:cNvPr id="118820" name="Line 36"/>
          <p:cNvSpPr>
            <a:spLocks noChangeShapeType="1"/>
          </p:cNvSpPr>
          <p:nvPr/>
        </p:nvSpPr>
        <p:spPr bwMode="auto">
          <a:xfrm>
            <a:off x="5486400" y="685800"/>
            <a:ext cx="0" cy="5181600"/>
          </a:xfrm>
          <a:prstGeom prst="line">
            <a:avLst/>
          </a:prstGeom>
          <a:noFill/>
          <a:ln w="9525">
            <a:solidFill>
              <a:schemeClr val="tx1"/>
            </a:solidFill>
            <a:round/>
            <a:headEnd/>
            <a:tailEnd/>
          </a:ln>
        </p:spPr>
        <p:txBody>
          <a:bodyPr>
            <a:prstTxWarp prst="textNoShape">
              <a:avLst/>
            </a:prstTxWarp>
          </a:bodyPr>
          <a:lstStyle/>
          <a:p>
            <a:endParaRPr lang="it-IT"/>
          </a:p>
        </p:txBody>
      </p:sp>
      <p:sp>
        <p:nvSpPr>
          <p:cNvPr id="118821" name="Rectangle 37"/>
          <p:cNvSpPr>
            <a:spLocks noChangeArrowheads="1"/>
          </p:cNvSpPr>
          <p:nvPr/>
        </p:nvSpPr>
        <p:spPr bwMode="auto">
          <a:xfrm>
            <a:off x="0" y="0"/>
            <a:ext cx="9144000" cy="641350"/>
          </a:xfrm>
          <a:prstGeom prst="rect">
            <a:avLst/>
          </a:prstGeom>
          <a:noFill/>
          <a:ln w="9525">
            <a:noFill/>
            <a:miter lim="800000"/>
            <a:headEnd/>
            <a:tailEnd/>
          </a:ln>
        </p:spPr>
        <p:txBody>
          <a:bodyPr>
            <a:prstTxWarp prst="textNoShape">
              <a:avLst/>
            </a:prstTxWarp>
            <a:spAutoFit/>
          </a:bodyPr>
          <a:lstStyle/>
          <a:p>
            <a:r>
              <a:rPr lang="it-IT" sz="3600" b="1"/>
              <a:t>I QUALIFICATORI</a:t>
            </a:r>
          </a:p>
        </p:txBody>
      </p:sp>
      <p:sp>
        <p:nvSpPr>
          <p:cNvPr id="38" name="Rettangolo 37"/>
          <p:cNvSpPr/>
          <p:nvPr/>
        </p:nvSpPr>
        <p:spPr>
          <a:xfrm>
            <a:off x="2895600" y="2133600"/>
            <a:ext cx="5943600" cy="1447800"/>
          </a:xfrm>
          <a:prstGeom prst="rect">
            <a:avLst/>
          </a:prstGeom>
          <a:solidFill>
            <a:srgbClr val="FFCC6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4754"/>
                                        </p:tgtEl>
                                        <p:attrNameLst>
                                          <p:attrName>style.visibility</p:attrName>
                                        </p:attrNameLst>
                                      </p:cBhvr>
                                      <p:to>
                                        <p:strVal val="visible"/>
                                      </p:to>
                                    </p:set>
                                    <p:anim calcmode="lin" valueType="num">
                                      <p:cBhvr additive="base">
                                        <p:cTn id="7" dur="500" fill="hold"/>
                                        <p:tgtEl>
                                          <p:spTgt spid="414754"/>
                                        </p:tgtEl>
                                        <p:attrNameLst>
                                          <p:attrName>ppt_x</p:attrName>
                                        </p:attrNameLst>
                                      </p:cBhvr>
                                      <p:tavLst>
                                        <p:tav tm="0">
                                          <p:val>
                                            <p:strVal val="#ppt_x"/>
                                          </p:val>
                                        </p:tav>
                                        <p:tav tm="100000">
                                          <p:val>
                                            <p:strVal val="#ppt_x"/>
                                          </p:val>
                                        </p:tav>
                                      </p:tavLst>
                                    </p:anim>
                                    <p:anim calcmode="lin" valueType="num">
                                      <p:cBhvr additive="base">
                                        <p:cTn id="8" dur="500" fill="hold"/>
                                        <p:tgtEl>
                                          <p:spTgt spid="41475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754" grpId="0" animBg="1" autoUpdateAnimBg="0"/>
      <p:bldP spid="38" grpId="0" animBg="1"/>
    </p:bld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4"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en-US" sz="2300" b="1">
              <a:latin typeface="Times" charset="0"/>
            </a:endParaRPr>
          </a:p>
        </p:txBody>
      </p:sp>
      <p:sp>
        <p:nvSpPr>
          <p:cNvPr id="120835" name="Text Box 3"/>
          <p:cNvSpPr txBox="1">
            <a:spLocks noChangeArrowheads="1"/>
          </p:cNvSpPr>
          <p:nvPr/>
        </p:nvSpPr>
        <p:spPr bwMode="auto">
          <a:xfrm>
            <a:off x="304800" y="274596"/>
            <a:ext cx="8839200" cy="1325604"/>
          </a:xfrm>
          <a:prstGeom prst="rect">
            <a:avLst/>
          </a:prstGeom>
          <a:noFill/>
          <a:ln w="9525">
            <a:noFill/>
            <a:miter lim="800000"/>
            <a:headEnd/>
            <a:tailEnd/>
          </a:ln>
        </p:spPr>
        <p:txBody>
          <a:bodyPr wrap="square" lIns="89983" tIns="46792" rIns="89983" bIns="46792">
            <a:prstTxWarp prst="textNoShape">
              <a:avLst/>
            </a:prstTxWarp>
            <a:spAutoFit/>
          </a:bodyPr>
          <a:lstStyle/>
          <a:p>
            <a:pPr eaLnBrk="0" hangingPunct="0"/>
            <a:r>
              <a:rPr lang="it-IT" sz="4000" b="1" dirty="0">
                <a:solidFill>
                  <a:srgbClr val="111111"/>
                </a:solidFill>
              </a:rPr>
              <a:t>PRIMO QUALIFICATORE</a:t>
            </a:r>
          </a:p>
          <a:p>
            <a:pPr eaLnBrk="0" hangingPunct="0"/>
            <a:r>
              <a:rPr lang="it-IT" sz="4000" b="1" dirty="0">
                <a:solidFill>
                  <a:srgbClr val="111111"/>
                </a:solidFill>
              </a:rPr>
              <a:t>Scala di gravità</a:t>
            </a:r>
            <a:endParaRPr lang="it-IT" sz="4000" dirty="0">
              <a:solidFill>
                <a:srgbClr val="111111"/>
              </a:solidFill>
            </a:endParaRPr>
          </a:p>
        </p:txBody>
      </p:sp>
      <p:sp>
        <p:nvSpPr>
          <p:cNvPr id="120836" name="Text Box 4"/>
          <p:cNvSpPr txBox="1">
            <a:spLocks noChangeArrowheads="1"/>
          </p:cNvSpPr>
          <p:nvPr/>
        </p:nvSpPr>
        <p:spPr bwMode="auto">
          <a:xfrm>
            <a:off x="228600" y="1776154"/>
            <a:ext cx="8534400" cy="3710246"/>
          </a:xfrm>
          <a:prstGeom prst="rect">
            <a:avLst/>
          </a:prstGeom>
          <a:noFill/>
          <a:ln w="12700" cap="sq">
            <a:noFill/>
            <a:miter lim="800000"/>
            <a:headEnd type="none" w="sm" len="sm"/>
            <a:tailEnd type="none" w="sm" len="sm"/>
          </a:ln>
        </p:spPr>
        <p:txBody>
          <a:bodyPr>
            <a:prstTxWarp prst="textNoShape">
              <a:avLst/>
            </a:prstTxWarp>
            <a:spAutoFit/>
          </a:bodyPr>
          <a:lstStyle/>
          <a:p>
            <a:pPr>
              <a:lnSpc>
                <a:spcPct val="85000"/>
              </a:lnSpc>
            </a:pPr>
            <a:r>
              <a:rPr sz="2000" noProof="1"/>
              <a:t>_xxx.0 :  </a:t>
            </a:r>
            <a:r>
              <a:rPr sz="2000" b="1" noProof="1"/>
              <a:t>nessun</a:t>
            </a:r>
            <a:r>
              <a:rPr sz="2000" noProof="1"/>
              <a:t> problema (</a:t>
            </a:r>
            <a:r>
              <a:rPr sz="2000" i="1" noProof="1"/>
              <a:t>assente, trascurabile</a:t>
            </a:r>
            <a:r>
              <a:rPr sz="2000" noProof="1" smtClean="0"/>
              <a:t>)</a:t>
            </a:r>
            <a:r>
              <a:rPr lang="it-IT" sz="2000" noProof="1" smtClean="0"/>
              <a:t>       </a:t>
            </a:r>
            <a:r>
              <a:rPr sz="2000" noProof="1" smtClean="0"/>
              <a:t>0</a:t>
            </a:r>
            <a:r>
              <a:rPr sz="2000" noProof="1"/>
              <a:t>-4%</a:t>
            </a:r>
          </a:p>
          <a:p>
            <a:pPr>
              <a:lnSpc>
                <a:spcPct val="85000"/>
              </a:lnSpc>
            </a:pPr>
            <a:endParaRPr sz="2000" noProof="1"/>
          </a:p>
          <a:p>
            <a:pPr>
              <a:lnSpc>
                <a:spcPct val="85000"/>
              </a:lnSpc>
            </a:pPr>
            <a:r>
              <a:rPr sz="2000" noProof="1"/>
              <a:t>_xxx.1 :  problema </a:t>
            </a:r>
            <a:r>
              <a:rPr sz="2000" b="1" noProof="1"/>
              <a:t>lieve </a:t>
            </a:r>
            <a:r>
              <a:rPr sz="2000" noProof="1"/>
              <a:t>(</a:t>
            </a:r>
            <a:r>
              <a:rPr sz="2000" i="1" noProof="1"/>
              <a:t>leggero, basso)</a:t>
            </a:r>
            <a:r>
              <a:rPr sz="2000" noProof="1"/>
              <a:t>	     </a:t>
            </a:r>
            <a:r>
              <a:rPr lang="it-IT" sz="2000" dirty="0"/>
              <a:t>  	</a:t>
            </a:r>
            <a:r>
              <a:rPr lang="it-IT" sz="2000" dirty="0" smtClean="0"/>
              <a:t>        </a:t>
            </a:r>
            <a:r>
              <a:rPr sz="2000" noProof="1" smtClean="0"/>
              <a:t>5</a:t>
            </a:r>
            <a:r>
              <a:rPr sz="2000" noProof="1"/>
              <a:t>-24%</a:t>
            </a:r>
          </a:p>
          <a:p>
            <a:pPr>
              <a:lnSpc>
                <a:spcPct val="85000"/>
              </a:lnSpc>
            </a:pPr>
            <a:endParaRPr sz="2000" noProof="1"/>
          </a:p>
          <a:p>
            <a:pPr>
              <a:lnSpc>
                <a:spcPct val="85000"/>
              </a:lnSpc>
            </a:pPr>
            <a:r>
              <a:rPr sz="2000" noProof="1"/>
              <a:t>_xxx.2 :  problem</a:t>
            </a:r>
            <a:r>
              <a:rPr lang="it-IT" sz="2000" dirty="0"/>
              <a:t>a </a:t>
            </a:r>
            <a:r>
              <a:rPr lang="it-IT" sz="2000" b="1" dirty="0"/>
              <a:t>medio</a:t>
            </a:r>
            <a:r>
              <a:rPr sz="2000" noProof="1"/>
              <a:t> (</a:t>
            </a:r>
            <a:r>
              <a:rPr sz="2000" i="1" noProof="1"/>
              <a:t>m</a:t>
            </a:r>
            <a:r>
              <a:rPr lang="it-IT" sz="2000" i="1" dirty="0" err="1"/>
              <a:t>oderato</a:t>
            </a:r>
            <a:r>
              <a:rPr lang="it-IT" sz="2000" i="1" dirty="0"/>
              <a:t>,</a:t>
            </a:r>
            <a:r>
              <a:rPr sz="2000" i="1" noProof="1"/>
              <a:t> </a:t>
            </a:r>
            <a:r>
              <a:rPr lang="it-IT" sz="2000" i="1" dirty="0"/>
              <a:t>discreto)</a:t>
            </a:r>
            <a:r>
              <a:rPr sz="2000" noProof="1"/>
              <a:t>     </a:t>
            </a:r>
            <a:r>
              <a:rPr lang="it-IT" sz="2000" dirty="0"/>
              <a:t>     </a:t>
            </a:r>
            <a:r>
              <a:rPr lang="it-IT" sz="2000" dirty="0" smtClean="0"/>
              <a:t> </a:t>
            </a:r>
            <a:r>
              <a:rPr sz="2000" noProof="1" smtClean="0"/>
              <a:t>25-</a:t>
            </a:r>
            <a:r>
              <a:rPr lang="it-IT" sz="2000" noProof="1" smtClean="0"/>
              <a:t>4</a:t>
            </a:r>
            <a:r>
              <a:rPr sz="2000" noProof="1" smtClean="0"/>
              <a:t>9</a:t>
            </a:r>
            <a:r>
              <a:rPr sz="2000" noProof="1"/>
              <a:t>%</a:t>
            </a:r>
          </a:p>
          <a:p>
            <a:pPr>
              <a:lnSpc>
                <a:spcPct val="85000"/>
              </a:lnSpc>
            </a:pPr>
            <a:endParaRPr sz="2000" noProof="1"/>
          </a:p>
          <a:p>
            <a:pPr>
              <a:lnSpc>
                <a:spcPct val="85000"/>
              </a:lnSpc>
            </a:pPr>
            <a:r>
              <a:rPr sz="2000" noProof="1"/>
              <a:t>_xxx.3 : problem</a:t>
            </a:r>
            <a:r>
              <a:rPr lang="it-IT" sz="2000" dirty="0"/>
              <a:t>a</a:t>
            </a:r>
            <a:r>
              <a:rPr sz="2000" noProof="1"/>
              <a:t> </a:t>
            </a:r>
            <a:r>
              <a:rPr lang="it-IT" sz="2000" b="1" dirty="0"/>
              <a:t>grave</a:t>
            </a:r>
            <a:r>
              <a:rPr sz="2000" b="1" noProof="1"/>
              <a:t> </a:t>
            </a:r>
            <a:r>
              <a:rPr sz="2000" noProof="1"/>
              <a:t>(</a:t>
            </a:r>
            <a:r>
              <a:rPr lang="it-IT" sz="2000" i="1" dirty="0"/>
              <a:t>elevato</a:t>
            </a:r>
            <a:r>
              <a:rPr sz="2000" i="1" noProof="1"/>
              <a:t>, e</a:t>
            </a:r>
            <a:r>
              <a:rPr lang="it-IT" sz="2000" i="1" dirty="0" err="1"/>
              <a:t>s</a:t>
            </a:r>
            <a:r>
              <a:rPr sz="2000" i="1" noProof="1"/>
              <a:t>trem</a:t>
            </a:r>
            <a:r>
              <a:rPr lang="it-IT" sz="2000" i="1" dirty="0"/>
              <a:t>o)</a:t>
            </a:r>
            <a:r>
              <a:rPr sz="2000" noProof="1"/>
              <a:t>            </a:t>
            </a:r>
            <a:r>
              <a:rPr lang="it-IT" sz="2000" dirty="0"/>
              <a:t>   </a:t>
            </a:r>
            <a:r>
              <a:rPr lang="it-IT" sz="2000" dirty="0" smtClean="0"/>
              <a:t> </a:t>
            </a:r>
            <a:r>
              <a:rPr sz="2000" noProof="1" smtClean="0"/>
              <a:t>50</a:t>
            </a:r>
            <a:r>
              <a:rPr sz="2000" noProof="1"/>
              <a:t>-95%</a:t>
            </a:r>
          </a:p>
          <a:p>
            <a:pPr>
              <a:lnSpc>
                <a:spcPct val="85000"/>
              </a:lnSpc>
            </a:pPr>
            <a:endParaRPr sz="2000" noProof="1"/>
          </a:p>
          <a:p>
            <a:pPr>
              <a:lnSpc>
                <a:spcPct val="85000"/>
              </a:lnSpc>
            </a:pPr>
            <a:r>
              <a:rPr sz="2000" noProof="1"/>
              <a:t>_xxx.4 : </a:t>
            </a:r>
            <a:r>
              <a:rPr lang="it-IT" sz="2000" dirty="0"/>
              <a:t>problema</a:t>
            </a:r>
            <a:r>
              <a:rPr sz="2000" noProof="1"/>
              <a:t> </a:t>
            </a:r>
            <a:r>
              <a:rPr sz="2000" b="1" noProof="1"/>
              <a:t>complet</a:t>
            </a:r>
            <a:r>
              <a:rPr lang="it-IT" sz="2000" b="1" dirty="0"/>
              <a:t>o </a:t>
            </a:r>
            <a:r>
              <a:rPr sz="2000" noProof="1"/>
              <a:t>(</a:t>
            </a:r>
            <a:r>
              <a:rPr sz="2000" i="1" noProof="1"/>
              <a:t>total</a:t>
            </a:r>
            <a:r>
              <a:rPr lang="it-IT" sz="2000" i="1" dirty="0"/>
              <a:t>e)</a:t>
            </a:r>
            <a:r>
              <a:rPr sz="2000" noProof="1"/>
              <a:t>		     </a:t>
            </a:r>
            <a:r>
              <a:rPr lang="it-IT" sz="2000" dirty="0"/>
              <a:t>  </a:t>
            </a:r>
            <a:r>
              <a:rPr lang="it-IT" sz="2000" dirty="0" smtClean="0"/>
              <a:t>  </a:t>
            </a:r>
            <a:r>
              <a:rPr sz="2000" noProof="1" smtClean="0"/>
              <a:t>96</a:t>
            </a:r>
            <a:r>
              <a:rPr sz="2000" noProof="1"/>
              <a:t>-100%</a:t>
            </a:r>
          </a:p>
          <a:p>
            <a:pPr>
              <a:lnSpc>
                <a:spcPct val="85000"/>
              </a:lnSpc>
            </a:pPr>
            <a:endParaRPr sz="3600" noProof="1"/>
          </a:p>
          <a:p>
            <a:pPr>
              <a:lnSpc>
                <a:spcPct val="85000"/>
              </a:lnSpc>
            </a:pPr>
            <a:r>
              <a:rPr sz="2000" noProof="1"/>
              <a:t>_xxx.8 :  </a:t>
            </a:r>
            <a:r>
              <a:rPr sz="2000" b="1" noProof="1"/>
              <a:t>no</a:t>
            </a:r>
            <a:r>
              <a:rPr lang="it-IT" sz="2000" b="1" dirty="0" err="1"/>
              <a:t>n</a:t>
            </a:r>
            <a:r>
              <a:rPr sz="2000" b="1" noProof="1"/>
              <a:t> specifi</a:t>
            </a:r>
            <a:r>
              <a:rPr lang="it-IT" sz="2000" b="1" dirty="0" err="1"/>
              <a:t>cato</a:t>
            </a:r>
            <a:endParaRPr sz="2000" b="1" noProof="1"/>
          </a:p>
          <a:p>
            <a:pPr>
              <a:lnSpc>
                <a:spcPct val="85000"/>
              </a:lnSpc>
            </a:pPr>
            <a:endParaRPr sz="2000" noProof="1"/>
          </a:p>
          <a:p>
            <a:pPr>
              <a:lnSpc>
                <a:spcPct val="85000"/>
              </a:lnSpc>
            </a:pPr>
            <a:r>
              <a:rPr sz="2000" noProof="1"/>
              <a:t>_xxx.9 :  </a:t>
            </a:r>
            <a:r>
              <a:rPr sz="2000" b="1" noProof="1"/>
              <a:t>no</a:t>
            </a:r>
            <a:r>
              <a:rPr lang="it-IT" sz="2000" b="1" dirty="0" err="1"/>
              <a:t>n</a:t>
            </a:r>
            <a:r>
              <a:rPr sz="2000" b="1" noProof="1"/>
              <a:t> applicab</a:t>
            </a:r>
            <a:r>
              <a:rPr lang="it-IT" sz="2000" b="1" dirty="0"/>
              <a:t>i</a:t>
            </a:r>
            <a:r>
              <a:rPr sz="2000" b="1" noProof="1"/>
              <a:t>le</a:t>
            </a:r>
          </a:p>
          <a:p>
            <a:endParaRPr sz="900" noProof="1"/>
          </a:p>
        </p:txBody>
      </p:sp>
      <p:sp>
        <p:nvSpPr>
          <p:cNvPr id="120837" name="Text Box 5"/>
          <p:cNvSpPr txBox="1">
            <a:spLocks noChangeArrowheads="1"/>
          </p:cNvSpPr>
          <p:nvPr/>
        </p:nvSpPr>
        <p:spPr bwMode="auto">
          <a:xfrm>
            <a:off x="533400" y="4191000"/>
            <a:ext cx="184150" cy="457200"/>
          </a:xfrm>
          <a:prstGeom prst="rect">
            <a:avLst/>
          </a:prstGeom>
          <a:noFill/>
          <a:ln w="12700" cap="sq">
            <a:noFill/>
            <a:miter lim="800000"/>
            <a:headEnd type="none" w="sm" len="sm"/>
            <a:tailEnd type="none" w="sm" len="sm"/>
          </a:ln>
        </p:spPr>
        <p:txBody>
          <a:bodyPr wrap="none">
            <a:prstTxWarp prst="textNoShape">
              <a:avLst/>
            </a:prstTxWarp>
            <a:spAutoFit/>
          </a:bodyPr>
          <a:lstStyle/>
          <a:p>
            <a:endParaRPr lang="fr-FR" sz="2400">
              <a:latin typeface="Tahoma" charset="0"/>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1268" name="Line 4"/>
          <p:cNvSpPr>
            <a:spLocks noChangeShapeType="1"/>
          </p:cNvSpPr>
          <p:nvPr/>
        </p:nvSpPr>
        <p:spPr bwMode="auto">
          <a:xfrm>
            <a:off x="2438400" y="1219200"/>
            <a:ext cx="6019800" cy="0"/>
          </a:xfrm>
          <a:prstGeom prst="line">
            <a:avLst/>
          </a:prstGeom>
          <a:noFill/>
          <a:ln w="3175">
            <a:solidFill>
              <a:schemeClr val="folHlink"/>
            </a:solidFill>
            <a:round/>
            <a:headEnd/>
            <a:tailEnd/>
          </a:ln>
          <a:effectLst/>
        </p:spPr>
        <p:txBody>
          <a:bodyPr>
            <a:prstTxWarp prst="textNoShape">
              <a:avLst/>
            </a:prstTxWarp>
          </a:bodyPr>
          <a:lstStyle/>
          <a:p>
            <a:endParaRPr lang="it-IT"/>
          </a:p>
        </p:txBody>
      </p:sp>
      <p:grpSp>
        <p:nvGrpSpPr>
          <p:cNvPr id="2" name="Group 94"/>
          <p:cNvGrpSpPr>
            <a:grpSpLocks/>
          </p:cNvGrpSpPr>
          <p:nvPr/>
        </p:nvGrpSpPr>
        <p:grpSpPr bwMode="auto">
          <a:xfrm>
            <a:off x="474663" y="1219200"/>
            <a:ext cx="2751137" cy="2870200"/>
            <a:chOff x="565" y="439"/>
            <a:chExt cx="2721" cy="2448"/>
          </a:xfrm>
        </p:grpSpPr>
        <p:sp>
          <p:nvSpPr>
            <p:cNvPr id="651341" name="Oval 77"/>
            <p:cNvSpPr>
              <a:spLocks noChangeArrowheads="1"/>
            </p:cNvSpPr>
            <p:nvPr/>
          </p:nvSpPr>
          <p:spPr bwMode="auto">
            <a:xfrm>
              <a:off x="1458" y="1503"/>
              <a:ext cx="192" cy="192"/>
            </a:xfrm>
            <a:prstGeom prst="ellipse">
              <a:avLst/>
            </a:prstGeom>
            <a:solidFill>
              <a:srgbClr val="FF0000"/>
            </a:solidFill>
            <a:ln w="9525">
              <a:solidFill>
                <a:schemeClr val="tx1"/>
              </a:solidFill>
              <a:round/>
              <a:headEnd/>
              <a:tailEnd/>
            </a:ln>
            <a:effectLst/>
          </p:spPr>
          <p:txBody>
            <a:bodyPr wrap="none" anchor="ctr">
              <a:prstTxWarp prst="textNoShape">
                <a:avLst/>
              </a:prstTxWarp>
            </a:bodyPr>
            <a:lstStyle/>
            <a:p>
              <a:endParaRPr lang="it-IT"/>
            </a:p>
          </p:txBody>
        </p:sp>
        <p:sp>
          <p:nvSpPr>
            <p:cNvPr id="651342" name="Oval 78"/>
            <p:cNvSpPr>
              <a:spLocks noChangeArrowheads="1"/>
            </p:cNvSpPr>
            <p:nvPr/>
          </p:nvSpPr>
          <p:spPr bwMode="auto">
            <a:xfrm>
              <a:off x="565" y="1332"/>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3" name="Oval 79"/>
            <p:cNvSpPr>
              <a:spLocks noChangeArrowheads="1"/>
            </p:cNvSpPr>
            <p:nvPr/>
          </p:nvSpPr>
          <p:spPr bwMode="auto">
            <a:xfrm>
              <a:off x="595" y="614"/>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4" name="Oval 80"/>
            <p:cNvSpPr>
              <a:spLocks noChangeArrowheads="1"/>
            </p:cNvSpPr>
            <p:nvPr/>
          </p:nvSpPr>
          <p:spPr bwMode="auto">
            <a:xfrm>
              <a:off x="1214" y="749"/>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5" name="Oval 81"/>
            <p:cNvSpPr>
              <a:spLocks noChangeArrowheads="1"/>
            </p:cNvSpPr>
            <p:nvPr/>
          </p:nvSpPr>
          <p:spPr bwMode="auto">
            <a:xfrm>
              <a:off x="883" y="2023"/>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6" name="Oval 82"/>
            <p:cNvSpPr>
              <a:spLocks noChangeArrowheads="1"/>
            </p:cNvSpPr>
            <p:nvPr/>
          </p:nvSpPr>
          <p:spPr bwMode="auto">
            <a:xfrm>
              <a:off x="2101" y="516"/>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7" name="Oval 83"/>
            <p:cNvSpPr>
              <a:spLocks noChangeArrowheads="1"/>
            </p:cNvSpPr>
            <p:nvPr/>
          </p:nvSpPr>
          <p:spPr bwMode="auto">
            <a:xfrm>
              <a:off x="1596" y="1340"/>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8" name="Oval 84"/>
            <p:cNvSpPr>
              <a:spLocks noChangeArrowheads="1"/>
            </p:cNvSpPr>
            <p:nvPr/>
          </p:nvSpPr>
          <p:spPr bwMode="auto">
            <a:xfrm>
              <a:off x="1558" y="1917"/>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9" name="Oval 85"/>
            <p:cNvSpPr>
              <a:spLocks noChangeArrowheads="1"/>
            </p:cNvSpPr>
            <p:nvPr/>
          </p:nvSpPr>
          <p:spPr bwMode="auto">
            <a:xfrm>
              <a:off x="1791" y="832"/>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50" name="Oval 86"/>
            <p:cNvSpPr>
              <a:spLocks noChangeArrowheads="1"/>
            </p:cNvSpPr>
            <p:nvPr/>
          </p:nvSpPr>
          <p:spPr bwMode="auto">
            <a:xfrm>
              <a:off x="1473" y="439"/>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51" name="Oval 87"/>
            <p:cNvSpPr>
              <a:spLocks noChangeArrowheads="1"/>
            </p:cNvSpPr>
            <p:nvPr/>
          </p:nvSpPr>
          <p:spPr bwMode="auto">
            <a:xfrm>
              <a:off x="2197" y="1468"/>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52" name="Oval 88"/>
            <p:cNvSpPr>
              <a:spLocks noChangeArrowheads="1"/>
            </p:cNvSpPr>
            <p:nvPr/>
          </p:nvSpPr>
          <p:spPr bwMode="auto">
            <a:xfrm>
              <a:off x="1352" y="1184"/>
              <a:ext cx="240" cy="240"/>
            </a:xfrm>
            <a:prstGeom prst="ellipse">
              <a:avLst/>
            </a:prstGeom>
            <a:solidFill>
              <a:srgbClr val="66FF33"/>
            </a:solidFill>
            <a:ln w="9525">
              <a:solidFill>
                <a:schemeClr val="tx1"/>
              </a:solidFill>
              <a:round/>
              <a:headEnd/>
              <a:tailEnd/>
            </a:ln>
            <a:effectLst/>
          </p:spPr>
          <p:txBody>
            <a:bodyPr wrap="none" anchor="ctr">
              <a:prstTxWarp prst="textNoShape">
                <a:avLst/>
              </a:prstTxWarp>
            </a:bodyPr>
            <a:lstStyle/>
            <a:p>
              <a:endParaRPr lang="it-IT"/>
            </a:p>
          </p:txBody>
        </p:sp>
        <p:sp>
          <p:nvSpPr>
            <p:cNvPr id="651353" name="Oval 89"/>
            <p:cNvSpPr>
              <a:spLocks noChangeArrowheads="1"/>
            </p:cNvSpPr>
            <p:nvPr/>
          </p:nvSpPr>
          <p:spPr bwMode="auto">
            <a:xfrm>
              <a:off x="649" y="561"/>
              <a:ext cx="1626" cy="1500"/>
            </a:xfrm>
            <a:prstGeom prst="ellipse">
              <a:avLst/>
            </a:prstGeom>
            <a:noFill/>
            <a:ln w="38100">
              <a:solidFill>
                <a:srgbClr val="66FF33"/>
              </a:solidFill>
              <a:round/>
              <a:headEnd/>
              <a:tailEnd/>
            </a:ln>
            <a:effectLst/>
          </p:spPr>
          <p:txBody>
            <a:bodyPr wrap="none" anchor="ctr">
              <a:prstTxWarp prst="textNoShape">
                <a:avLst/>
              </a:prstTxWarp>
            </a:bodyPr>
            <a:lstStyle/>
            <a:p>
              <a:endParaRPr lang="it-IT"/>
            </a:p>
          </p:txBody>
        </p:sp>
        <p:grpSp>
          <p:nvGrpSpPr>
            <p:cNvPr id="3" name="Group 90"/>
            <p:cNvGrpSpPr>
              <a:grpSpLocks/>
            </p:cNvGrpSpPr>
            <p:nvPr/>
          </p:nvGrpSpPr>
          <p:grpSpPr bwMode="auto">
            <a:xfrm>
              <a:off x="1157" y="1271"/>
              <a:ext cx="401" cy="536"/>
              <a:chOff x="1157" y="1415"/>
              <a:chExt cx="401" cy="536"/>
            </a:xfrm>
          </p:grpSpPr>
          <p:sp>
            <p:nvSpPr>
              <p:cNvPr id="651355" name="Line 91"/>
              <p:cNvSpPr>
                <a:spLocks noChangeShapeType="1"/>
              </p:cNvSpPr>
              <p:nvPr/>
            </p:nvSpPr>
            <p:spPr bwMode="auto">
              <a:xfrm>
                <a:off x="1471" y="1415"/>
                <a:ext cx="87" cy="359"/>
              </a:xfrm>
              <a:prstGeom prst="line">
                <a:avLst/>
              </a:prstGeom>
              <a:noFill/>
              <a:ln w="38100">
                <a:solidFill>
                  <a:schemeClr val="tx1"/>
                </a:solidFill>
                <a:round/>
                <a:headEnd type="arrow" w="med" len="med"/>
                <a:tailEnd type="arrow" w="med" len="med"/>
              </a:ln>
              <a:effectLst/>
            </p:spPr>
            <p:txBody>
              <a:bodyPr>
                <a:prstTxWarp prst="textNoShape">
                  <a:avLst/>
                </a:prstTxWarp>
              </a:bodyPr>
              <a:lstStyle/>
              <a:p>
                <a:endParaRPr lang="it-IT"/>
              </a:p>
            </p:txBody>
          </p:sp>
          <p:sp>
            <p:nvSpPr>
              <p:cNvPr id="651356" name="Text Box 92"/>
              <p:cNvSpPr txBox="1">
                <a:spLocks noChangeArrowheads="1"/>
              </p:cNvSpPr>
              <p:nvPr/>
            </p:nvSpPr>
            <p:spPr bwMode="auto">
              <a:xfrm>
                <a:off x="1157" y="1508"/>
                <a:ext cx="369" cy="443"/>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800" b="1">
                    <a:latin typeface="Arial" charset="0"/>
                    <a:ea typeface="Times New Roman" charset="0"/>
                    <a:cs typeface="Times New Roman" charset="0"/>
                  </a:rPr>
                  <a:t>E</a:t>
                </a:r>
              </a:p>
            </p:txBody>
          </p:sp>
        </p:grpSp>
        <p:sp>
          <p:nvSpPr>
            <p:cNvPr id="651357" name="Text Box 93"/>
            <p:cNvSpPr txBox="1">
              <a:spLocks noChangeArrowheads="1"/>
            </p:cNvSpPr>
            <p:nvPr/>
          </p:nvSpPr>
          <p:spPr bwMode="auto">
            <a:xfrm>
              <a:off x="829" y="2185"/>
              <a:ext cx="2457" cy="702"/>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400">
                  <a:latin typeface="Arial" charset="0"/>
                  <a:ea typeface="Times New Roman" charset="0"/>
                  <a:cs typeface="Times New Roman" charset="0"/>
                </a:rPr>
                <a:t>Buona accuratezza</a:t>
              </a:r>
            </a:p>
            <a:p>
              <a:pPr eaLnBrk="1" hangingPunct="1">
                <a:spcBef>
                  <a:spcPct val="0"/>
                </a:spcBef>
              </a:pPr>
              <a:r>
                <a:rPr lang="it-IT" sz="2400">
                  <a:latin typeface="Arial" charset="0"/>
                  <a:ea typeface="Times New Roman" charset="0"/>
                  <a:cs typeface="Times New Roman" charset="0"/>
                </a:rPr>
                <a:t>Scarsa ripetibilità</a:t>
              </a:r>
            </a:p>
          </p:txBody>
        </p:sp>
      </p:grpSp>
      <p:sp>
        <p:nvSpPr>
          <p:cNvPr id="651359" name="Oval 95"/>
          <p:cNvSpPr>
            <a:spLocks noChangeArrowheads="1"/>
          </p:cNvSpPr>
          <p:nvPr/>
        </p:nvSpPr>
        <p:spPr bwMode="auto">
          <a:xfrm>
            <a:off x="598488" y="4648200"/>
            <a:ext cx="203200" cy="228600"/>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60" name="Oval 96"/>
          <p:cNvSpPr>
            <a:spLocks noChangeArrowheads="1"/>
          </p:cNvSpPr>
          <p:nvPr/>
        </p:nvSpPr>
        <p:spPr bwMode="auto">
          <a:xfrm>
            <a:off x="566738" y="4267200"/>
            <a:ext cx="271462" cy="304800"/>
          </a:xfrm>
          <a:prstGeom prst="ellipse">
            <a:avLst/>
          </a:prstGeom>
          <a:solidFill>
            <a:srgbClr val="FF0000"/>
          </a:solidFill>
          <a:ln w="9525">
            <a:solidFill>
              <a:schemeClr val="tx1"/>
            </a:solidFill>
            <a:round/>
            <a:headEnd/>
            <a:tailEnd/>
          </a:ln>
          <a:effectLst/>
        </p:spPr>
        <p:txBody>
          <a:bodyPr wrap="none" anchor="ctr">
            <a:prstTxWarp prst="textNoShape">
              <a:avLst/>
            </a:prstTxWarp>
          </a:bodyPr>
          <a:lstStyle/>
          <a:p>
            <a:endParaRPr lang="it-IT"/>
          </a:p>
        </p:txBody>
      </p:sp>
      <p:sp>
        <p:nvSpPr>
          <p:cNvPr id="651361" name="Rectangle 97"/>
          <p:cNvSpPr>
            <a:spLocks noChangeArrowheads="1"/>
          </p:cNvSpPr>
          <p:nvPr/>
        </p:nvSpPr>
        <p:spPr bwMode="auto">
          <a:xfrm>
            <a:off x="838200" y="4191000"/>
            <a:ext cx="1317625" cy="396875"/>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000">
                <a:latin typeface="Arial" charset="0"/>
                <a:ea typeface="Times New Roman" charset="0"/>
                <a:cs typeface="Times New Roman" charset="0"/>
              </a:rPr>
              <a:t>Valore vero</a:t>
            </a:r>
          </a:p>
        </p:txBody>
      </p:sp>
      <p:sp>
        <p:nvSpPr>
          <p:cNvPr id="651362" name="Rectangle 98"/>
          <p:cNvSpPr>
            <a:spLocks noChangeArrowheads="1"/>
          </p:cNvSpPr>
          <p:nvPr/>
        </p:nvSpPr>
        <p:spPr bwMode="auto">
          <a:xfrm>
            <a:off x="869950" y="4572000"/>
            <a:ext cx="839788" cy="396875"/>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000" dirty="0">
                <a:latin typeface="Arial" charset="0"/>
                <a:ea typeface="Times New Roman" charset="0"/>
                <a:cs typeface="Times New Roman" charset="0"/>
              </a:rPr>
              <a:t>Misure</a:t>
            </a:r>
          </a:p>
        </p:txBody>
      </p:sp>
      <p:sp>
        <p:nvSpPr>
          <p:cNvPr id="651363" name="Oval 99"/>
          <p:cNvSpPr>
            <a:spLocks noChangeArrowheads="1"/>
          </p:cNvSpPr>
          <p:nvPr/>
        </p:nvSpPr>
        <p:spPr bwMode="auto">
          <a:xfrm>
            <a:off x="530225" y="4953000"/>
            <a:ext cx="339725" cy="381000"/>
          </a:xfrm>
          <a:prstGeom prst="ellipse">
            <a:avLst/>
          </a:prstGeom>
          <a:solidFill>
            <a:srgbClr val="66FF33"/>
          </a:solidFill>
          <a:ln w="9525">
            <a:solidFill>
              <a:schemeClr val="tx1"/>
            </a:solidFill>
            <a:round/>
            <a:headEnd/>
            <a:tailEnd/>
          </a:ln>
          <a:effectLst/>
        </p:spPr>
        <p:txBody>
          <a:bodyPr wrap="none" anchor="ctr">
            <a:prstTxWarp prst="textNoShape">
              <a:avLst/>
            </a:prstTxWarp>
          </a:bodyPr>
          <a:lstStyle/>
          <a:p>
            <a:endParaRPr lang="it-IT"/>
          </a:p>
        </p:txBody>
      </p:sp>
      <p:sp>
        <p:nvSpPr>
          <p:cNvPr id="651364" name="Rectangle 100"/>
          <p:cNvSpPr>
            <a:spLocks noChangeArrowheads="1"/>
          </p:cNvSpPr>
          <p:nvPr/>
        </p:nvSpPr>
        <p:spPr bwMode="auto">
          <a:xfrm>
            <a:off x="869950" y="4953000"/>
            <a:ext cx="2057400" cy="396875"/>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000" dirty="0">
                <a:latin typeface="Arial" charset="0"/>
                <a:ea typeface="Times New Roman" charset="0"/>
                <a:cs typeface="Times New Roman" charset="0"/>
              </a:rPr>
              <a:t>Media delle misure</a:t>
            </a:r>
          </a:p>
        </p:txBody>
      </p:sp>
      <p:sp>
        <p:nvSpPr>
          <p:cNvPr id="651365" name="Oval 101"/>
          <p:cNvSpPr>
            <a:spLocks noChangeArrowheads="1"/>
          </p:cNvSpPr>
          <p:nvPr/>
        </p:nvSpPr>
        <p:spPr bwMode="auto">
          <a:xfrm>
            <a:off x="381000" y="5367338"/>
            <a:ext cx="617538" cy="677862"/>
          </a:xfrm>
          <a:prstGeom prst="ellipse">
            <a:avLst/>
          </a:prstGeom>
          <a:noFill/>
          <a:ln w="38100">
            <a:solidFill>
              <a:srgbClr val="66FF33"/>
            </a:solidFill>
            <a:round/>
            <a:headEnd/>
            <a:tailEnd/>
          </a:ln>
          <a:effectLst/>
        </p:spPr>
        <p:txBody>
          <a:bodyPr wrap="none" anchor="ctr">
            <a:prstTxWarp prst="textNoShape">
              <a:avLst/>
            </a:prstTxWarp>
          </a:bodyPr>
          <a:lstStyle/>
          <a:p>
            <a:endParaRPr lang="it-IT"/>
          </a:p>
        </p:txBody>
      </p:sp>
      <p:sp>
        <p:nvSpPr>
          <p:cNvPr id="651366" name="Rectangle 102"/>
          <p:cNvSpPr>
            <a:spLocks noChangeArrowheads="1"/>
          </p:cNvSpPr>
          <p:nvPr/>
        </p:nvSpPr>
        <p:spPr bwMode="auto">
          <a:xfrm>
            <a:off x="969963" y="5524500"/>
            <a:ext cx="4868862" cy="396875"/>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000">
                <a:latin typeface="Arial" charset="0"/>
                <a:ea typeface="Times New Roman" charset="0"/>
                <a:cs typeface="Times New Roman" charset="0"/>
              </a:rPr>
              <a:t>Deviazione standard (dispersione) delle misure</a:t>
            </a:r>
          </a:p>
        </p:txBody>
      </p:sp>
      <p:grpSp>
        <p:nvGrpSpPr>
          <p:cNvPr id="4" name="Group 122"/>
          <p:cNvGrpSpPr>
            <a:grpSpLocks/>
          </p:cNvGrpSpPr>
          <p:nvPr/>
        </p:nvGrpSpPr>
        <p:grpSpPr bwMode="auto">
          <a:xfrm>
            <a:off x="4094163" y="1522413"/>
            <a:ext cx="2543175" cy="2363787"/>
            <a:chOff x="3361" y="469"/>
            <a:chExt cx="2259" cy="2011"/>
          </a:xfrm>
        </p:grpSpPr>
        <p:sp>
          <p:nvSpPr>
            <p:cNvPr id="651367" name="Oval 103"/>
            <p:cNvSpPr>
              <a:spLocks noChangeArrowheads="1"/>
            </p:cNvSpPr>
            <p:nvPr/>
          </p:nvSpPr>
          <p:spPr bwMode="auto">
            <a:xfrm>
              <a:off x="3948" y="1514"/>
              <a:ext cx="192" cy="192"/>
            </a:xfrm>
            <a:prstGeom prst="ellipse">
              <a:avLst/>
            </a:prstGeom>
            <a:solidFill>
              <a:srgbClr val="FF0000"/>
            </a:solidFill>
            <a:ln w="9525">
              <a:solidFill>
                <a:schemeClr val="tx1"/>
              </a:solidFill>
              <a:round/>
              <a:headEnd/>
              <a:tailEnd/>
            </a:ln>
            <a:effectLst/>
          </p:spPr>
          <p:txBody>
            <a:bodyPr wrap="none" anchor="ctr">
              <a:prstTxWarp prst="textNoShape">
                <a:avLst/>
              </a:prstTxWarp>
            </a:bodyPr>
            <a:lstStyle/>
            <a:p>
              <a:endParaRPr lang="it-IT"/>
            </a:p>
          </p:txBody>
        </p:sp>
        <p:grpSp>
          <p:nvGrpSpPr>
            <p:cNvPr id="5" name="Group 104"/>
            <p:cNvGrpSpPr>
              <a:grpSpLocks/>
            </p:cNvGrpSpPr>
            <p:nvPr/>
          </p:nvGrpSpPr>
          <p:grpSpPr bwMode="auto">
            <a:xfrm>
              <a:off x="3805" y="469"/>
              <a:ext cx="893" cy="1093"/>
              <a:chOff x="3805" y="469"/>
              <a:chExt cx="893" cy="1093"/>
            </a:xfrm>
          </p:grpSpPr>
          <p:sp>
            <p:nvSpPr>
              <p:cNvPr id="651369" name="Oval 105"/>
              <p:cNvSpPr>
                <a:spLocks noChangeArrowheads="1"/>
              </p:cNvSpPr>
              <p:nvPr/>
            </p:nvSpPr>
            <p:spPr bwMode="auto">
              <a:xfrm>
                <a:off x="3958" y="985"/>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0" name="Oval 106"/>
              <p:cNvSpPr>
                <a:spLocks noChangeArrowheads="1"/>
              </p:cNvSpPr>
              <p:nvPr/>
            </p:nvSpPr>
            <p:spPr bwMode="auto">
              <a:xfrm>
                <a:off x="3805" y="676"/>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1" name="Oval 107"/>
              <p:cNvSpPr>
                <a:spLocks noChangeArrowheads="1"/>
              </p:cNvSpPr>
              <p:nvPr/>
            </p:nvSpPr>
            <p:spPr bwMode="auto">
              <a:xfrm>
                <a:off x="4312" y="680"/>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2" name="Oval 108"/>
              <p:cNvSpPr>
                <a:spLocks noChangeArrowheads="1"/>
              </p:cNvSpPr>
              <p:nvPr/>
            </p:nvSpPr>
            <p:spPr bwMode="auto">
              <a:xfrm>
                <a:off x="3829" y="1266"/>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3" name="Oval 109"/>
              <p:cNvSpPr>
                <a:spLocks noChangeArrowheads="1"/>
              </p:cNvSpPr>
              <p:nvPr/>
            </p:nvSpPr>
            <p:spPr bwMode="auto">
              <a:xfrm>
                <a:off x="4554" y="469"/>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4" name="Oval 110"/>
              <p:cNvSpPr>
                <a:spLocks noChangeArrowheads="1"/>
              </p:cNvSpPr>
              <p:nvPr/>
            </p:nvSpPr>
            <p:spPr bwMode="auto">
              <a:xfrm>
                <a:off x="4452" y="1211"/>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5" name="Oval 111"/>
              <p:cNvSpPr>
                <a:spLocks noChangeArrowheads="1"/>
              </p:cNvSpPr>
              <p:nvPr/>
            </p:nvSpPr>
            <p:spPr bwMode="auto">
              <a:xfrm>
                <a:off x="4207" y="1418"/>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6" name="Oval 112"/>
              <p:cNvSpPr>
                <a:spLocks noChangeArrowheads="1"/>
              </p:cNvSpPr>
              <p:nvPr/>
            </p:nvSpPr>
            <p:spPr bwMode="auto">
              <a:xfrm>
                <a:off x="4552" y="776"/>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7" name="Oval 113"/>
              <p:cNvSpPr>
                <a:spLocks noChangeArrowheads="1"/>
              </p:cNvSpPr>
              <p:nvPr/>
            </p:nvSpPr>
            <p:spPr bwMode="auto">
              <a:xfrm>
                <a:off x="4096" y="518"/>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8" name="Oval 114"/>
              <p:cNvSpPr>
                <a:spLocks noChangeArrowheads="1"/>
              </p:cNvSpPr>
              <p:nvPr/>
            </p:nvSpPr>
            <p:spPr bwMode="auto">
              <a:xfrm>
                <a:off x="4522" y="976"/>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grpSp>
        <p:grpSp>
          <p:nvGrpSpPr>
            <p:cNvPr id="6" name="Group 115"/>
            <p:cNvGrpSpPr>
              <a:grpSpLocks/>
            </p:cNvGrpSpPr>
            <p:nvPr/>
          </p:nvGrpSpPr>
          <p:grpSpPr bwMode="auto">
            <a:xfrm>
              <a:off x="3899" y="643"/>
              <a:ext cx="780" cy="755"/>
              <a:chOff x="3867" y="717"/>
              <a:chExt cx="858" cy="833"/>
            </a:xfrm>
          </p:grpSpPr>
          <p:sp>
            <p:nvSpPr>
              <p:cNvPr id="651380" name="Oval 116"/>
              <p:cNvSpPr>
                <a:spLocks noChangeArrowheads="1"/>
              </p:cNvSpPr>
              <p:nvPr/>
            </p:nvSpPr>
            <p:spPr bwMode="auto">
              <a:xfrm>
                <a:off x="4168" y="1016"/>
                <a:ext cx="240" cy="240"/>
              </a:xfrm>
              <a:prstGeom prst="ellipse">
                <a:avLst/>
              </a:prstGeom>
              <a:solidFill>
                <a:srgbClr val="66FF33"/>
              </a:solidFill>
              <a:ln w="9525">
                <a:solidFill>
                  <a:schemeClr val="tx1"/>
                </a:solidFill>
                <a:round/>
                <a:headEnd/>
                <a:tailEnd/>
              </a:ln>
              <a:effectLst/>
            </p:spPr>
            <p:txBody>
              <a:bodyPr wrap="none" anchor="ctr">
                <a:prstTxWarp prst="textNoShape">
                  <a:avLst/>
                </a:prstTxWarp>
              </a:bodyPr>
              <a:lstStyle/>
              <a:p>
                <a:endParaRPr lang="it-IT"/>
              </a:p>
            </p:txBody>
          </p:sp>
          <p:sp>
            <p:nvSpPr>
              <p:cNvPr id="651381" name="Oval 117"/>
              <p:cNvSpPr>
                <a:spLocks noChangeArrowheads="1"/>
              </p:cNvSpPr>
              <p:nvPr/>
            </p:nvSpPr>
            <p:spPr bwMode="auto">
              <a:xfrm>
                <a:off x="3867" y="717"/>
                <a:ext cx="858" cy="833"/>
              </a:xfrm>
              <a:prstGeom prst="ellipse">
                <a:avLst/>
              </a:prstGeom>
              <a:noFill/>
              <a:ln w="38100">
                <a:solidFill>
                  <a:srgbClr val="66FF33"/>
                </a:solidFill>
                <a:round/>
                <a:headEnd/>
                <a:tailEnd/>
              </a:ln>
              <a:effectLst/>
            </p:spPr>
            <p:txBody>
              <a:bodyPr wrap="none" anchor="ctr">
                <a:prstTxWarp prst="textNoShape">
                  <a:avLst/>
                </a:prstTxWarp>
              </a:bodyPr>
              <a:lstStyle/>
              <a:p>
                <a:endParaRPr lang="it-IT"/>
              </a:p>
            </p:txBody>
          </p:sp>
        </p:grpSp>
        <p:grpSp>
          <p:nvGrpSpPr>
            <p:cNvPr id="7" name="Group 118"/>
            <p:cNvGrpSpPr>
              <a:grpSpLocks/>
            </p:cNvGrpSpPr>
            <p:nvPr/>
          </p:nvGrpSpPr>
          <p:grpSpPr bwMode="auto">
            <a:xfrm>
              <a:off x="4031" y="988"/>
              <a:ext cx="533" cy="639"/>
              <a:chOff x="4031" y="1132"/>
              <a:chExt cx="533" cy="639"/>
            </a:xfrm>
          </p:grpSpPr>
          <p:sp>
            <p:nvSpPr>
              <p:cNvPr id="651383" name="Line 119"/>
              <p:cNvSpPr>
                <a:spLocks noChangeShapeType="1"/>
              </p:cNvSpPr>
              <p:nvPr/>
            </p:nvSpPr>
            <p:spPr bwMode="auto">
              <a:xfrm flipH="1">
                <a:off x="4031" y="1132"/>
                <a:ext cx="265" cy="639"/>
              </a:xfrm>
              <a:prstGeom prst="line">
                <a:avLst/>
              </a:prstGeom>
              <a:noFill/>
              <a:ln w="38100">
                <a:solidFill>
                  <a:schemeClr val="tx1"/>
                </a:solidFill>
                <a:round/>
                <a:headEnd type="arrow" w="med" len="med"/>
                <a:tailEnd type="arrow" w="med" len="med"/>
              </a:ln>
              <a:effectLst/>
            </p:spPr>
            <p:txBody>
              <a:bodyPr>
                <a:prstTxWarp prst="textNoShape">
                  <a:avLst/>
                </a:prstTxWarp>
              </a:bodyPr>
              <a:lstStyle/>
              <a:p>
                <a:endParaRPr lang="it-IT"/>
              </a:p>
            </p:txBody>
          </p:sp>
          <p:sp>
            <p:nvSpPr>
              <p:cNvPr id="651384" name="Text Box 120"/>
              <p:cNvSpPr txBox="1">
                <a:spLocks noChangeArrowheads="1"/>
              </p:cNvSpPr>
              <p:nvPr/>
            </p:nvSpPr>
            <p:spPr bwMode="auto">
              <a:xfrm>
                <a:off x="4232" y="1315"/>
                <a:ext cx="332" cy="442"/>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800" b="1">
                    <a:latin typeface="Arial" charset="0"/>
                    <a:ea typeface="Times New Roman" charset="0"/>
                    <a:cs typeface="Times New Roman" charset="0"/>
                  </a:rPr>
                  <a:t>E</a:t>
                </a:r>
              </a:p>
            </p:txBody>
          </p:sp>
        </p:grpSp>
        <p:sp>
          <p:nvSpPr>
            <p:cNvPr id="651385" name="Text Box 121"/>
            <p:cNvSpPr txBox="1">
              <a:spLocks noChangeArrowheads="1"/>
            </p:cNvSpPr>
            <p:nvPr/>
          </p:nvSpPr>
          <p:spPr bwMode="auto">
            <a:xfrm>
              <a:off x="3361" y="1780"/>
              <a:ext cx="2259" cy="700"/>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400">
                  <a:latin typeface="Arial" charset="0"/>
                  <a:ea typeface="Times New Roman" charset="0"/>
                  <a:cs typeface="Times New Roman" charset="0"/>
                </a:rPr>
                <a:t>Buona ripetibilità</a:t>
              </a:r>
            </a:p>
            <a:p>
              <a:pPr eaLnBrk="1" hangingPunct="1">
                <a:spcBef>
                  <a:spcPct val="0"/>
                </a:spcBef>
              </a:pPr>
              <a:r>
                <a:rPr lang="it-IT" sz="2400">
                  <a:latin typeface="Arial" charset="0"/>
                  <a:ea typeface="Times New Roman" charset="0"/>
                  <a:cs typeface="Times New Roman" charset="0"/>
                </a:rPr>
                <a:t>Scarsa accuratezza</a:t>
              </a:r>
            </a:p>
          </p:txBody>
        </p:sp>
      </p:grpSp>
      <p:grpSp>
        <p:nvGrpSpPr>
          <p:cNvPr id="8" name="Group 123"/>
          <p:cNvGrpSpPr>
            <a:grpSpLocks/>
          </p:cNvGrpSpPr>
          <p:nvPr/>
        </p:nvGrpSpPr>
        <p:grpSpPr bwMode="auto">
          <a:xfrm>
            <a:off x="6835775" y="3733800"/>
            <a:ext cx="879475" cy="906463"/>
            <a:chOff x="4256" y="2792"/>
            <a:chExt cx="623" cy="571"/>
          </a:xfrm>
        </p:grpSpPr>
        <p:sp>
          <p:nvSpPr>
            <p:cNvPr id="651388" name="Oval 124"/>
            <p:cNvSpPr>
              <a:spLocks noChangeArrowheads="1"/>
            </p:cNvSpPr>
            <p:nvPr/>
          </p:nvSpPr>
          <p:spPr bwMode="auto">
            <a:xfrm>
              <a:off x="4256" y="2863"/>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89" name="Oval 125"/>
            <p:cNvSpPr>
              <a:spLocks noChangeArrowheads="1"/>
            </p:cNvSpPr>
            <p:nvPr/>
          </p:nvSpPr>
          <p:spPr bwMode="auto">
            <a:xfrm>
              <a:off x="4399" y="2867"/>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0" name="Oval 126"/>
            <p:cNvSpPr>
              <a:spLocks noChangeArrowheads="1"/>
            </p:cNvSpPr>
            <p:nvPr/>
          </p:nvSpPr>
          <p:spPr bwMode="auto">
            <a:xfrm>
              <a:off x="4658" y="2792"/>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1" name="Oval 127"/>
            <p:cNvSpPr>
              <a:spLocks noChangeArrowheads="1"/>
            </p:cNvSpPr>
            <p:nvPr/>
          </p:nvSpPr>
          <p:spPr bwMode="auto">
            <a:xfrm>
              <a:off x="4340" y="3154"/>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2" name="Oval 128"/>
            <p:cNvSpPr>
              <a:spLocks noChangeArrowheads="1"/>
            </p:cNvSpPr>
            <p:nvPr/>
          </p:nvSpPr>
          <p:spPr bwMode="auto">
            <a:xfrm>
              <a:off x="4665" y="2901"/>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3" name="Oval 129"/>
            <p:cNvSpPr>
              <a:spLocks noChangeArrowheads="1"/>
            </p:cNvSpPr>
            <p:nvPr/>
          </p:nvSpPr>
          <p:spPr bwMode="auto">
            <a:xfrm>
              <a:off x="4657" y="3153"/>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4" name="Oval 130"/>
            <p:cNvSpPr>
              <a:spLocks noChangeArrowheads="1"/>
            </p:cNvSpPr>
            <p:nvPr/>
          </p:nvSpPr>
          <p:spPr bwMode="auto">
            <a:xfrm>
              <a:off x="4498" y="3219"/>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5" name="Oval 131"/>
            <p:cNvSpPr>
              <a:spLocks noChangeArrowheads="1"/>
            </p:cNvSpPr>
            <p:nvPr/>
          </p:nvSpPr>
          <p:spPr bwMode="auto">
            <a:xfrm>
              <a:off x="4376" y="3021"/>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6" name="Oval 132"/>
            <p:cNvSpPr>
              <a:spLocks noChangeArrowheads="1"/>
            </p:cNvSpPr>
            <p:nvPr/>
          </p:nvSpPr>
          <p:spPr bwMode="auto">
            <a:xfrm>
              <a:off x="4520" y="2879"/>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7" name="Oval 133"/>
            <p:cNvSpPr>
              <a:spLocks noChangeArrowheads="1"/>
            </p:cNvSpPr>
            <p:nvPr/>
          </p:nvSpPr>
          <p:spPr bwMode="auto">
            <a:xfrm>
              <a:off x="4735" y="3034"/>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grpSp>
      <p:sp>
        <p:nvSpPr>
          <p:cNvPr id="651398" name="Oval 134"/>
          <p:cNvSpPr>
            <a:spLocks noChangeArrowheads="1"/>
          </p:cNvSpPr>
          <p:nvPr/>
        </p:nvSpPr>
        <p:spPr bwMode="auto">
          <a:xfrm>
            <a:off x="7173913" y="4427538"/>
            <a:ext cx="271462" cy="304800"/>
          </a:xfrm>
          <a:prstGeom prst="ellipse">
            <a:avLst/>
          </a:prstGeom>
          <a:solidFill>
            <a:srgbClr val="FF0000"/>
          </a:solidFill>
          <a:ln w="9525">
            <a:solidFill>
              <a:schemeClr val="tx1"/>
            </a:solidFill>
            <a:round/>
            <a:headEnd/>
            <a:tailEnd/>
          </a:ln>
          <a:effectLst/>
        </p:spPr>
        <p:txBody>
          <a:bodyPr wrap="none" anchor="ctr">
            <a:prstTxWarp prst="textNoShape">
              <a:avLst/>
            </a:prstTxWarp>
          </a:bodyPr>
          <a:lstStyle/>
          <a:p>
            <a:endParaRPr lang="it-IT"/>
          </a:p>
        </p:txBody>
      </p:sp>
      <p:grpSp>
        <p:nvGrpSpPr>
          <p:cNvPr id="9" name="Group 135"/>
          <p:cNvGrpSpPr>
            <a:grpSpLocks/>
          </p:cNvGrpSpPr>
          <p:nvPr/>
        </p:nvGrpSpPr>
        <p:grpSpPr bwMode="auto">
          <a:xfrm>
            <a:off x="7002463" y="4124325"/>
            <a:ext cx="622300" cy="690563"/>
            <a:chOff x="4374" y="2842"/>
            <a:chExt cx="441" cy="435"/>
          </a:xfrm>
        </p:grpSpPr>
        <p:sp>
          <p:nvSpPr>
            <p:cNvPr id="651400" name="Oval 136"/>
            <p:cNvSpPr>
              <a:spLocks noChangeArrowheads="1"/>
            </p:cNvSpPr>
            <p:nvPr/>
          </p:nvSpPr>
          <p:spPr bwMode="auto">
            <a:xfrm>
              <a:off x="4509" y="2963"/>
              <a:ext cx="190" cy="189"/>
            </a:xfrm>
            <a:prstGeom prst="ellipse">
              <a:avLst/>
            </a:prstGeom>
            <a:solidFill>
              <a:srgbClr val="66FF33"/>
            </a:solidFill>
            <a:ln w="9525">
              <a:solidFill>
                <a:schemeClr val="tx1"/>
              </a:solidFill>
              <a:round/>
              <a:headEnd/>
              <a:tailEnd/>
            </a:ln>
            <a:effectLst/>
          </p:spPr>
          <p:txBody>
            <a:bodyPr wrap="none" anchor="ctr">
              <a:prstTxWarp prst="textNoShape">
                <a:avLst/>
              </a:prstTxWarp>
            </a:bodyPr>
            <a:lstStyle/>
            <a:p>
              <a:endParaRPr lang="it-IT"/>
            </a:p>
          </p:txBody>
        </p:sp>
        <p:sp>
          <p:nvSpPr>
            <p:cNvPr id="651401" name="Oval 137"/>
            <p:cNvSpPr>
              <a:spLocks noChangeArrowheads="1"/>
            </p:cNvSpPr>
            <p:nvPr/>
          </p:nvSpPr>
          <p:spPr bwMode="auto">
            <a:xfrm>
              <a:off x="4374" y="2842"/>
              <a:ext cx="441" cy="435"/>
            </a:xfrm>
            <a:prstGeom prst="ellipse">
              <a:avLst/>
            </a:prstGeom>
            <a:noFill/>
            <a:ln w="38100">
              <a:solidFill>
                <a:srgbClr val="66FF33"/>
              </a:solidFill>
              <a:round/>
              <a:headEnd/>
              <a:tailEnd/>
            </a:ln>
            <a:effectLst/>
          </p:spPr>
          <p:txBody>
            <a:bodyPr wrap="none" anchor="ctr">
              <a:prstTxWarp prst="textNoShape">
                <a:avLst/>
              </a:prstTxWarp>
            </a:bodyPr>
            <a:lstStyle/>
            <a:p>
              <a:endParaRPr lang="it-IT"/>
            </a:p>
          </p:txBody>
        </p:sp>
      </p:grpSp>
      <p:sp>
        <p:nvSpPr>
          <p:cNvPr id="651402" name="Text Box 138"/>
          <p:cNvSpPr txBox="1">
            <a:spLocks noChangeArrowheads="1"/>
          </p:cNvSpPr>
          <p:nvPr/>
        </p:nvSpPr>
        <p:spPr bwMode="auto">
          <a:xfrm>
            <a:off x="6049963" y="4683125"/>
            <a:ext cx="2484437" cy="822325"/>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400">
                <a:latin typeface="Arial" charset="0"/>
                <a:ea typeface="Times New Roman" charset="0"/>
                <a:cs typeface="Times New Roman" charset="0"/>
              </a:rPr>
              <a:t>Buona ripetibilità</a:t>
            </a:r>
          </a:p>
          <a:p>
            <a:pPr eaLnBrk="1" hangingPunct="1">
              <a:spcBef>
                <a:spcPct val="0"/>
              </a:spcBef>
            </a:pPr>
            <a:r>
              <a:rPr lang="it-IT" sz="2400">
                <a:latin typeface="Arial" charset="0"/>
                <a:ea typeface="Times New Roman" charset="0"/>
                <a:cs typeface="Times New Roman" charset="0"/>
              </a:rPr>
              <a:t>Buona accuratezza</a:t>
            </a:r>
          </a:p>
        </p:txBody>
      </p:sp>
      <p:sp>
        <p:nvSpPr>
          <p:cNvPr id="651404" name="Rectangle 140"/>
          <p:cNvSpPr>
            <a:spLocks noGrp="1" noChangeArrowheads="1"/>
          </p:cNvSpPr>
          <p:nvPr>
            <p:ph type="title"/>
          </p:nvPr>
        </p:nvSpPr>
        <p:spPr>
          <a:xfrm>
            <a:off x="338138" y="-152400"/>
            <a:ext cx="6138862" cy="1295400"/>
          </a:xfrm>
          <a:noFill/>
          <a:ln/>
        </p:spPr>
        <p:txBody>
          <a:bodyPr>
            <a:normAutofit/>
          </a:bodyPr>
          <a:lstStyle/>
          <a:p>
            <a:r>
              <a:rPr lang="it-IT" u="sng" dirty="0">
                <a:solidFill>
                  <a:srgbClr val="FF0000"/>
                </a:solidFill>
                <a:latin typeface="Arial" charset="0"/>
              </a:rPr>
              <a:t>Analisi </a:t>
            </a:r>
            <a:r>
              <a:rPr lang="it-IT" sz="3556" u="sng" dirty="0">
                <a:solidFill>
                  <a:srgbClr val="FF0000"/>
                </a:solidFill>
                <a:latin typeface="Arial" charset="0"/>
              </a:rPr>
              <a:t>quantitativa</a:t>
            </a:r>
            <a:endParaRPr lang="it-IT" sz="2000" u="sng" dirty="0">
              <a:solidFill>
                <a:srgbClr val="FF0000"/>
              </a:solidFill>
              <a:latin typeface="Arial"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ctrTitle"/>
          </p:nvPr>
        </p:nvSpPr>
        <p:spPr>
          <a:xfrm>
            <a:off x="714348" y="1371600"/>
            <a:ext cx="7772400" cy="1828800"/>
          </a:xfrm>
        </p:spPr>
        <p:txBody>
          <a:bodyPr>
            <a:normAutofit fontScale="90000"/>
          </a:bodyPr>
          <a:lstStyle/>
          <a:p>
            <a:pPr algn="ctr"/>
            <a:r>
              <a:rPr lang="it-IT" dirty="0" smtClean="0"/>
              <a:t>Accuratezza: grado di corrispondenza del dato teorico con il dato reale o di riferimento. </a:t>
            </a:r>
            <a:endParaRPr lang="it-IT" dirty="0"/>
          </a:p>
        </p:txBody>
      </p:sp>
      <p:sp>
        <p:nvSpPr>
          <p:cNvPr id="3" name="Sottotitolo 2"/>
          <p:cNvSpPr>
            <a:spLocks noGrp="1"/>
          </p:cNvSpPr>
          <p:nvPr>
            <p:ph type="subTitle" idx="1"/>
          </p:nvPr>
        </p:nvSpPr>
        <p:spPr>
          <a:xfrm>
            <a:off x="2438400" y="3685032"/>
            <a:ext cx="6056376" cy="2639568"/>
          </a:xfrm>
        </p:spPr>
        <p:txBody>
          <a:bodyPr>
            <a:normAutofit fontScale="62500" lnSpcReduction="20000"/>
          </a:bodyPr>
          <a:lstStyle/>
          <a:p>
            <a:r>
              <a:rPr lang="it-IT" sz="2400" dirty="0" smtClean="0"/>
              <a:t>Nell'immagine a sinistra, gli esempi </a:t>
            </a:r>
            <a:r>
              <a:rPr lang="it-IT" sz="2400" i="1" dirty="0" smtClean="0"/>
              <a:t>A</a:t>
            </a:r>
            <a:r>
              <a:rPr lang="it-IT" sz="2400" dirty="0" smtClean="0"/>
              <a:t> e </a:t>
            </a:r>
            <a:r>
              <a:rPr lang="it-IT" sz="2400" i="1" dirty="0" err="1" smtClean="0"/>
              <a:t>C</a:t>
            </a:r>
            <a:r>
              <a:rPr lang="it-IT" sz="2400" dirty="0" smtClean="0"/>
              <a:t> rappresentano due rosate </a:t>
            </a:r>
            <a:r>
              <a:rPr lang="it-IT" sz="2400" i="1" dirty="0" smtClean="0"/>
              <a:t>accurate</a:t>
            </a:r>
            <a:r>
              <a:rPr lang="it-IT" sz="2400" dirty="0" smtClean="0"/>
              <a:t>, in quanto tutte e due tendono "mediamente" verso il centro del bersaglio.</a:t>
            </a:r>
          </a:p>
          <a:p>
            <a:r>
              <a:rPr lang="it-IT" sz="2400" dirty="0" smtClean="0"/>
              <a:t>Ma, come si nota, mentre la rosata "A" si presenta circoscritta intorno al centro, la rosata "</a:t>
            </a:r>
            <a:r>
              <a:rPr lang="it-IT" sz="2400" dirty="0" err="1" smtClean="0"/>
              <a:t>C</a:t>
            </a:r>
            <a:r>
              <a:rPr lang="it-IT" sz="2400" dirty="0" smtClean="0"/>
              <a:t>" si presenta dispersa su una larga superficie. La dispersione della serie di frecce non incide sull'accuratezza (cioè sulla "tendenza" delle frecce di andare verso il centro), ma è definibile in termini di scarsa </a:t>
            </a:r>
            <a:r>
              <a:rPr lang="it-IT" sz="2400" dirty="0" smtClean="0">
                <a:hlinkClick r:id="rId2" tooltip="Precisione"/>
              </a:rPr>
              <a:t>precisione</a:t>
            </a:r>
            <a:r>
              <a:rPr lang="it-IT" sz="2400" dirty="0" smtClean="0"/>
              <a:t> nel tiro.</a:t>
            </a:r>
          </a:p>
          <a:p>
            <a:r>
              <a:rPr lang="it-IT" sz="2400" dirty="0" smtClean="0"/>
              <a:t>La rosata </a:t>
            </a:r>
            <a:r>
              <a:rPr lang="it-IT" sz="2400" i="1" dirty="0" err="1" smtClean="0"/>
              <a:t>B</a:t>
            </a:r>
            <a:r>
              <a:rPr lang="it-IT" sz="2400" dirty="0" smtClean="0"/>
              <a:t>, pur essendo </a:t>
            </a:r>
            <a:r>
              <a:rPr lang="it-IT" sz="2400" dirty="0" smtClean="0">
                <a:hlinkClick r:id="rId3" tooltip="Ripetibilità"/>
              </a:rPr>
              <a:t>ripetibile</a:t>
            </a:r>
            <a:r>
              <a:rPr lang="it-IT" sz="2400" dirty="0" smtClean="0"/>
              <a:t>, non si presenta accurata, in quanto non tende a colpire il centro del bersaglio. Lo scostamento del tiro, costante e ripetibile, evidenzia un </a:t>
            </a:r>
            <a:r>
              <a:rPr lang="it-IT" sz="2400" dirty="0" smtClean="0">
                <a:hlinkClick r:id="rId4" tooltip="Errore sistematico"/>
              </a:rPr>
              <a:t>errore sistematico</a:t>
            </a:r>
            <a:r>
              <a:rPr lang="it-IT" sz="2400" dirty="0" smtClean="0"/>
              <a:t> nel lancio delle frecce.</a:t>
            </a:r>
          </a:p>
          <a:p>
            <a:pPr algn="ctr"/>
            <a:endParaRPr lang="it-IT" sz="2400" dirty="0"/>
          </a:p>
        </p:txBody>
      </p:sp>
      <p:sp>
        <p:nvSpPr>
          <p:cNvPr id="6" name="Segnaposto numero diapositiva 5"/>
          <p:cNvSpPr>
            <a:spLocks noGrp="1"/>
          </p:cNvSpPr>
          <p:nvPr>
            <p:ph type="sldNum" sz="quarter" idx="12"/>
          </p:nvPr>
        </p:nvSpPr>
        <p:spPr/>
        <p:txBody>
          <a:bodyPr/>
          <a:lstStyle/>
          <a:p>
            <a:fld id="{32A7BE8C-FCEE-4177-BDCE-8EEF6E62BA1B}" type="slidenum">
              <a:rPr lang="it-IT" smtClean="0"/>
              <a:pPr/>
              <a:t>67</a:t>
            </a:fld>
            <a:endParaRPr lang="it-IT"/>
          </a:p>
        </p:txBody>
      </p:sp>
      <p:pic>
        <p:nvPicPr>
          <p:cNvPr id="5" name="Immagine 4" descr="Accuracy and precision example.jpg">
            <a:hlinkClick r:id="rId5"/>
          </p:cNvPr>
          <p:cNvPicPr/>
          <p:nvPr/>
        </p:nvPicPr>
        <p:blipFill>
          <a:blip r:embed="rId6" cstate="print"/>
          <a:srcRect/>
          <a:stretch>
            <a:fillRect/>
          </a:stretch>
        </p:blipFill>
        <p:spPr bwMode="auto">
          <a:xfrm>
            <a:off x="838200" y="2819400"/>
            <a:ext cx="1066800" cy="373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ctrTitle"/>
          </p:nvPr>
        </p:nvSpPr>
        <p:spPr>
          <a:xfrm>
            <a:off x="381000" y="1676400"/>
            <a:ext cx="8382000" cy="1828800"/>
          </a:xfrm>
        </p:spPr>
        <p:txBody>
          <a:bodyPr>
            <a:normAutofit fontScale="90000"/>
          </a:bodyPr>
          <a:lstStyle/>
          <a:p>
            <a:pPr algn="ctr"/>
            <a:r>
              <a:rPr lang="it-IT" dirty="0" smtClean="0"/>
              <a:t>Precisione: grado di convergenza di dati individualmente rilevati su un valore medio della serie cui appartengono. </a:t>
            </a:r>
            <a:endParaRPr lang="it-IT" dirty="0"/>
          </a:p>
        </p:txBody>
      </p:sp>
      <p:sp>
        <p:nvSpPr>
          <p:cNvPr id="3" name="Sottotitolo 2"/>
          <p:cNvSpPr>
            <a:spLocks noGrp="1"/>
          </p:cNvSpPr>
          <p:nvPr>
            <p:ph type="subTitle" idx="1"/>
          </p:nvPr>
        </p:nvSpPr>
        <p:spPr>
          <a:xfrm>
            <a:off x="2438400" y="3685032"/>
            <a:ext cx="6056376" cy="2639568"/>
          </a:xfrm>
        </p:spPr>
        <p:txBody>
          <a:bodyPr>
            <a:normAutofit/>
          </a:bodyPr>
          <a:lstStyle/>
          <a:p>
            <a:r>
              <a:rPr lang="it-IT" sz="1600" dirty="0" smtClean="0"/>
              <a:t>più le frecce giungono raggruppate, tanto più la serie di tiri è precisa. Non importa quanto il centro del gruppo si avvicini al centro del bersaglio, questo fattore è determinato dall'</a:t>
            </a:r>
            <a:r>
              <a:rPr lang="it-IT" sz="1600" dirty="0" smtClean="0">
                <a:hlinkClick r:id="rId2" tooltip="Accuratezza"/>
              </a:rPr>
              <a:t>accuratezza</a:t>
            </a:r>
            <a:r>
              <a:rPr lang="it-IT" sz="1600" dirty="0" smtClean="0"/>
              <a:t>.</a:t>
            </a:r>
            <a:br>
              <a:rPr lang="it-IT" sz="1600" dirty="0" smtClean="0"/>
            </a:br>
            <a:r>
              <a:rPr lang="it-IT" sz="1600" dirty="0" smtClean="0"/>
              <a:t>Nell'immagine a destra, le serie di dati </a:t>
            </a:r>
            <a:r>
              <a:rPr lang="it-IT" sz="1600" i="1" dirty="0" smtClean="0"/>
              <a:t>A</a:t>
            </a:r>
            <a:r>
              <a:rPr lang="it-IT" sz="1600" dirty="0" smtClean="0"/>
              <a:t> e </a:t>
            </a:r>
            <a:r>
              <a:rPr lang="it-IT" sz="1600" i="1" dirty="0" err="1" smtClean="0"/>
              <a:t>B</a:t>
            </a:r>
            <a:r>
              <a:rPr lang="it-IT" sz="1600" dirty="0" smtClean="0"/>
              <a:t> sono ugualmente precise, ma la serie </a:t>
            </a:r>
            <a:r>
              <a:rPr lang="it-IT" sz="1600" i="1" dirty="0" err="1" smtClean="0"/>
              <a:t>B</a:t>
            </a:r>
            <a:r>
              <a:rPr lang="it-IT" sz="1600" dirty="0" smtClean="0"/>
              <a:t> fornisce un valore medio scostato dal valore atteso, che è rappresentato dal centro del bersaglio: la misura è inaccurata. In </a:t>
            </a:r>
            <a:r>
              <a:rPr lang="it-IT" sz="1600" i="1" dirty="0" err="1" smtClean="0"/>
              <a:t>C</a:t>
            </a:r>
            <a:r>
              <a:rPr lang="it-IT" sz="1600" dirty="0" smtClean="0"/>
              <a:t>, i dati sono poco precisi ma la misura è accurata.</a:t>
            </a:r>
            <a:endParaRPr lang="it-IT" sz="1600" dirty="0"/>
          </a:p>
        </p:txBody>
      </p:sp>
      <p:sp>
        <p:nvSpPr>
          <p:cNvPr id="6" name="Segnaposto numero diapositiva 5"/>
          <p:cNvSpPr>
            <a:spLocks noGrp="1"/>
          </p:cNvSpPr>
          <p:nvPr>
            <p:ph type="sldNum" sz="quarter" idx="12"/>
          </p:nvPr>
        </p:nvSpPr>
        <p:spPr/>
        <p:txBody>
          <a:bodyPr/>
          <a:lstStyle/>
          <a:p>
            <a:fld id="{32A7BE8C-FCEE-4177-BDCE-8EEF6E62BA1B}" type="slidenum">
              <a:rPr lang="it-IT" smtClean="0"/>
              <a:pPr/>
              <a:t>68</a:t>
            </a:fld>
            <a:endParaRPr lang="it-IT" dirty="0"/>
          </a:p>
        </p:txBody>
      </p:sp>
      <p:pic>
        <p:nvPicPr>
          <p:cNvPr id="5" name="Immagine 4" descr="Accuracy and precision example.jpg">
            <a:hlinkClick r:id="rId3"/>
          </p:cNvPr>
          <p:cNvPicPr/>
          <p:nvPr/>
        </p:nvPicPr>
        <p:blipFill>
          <a:blip r:embed="rId4" cstate="print"/>
          <a:srcRect/>
          <a:stretch>
            <a:fillRect/>
          </a:stretch>
        </p:blipFill>
        <p:spPr bwMode="auto">
          <a:xfrm>
            <a:off x="838200" y="2819400"/>
            <a:ext cx="1066800" cy="373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304800" y="457200"/>
            <a:ext cx="8839200" cy="533400"/>
          </a:xfrm>
        </p:spPr>
        <p:txBody>
          <a:bodyPr>
            <a:normAutofit fontScale="90000"/>
          </a:bodyPr>
          <a:lstStyle/>
          <a:p>
            <a:r>
              <a:rPr lang="it-IT" dirty="0">
                <a:solidFill>
                  <a:srgbClr val="800000"/>
                </a:solidFill>
                <a:ea typeface="Times New Roman" charset="0"/>
                <a:cs typeface="Times New Roman" charset="0"/>
              </a:rPr>
              <a:t>V</a:t>
            </a:r>
            <a:r>
              <a:rPr lang="it-IT" dirty="0" smtClean="0">
                <a:solidFill>
                  <a:srgbClr val="800000"/>
                </a:solidFill>
                <a:ea typeface="Times New Roman" charset="0"/>
                <a:cs typeface="Times New Roman" charset="0"/>
              </a:rPr>
              <a:t>ariabilità </a:t>
            </a:r>
            <a:r>
              <a:rPr lang="it-IT" dirty="0">
                <a:solidFill>
                  <a:srgbClr val="800000"/>
                </a:solidFill>
                <a:ea typeface="Times New Roman" charset="0"/>
                <a:cs typeface="Times New Roman" charset="0"/>
              </a:rPr>
              <a:t>dovuta  errore </a:t>
            </a:r>
            <a:r>
              <a:rPr lang="it-IT" dirty="0" err="1">
                <a:solidFill>
                  <a:srgbClr val="800000"/>
                </a:solidFill>
                <a:ea typeface="Times New Roman" charset="0"/>
                <a:cs typeface="Times New Roman" charset="0"/>
              </a:rPr>
              <a:t>sistemetico</a:t>
            </a:r>
            <a:r>
              <a:rPr lang="it-IT" dirty="0">
                <a:solidFill>
                  <a:srgbClr val="800000"/>
                </a:solidFill>
                <a:ea typeface="Times New Roman" charset="0"/>
                <a:cs typeface="Times New Roman" charset="0"/>
              </a:rPr>
              <a:t> + errore casuale</a:t>
            </a:r>
            <a:endParaRPr lang="it-IT" dirty="0">
              <a:solidFill>
                <a:srgbClr val="800000"/>
              </a:solidFill>
            </a:endParaRPr>
          </a:p>
        </p:txBody>
      </p:sp>
      <p:sp>
        <p:nvSpPr>
          <p:cNvPr id="168963" name="Rectangle 3" descr="Rectangle: Click to edit Master text styles&#10;Second level&#10;Third level&#10;Fourth level&#10;Fifth level"/>
          <p:cNvSpPr>
            <a:spLocks noGrp="1" noChangeArrowheads="1"/>
          </p:cNvSpPr>
          <p:nvPr>
            <p:ph type="body" idx="1"/>
          </p:nvPr>
        </p:nvSpPr>
        <p:spPr>
          <a:xfrm>
            <a:off x="533400" y="6096000"/>
            <a:ext cx="8229600" cy="381000"/>
          </a:xfrm>
        </p:spPr>
        <p:txBody>
          <a:bodyPr>
            <a:normAutofit fontScale="70000" lnSpcReduction="20000"/>
          </a:bodyPr>
          <a:lstStyle/>
          <a:p>
            <a:pPr>
              <a:lnSpc>
                <a:spcPct val="90000"/>
              </a:lnSpc>
            </a:pPr>
            <a:r>
              <a:rPr lang="it-IT" sz="1600">
                <a:ea typeface="Times New Roman" charset="0"/>
                <a:cs typeface="Times New Roman" charset="0"/>
              </a:rPr>
              <a:t>Relazione tra </a:t>
            </a:r>
            <a:r>
              <a:rPr lang="it-IT" sz="1600">
                <a:solidFill>
                  <a:srgbClr val="800000"/>
                </a:solidFill>
                <a:ea typeface="Times New Roman" charset="0"/>
                <a:cs typeface="Times New Roman" charset="0"/>
              </a:rPr>
              <a:t>errore sistematico</a:t>
            </a:r>
            <a:r>
              <a:rPr lang="it-IT" sz="1600">
                <a:ea typeface="Times New Roman" charset="0"/>
                <a:cs typeface="Times New Roman" charset="0"/>
              </a:rPr>
              <a:t> ed </a:t>
            </a:r>
            <a:r>
              <a:rPr lang="it-IT" sz="1600">
                <a:solidFill>
                  <a:srgbClr val="800000"/>
                </a:solidFill>
                <a:ea typeface="Times New Roman" charset="0"/>
                <a:cs typeface="Times New Roman" charset="0"/>
              </a:rPr>
              <a:t>errore casuale</a:t>
            </a:r>
            <a:r>
              <a:rPr lang="it-IT" sz="1600">
                <a:ea typeface="Times New Roman" charset="0"/>
                <a:cs typeface="Times New Roman" charset="0"/>
              </a:rPr>
              <a:t>: differenze nei valori di pressione arteriosa rilevati con cannula intra-arteriosa (</a:t>
            </a:r>
            <a:r>
              <a:rPr lang="it-IT" sz="1600" b="1">
                <a:ea typeface="Times New Roman" charset="0"/>
                <a:cs typeface="Times New Roman" charset="0"/>
              </a:rPr>
              <a:t>A</a:t>
            </a:r>
            <a:r>
              <a:rPr lang="it-IT" sz="1600">
                <a:ea typeface="Times New Roman" charset="0"/>
                <a:cs typeface="Times New Roman" charset="0"/>
              </a:rPr>
              <a:t>) e con sfigmomanometro (</a:t>
            </a:r>
            <a:r>
              <a:rPr lang="it-IT" sz="1600" b="1">
                <a:ea typeface="Times New Roman" charset="0"/>
                <a:cs typeface="Times New Roman" charset="0"/>
              </a:rPr>
              <a:t>B</a:t>
            </a:r>
            <a:r>
              <a:rPr lang="it-IT" sz="1600">
                <a:ea typeface="Times New Roman" charset="0"/>
                <a:cs typeface="Times New Roman" charset="0"/>
              </a:rPr>
              <a:t>).</a:t>
            </a:r>
          </a:p>
        </p:txBody>
      </p:sp>
      <p:sp>
        <p:nvSpPr>
          <p:cNvPr id="168968" name="Line 8"/>
          <p:cNvSpPr>
            <a:spLocks noChangeShapeType="1"/>
          </p:cNvSpPr>
          <p:nvPr/>
        </p:nvSpPr>
        <p:spPr bwMode="auto">
          <a:xfrm>
            <a:off x="1282700" y="4695825"/>
            <a:ext cx="53975" cy="0"/>
          </a:xfrm>
          <a:prstGeom prst="line">
            <a:avLst/>
          </a:prstGeom>
          <a:noFill/>
          <a:ln w="0">
            <a:noFill/>
            <a:round/>
            <a:headEnd/>
            <a:tailEnd/>
          </a:ln>
        </p:spPr>
        <p:txBody>
          <a:bodyPr>
            <a:prstTxWarp prst="textNoShape">
              <a:avLst/>
            </a:prstTxWarp>
          </a:bodyPr>
          <a:lstStyle/>
          <a:p>
            <a:endParaRPr lang="it-IT"/>
          </a:p>
        </p:txBody>
      </p:sp>
      <p:sp>
        <p:nvSpPr>
          <p:cNvPr id="168969" name="Line 9"/>
          <p:cNvSpPr>
            <a:spLocks noChangeShapeType="1"/>
          </p:cNvSpPr>
          <p:nvPr/>
        </p:nvSpPr>
        <p:spPr bwMode="auto">
          <a:xfrm>
            <a:off x="1282700" y="4210050"/>
            <a:ext cx="53975" cy="0"/>
          </a:xfrm>
          <a:prstGeom prst="line">
            <a:avLst/>
          </a:prstGeom>
          <a:noFill/>
          <a:ln w="0">
            <a:noFill/>
            <a:round/>
            <a:headEnd/>
            <a:tailEnd/>
          </a:ln>
        </p:spPr>
        <p:txBody>
          <a:bodyPr>
            <a:prstTxWarp prst="textNoShape">
              <a:avLst/>
            </a:prstTxWarp>
          </a:bodyPr>
          <a:lstStyle/>
          <a:p>
            <a:endParaRPr lang="it-IT"/>
          </a:p>
        </p:txBody>
      </p:sp>
      <p:sp>
        <p:nvSpPr>
          <p:cNvPr id="168970" name="Line 10"/>
          <p:cNvSpPr>
            <a:spLocks noChangeShapeType="1"/>
          </p:cNvSpPr>
          <p:nvPr/>
        </p:nvSpPr>
        <p:spPr bwMode="auto">
          <a:xfrm>
            <a:off x="1282700" y="3714750"/>
            <a:ext cx="53975" cy="0"/>
          </a:xfrm>
          <a:prstGeom prst="line">
            <a:avLst/>
          </a:prstGeom>
          <a:noFill/>
          <a:ln w="0">
            <a:noFill/>
            <a:round/>
            <a:headEnd/>
            <a:tailEnd/>
          </a:ln>
        </p:spPr>
        <p:txBody>
          <a:bodyPr>
            <a:prstTxWarp prst="textNoShape">
              <a:avLst/>
            </a:prstTxWarp>
          </a:bodyPr>
          <a:lstStyle/>
          <a:p>
            <a:endParaRPr lang="it-IT"/>
          </a:p>
        </p:txBody>
      </p:sp>
      <p:sp>
        <p:nvSpPr>
          <p:cNvPr id="168971" name="Line 11"/>
          <p:cNvSpPr>
            <a:spLocks noChangeShapeType="1"/>
          </p:cNvSpPr>
          <p:nvPr/>
        </p:nvSpPr>
        <p:spPr bwMode="auto">
          <a:xfrm>
            <a:off x="1282700" y="3219450"/>
            <a:ext cx="53975" cy="1588"/>
          </a:xfrm>
          <a:prstGeom prst="line">
            <a:avLst/>
          </a:prstGeom>
          <a:noFill/>
          <a:ln w="0">
            <a:noFill/>
            <a:round/>
            <a:headEnd/>
            <a:tailEnd/>
          </a:ln>
        </p:spPr>
        <p:txBody>
          <a:bodyPr>
            <a:prstTxWarp prst="textNoShape">
              <a:avLst/>
            </a:prstTxWarp>
          </a:bodyPr>
          <a:lstStyle/>
          <a:p>
            <a:endParaRPr lang="it-IT"/>
          </a:p>
        </p:txBody>
      </p:sp>
      <p:sp>
        <p:nvSpPr>
          <p:cNvPr id="168972" name="Line 12"/>
          <p:cNvSpPr>
            <a:spLocks noChangeShapeType="1"/>
          </p:cNvSpPr>
          <p:nvPr/>
        </p:nvSpPr>
        <p:spPr bwMode="auto">
          <a:xfrm>
            <a:off x="1282700" y="2725738"/>
            <a:ext cx="53975" cy="0"/>
          </a:xfrm>
          <a:prstGeom prst="line">
            <a:avLst/>
          </a:prstGeom>
          <a:noFill/>
          <a:ln w="0">
            <a:noFill/>
            <a:round/>
            <a:headEnd/>
            <a:tailEnd/>
          </a:ln>
        </p:spPr>
        <p:txBody>
          <a:bodyPr>
            <a:prstTxWarp prst="textNoShape">
              <a:avLst/>
            </a:prstTxWarp>
          </a:bodyPr>
          <a:lstStyle/>
          <a:p>
            <a:endParaRPr lang="it-IT"/>
          </a:p>
        </p:txBody>
      </p:sp>
      <p:sp>
        <p:nvSpPr>
          <p:cNvPr id="168973" name="Line 13"/>
          <p:cNvSpPr>
            <a:spLocks noChangeShapeType="1"/>
          </p:cNvSpPr>
          <p:nvPr/>
        </p:nvSpPr>
        <p:spPr bwMode="auto">
          <a:xfrm>
            <a:off x="1282700" y="2239963"/>
            <a:ext cx="53975" cy="0"/>
          </a:xfrm>
          <a:prstGeom prst="line">
            <a:avLst/>
          </a:prstGeom>
          <a:noFill/>
          <a:ln w="0">
            <a:noFill/>
            <a:round/>
            <a:headEnd/>
            <a:tailEnd/>
          </a:ln>
        </p:spPr>
        <p:txBody>
          <a:bodyPr>
            <a:prstTxWarp prst="textNoShape">
              <a:avLst/>
            </a:prstTxWarp>
          </a:bodyPr>
          <a:lstStyle/>
          <a:p>
            <a:endParaRPr lang="it-IT"/>
          </a:p>
        </p:txBody>
      </p:sp>
      <p:sp>
        <p:nvSpPr>
          <p:cNvPr id="168974" name="Line 14"/>
          <p:cNvSpPr>
            <a:spLocks noChangeShapeType="1"/>
          </p:cNvSpPr>
          <p:nvPr/>
        </p:nvSpPr>
        <p:spPr bwMode="auto">
          <a:xfrm>
            <a:off x="1282700" y="1744663"/>
            <a:ext cx="53975" cy="1587"/>
          </a:xfrm>
          <a:prstGeom prst="line">
            <a:avLst/>
          </a:prstGeom>
          <a:noFill/>
          <a:ln w="0">
            <a:noFill/>
            <a:round/>
            <a:headEnd/>
            <a:tailEnd/>
          </a:ln>
        </p:spPr>
        <p:txBody>
          <a:bodyPr>
            <a:prstTxWarp prst="textNoShape">
              <a:avLst/>
            </a:prstTxWarp>
          </a:bodyPr>
          <a:lstStyle/>
          <a:p>
            <a:endParaRPr lang="it-IT"/>
          </a:p>
        </p:txBody>
      </p:sp>
      <p:sp>
        <p:nvSpPr>
          <p:cNvPr id="168975" name="Line 15"/>
          <p:cNvSpPr>
            <a:spLocks noChangeShapeType="1"/>
          </p:cNvSpPr>
          <p:nvPr/>
        </p:nvSpPr>
        <p:spPr bwMode="auto">
          <a:xfrm>
            <a:off x="1282700" y="1250950"/>
            <a:ext cx="53975" cy="0"/>
          </a:xfrm>
          <a:prstGeom prst="line">
            <a:avLst/>
          </a:prstGeom>
          <a:noFill/>
          <a:ln w="0">
            <a:noFill/>
            <a:round/>
            <a:headEnd/>
            <a:tailEnd/>
          </a:ln>
        </p:spPr>
        <p:txBody>
          <a:bodyPr>
            <a:prstTxWarp prst="textNoShape">
              <a:avLst/>
            </a:prstTxWarp>
          </a:bodyPr>
          <a:lstStyle/>
          <a:p>
            <a:endParaRPr lang="it-IT"/>
          </a:p>
        </p:txBody>
      </p:sp>
      <p:grpSp>
        <p:nvGrpSpPr>
          <p:cNvPr id="2" name="Group 88"/>
          <p:cNvGrpSpPr>
            <a:grpSpLocks/>
          </p:cNvGrpSpPr>
          <p:nvPr/>
        </p:nvGrpSpPr>
        <p:grpSpPr bwMode="auto">
          <a:xfrm>
            <a:off x="381000" y="990600"/>
            <a:ext cx="8382000" cy="5029200"/>
            <a:chOff x="240" y="624"/>
            <a:chExt cx="5520" cy="3168"/>
          </a:xfrm>
        </p:grpSpPr>
        <p:sp>
          <p:nvSpPr>
            <p:cNvPr id="168965" name="Rectangle 5"/>
            <p:cNvSpPr>
              <a:spLocks noChangeArrowheads="1"/>
            </p:cNvSpPr>
            <p:nvPr/>
          </p:nvSpPr>
          <p:spPr bwMode="auto">
            <a:xfrm>
              <a:off x="240" y="624"/>
              <a:ext cx="5520" cy="3168"/>
            </a:xfrm>
            <a:prstGeom prst="rect">
              <a:avLst/>
            </a:prstGeom>
            <a:solidFill>
              <a:schemeClr val="bg1"/>
            </a:solidFill>
            <a:ln w="9525">
              <a:noFill/>
              <a:miter lim="800000"/>
              <a:headEnd/>
              <a:tailEnd/>
            </a:ln>
          </p:spPr>
          <p:txBody>
            <a:bodyPr>
              <a:prstTxWarp prst="textNoShape">
                <a:avLst/>
              </a:prstTxWarp>
            </a:bodyPr>
            <a:lstStyle/>
            <a:p>
              <a:endParaRPr lang="it-IT"/>
            </a:p>
          </p:txBody>
        </p:sp>
        <p:sp>
          <p:nvSpPr>
            <p:cNvPr id="168966" name="Line 6"/>
            <p:cNvSpPr>
              <a:spLocks noChangeShapeType="1"/>
            </p:cNvSpPr>
            <p:nvPr/>
          </p:nvSpPr>
          <p:spPr bwMode="auto">
            <a:xfrm>
              <a:off x="842" y="788"/>
              <a:ext cx="0" cy="2481"/>
            </a:xfrm>
            <a:prstGeom prst="line">
              <a:avLst/>
            </a:prstGeom>
            <a:noFill/>
            <a:ln w="12700">
              <a:solidFill>
                <a:srgbClr val="000000"/>
              </a:solidFill>
              <a:round/>
              <a:headEnd/>
              <a:tailEnd/>
            </a:ln>
          </p:spPr>
          <p:txBody>
            <a:bodyPr>
              <a:prstTxWarp prst="textNoShape">
                <a:avLst/>
              </a:prstTxWarp>
            </a:bodyPr>
            <a:lstStyle/>
            <a:p>
              <a:endParaRPr lang="it-IT"/>
            </a:p>
          </p:txBody>
        </p:sp>
        <p:sp>
          <p:nvSpPr>
            <p:cNvPr id="168967" name="Line 7"/>
            <p:cNvSpPr>
              <a:spLocks noChangeShapeType="1"/>
            </p:cNvSpPr>
            <p:nvPr/>
          </p:nvSpPr>
          <p:spPr bwMode="auto">
            <a:xfrm>
              <a:off x="808" y="3269"/>
              <a:ext cx="34" cy="1"/>
            </a:xfrm>
            <a:prstGeom prst="line">
              <a:avLst/>
            </a:prstGeom>
            <a:noFill/>
            <a:ln w="12700">
              <a:solidFill>
                <a:srgbClr val="000000"/>
              </a:solidFill>
              <a:round/>
              <a:headEnd/>
              <a:tailEnd/>
            </a:ln>
          </p:spPr>
          <p:txBody>
            <a:bodyPr>
              <a:prstTxWarp prst="textNoShape">
                <a:avLst/>
              </a:prstTxWarp>
            </a:bodyPr>
            <a:lstStyle/>
            <a:p>
              <a:endParaRPr lang="it-IT"/>
            </a:p>
          </p:txBody>
        </p:sp>
        <p:sp>
          <p:nvSpPr>
            <p:cNvPr id="168976" name="Line 16"/>
            <p:cNvSpPr>
              <a:spLocks noChangeShapeType="1"/>
            </p:cNvSpPr>
            <p:nvPr/>
          </p:nvSpPr>
          <p:spPr bwMode="auto">
            <a:xfrm>
              <a:off x="842" y="3269"/>
              <a:ext cx="3943" cy="1"/>
            </a:xfrm>
            <a:prstGeom prst="line">
              <a:avLst/>
            </a:prstGeom>
            <a:noFill/>
            <a:ln w="12700">
              <a:solidFill>
                <a:srgbClr val="000000"/>
              </a:solidFill>
              <a:round/>
              <a:headEnd/>
              <a:tailEnd/>
            </a:ln>
          </p:spPr>
          <p:txBody>
            <a:bodyPr>
              <a:prstTxWarp prst="textNoShape">
                <a:avLst/>
              </a:prstTxWarp>
            </a:bodyPr>
            <a:lstStyle/>
            <a:p>
              <a:endParaRPr lang="it-IT"/>
            </a:p>
          </p:txBody>
        </p:sp>
        <p:sp>
          <p:nvSpPr>
            <p:cNvPr id="168977" name="Line 17"/>
            <p:cNvSpPr>
              <a:spLocks noChangeShapeType="1"/>
            </p:cNvSpPr>
            <p:nvPr/>
          </p:nvSpPr>
          <p:spPr bwMode="auto">
            <a:xfrm flipV="1">
              <a:off x="3468" y="1099"/>
              <a:ext cx="1" cy="2207"/>
            </a:xfrm>
            <a:prstGeom prst="line">
              <a:avLst/>
            </a:prstGeom>
            <a:noFill/>
            <a:ln w="13970">
              <a:solidFill>
                <a:srgbClr val="000000"/>
              </a:solidFill>
              <a:round/>
              <a:headEnd/>
              <a:tailEnd/>
            </a:ln>
          </p:spPr>
          <p:txBody>
            <a:bodyPr>
              <a:prstTxWarp prst="textNoShape">
                <a:avLst/>
              </a:prstTxWarp>
            </a:bodyPr>
            <a:lstStyle/>
            <a:p>
              <a:endParaRPr lang="it-IT"/>
            </a:p>
          </p:txBody>
        </p:sp>
        <p:sp>
          <p:nvSpPr>
            <p:cNvPr id="168978" name="Line 18"/>
            <p:cNvSpPr>
              <a:spLocks noChangeShapeType="1"/>
            </p:cNvSpPr>
            <p:nvPr/>
          </p:nvSpPr>
          <p:spPr bwMode="auto">
            <a:xfrm flipV="1">
              <a:off x="1278" y="1099"/>
              <a:ext cx="1" cy="2207"/>
            </a:xfrm>
            <a:prstGeom prst="line">
              <a:avLst/>
            </a:prstGeom>
            <a:noFill/>
            <a:ln w="13970">
              <a:solidFill>
                <a:srgbClr val="000000"/>
              </a:solidFill>
              <a:round/>
              <a:headEnd/>
              <a:tailEnd/>
            </a:ln>
          </p:spPr>
          <p:txBody>
            <a:bodyPr>
              <a:prstTxWarp prst="textNoShape">
                <a:avLst/>
              </a:prstTxWarp>
            </a:bodyPr>
            <a:lstStyle/>
            <a:p>
              <a:endParaRPr lang="it-IT"/>
            </a:p>
          </p:txBody>
        </p:sp>
        <p:sp>
          <p:nvSpPr>
            <p:cNvPr id="168979" name="Oval 19"/>
            <p:cNvSpPr>
              <a:spLocks noChangeArrowheads="1"/>
            </p:cNvSpPr>
            <p:nvPr/>
          </p:nvSpPr>
          <p:spPr bwMode="auto">
            <a:xfrm>
              <a:off x="1239" y="2768"/>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0" name="Oval 20"/>
            <p:cNvSpPr>
              <a:spLocks noChangeArrowheads="1"/>
            </p:cNvSpPr>
            <p:nvPr/>
          </p:nvSpPr>
          <p:spPr bwMode="auto">
            <a:xfrm>
              <a:off x="1239" y="2688"/>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1" name="Oval 21"/>
            <p:cNvSpPr>
              <a:spLocks noChangeArrowheads="1"/>
            </p:cNvSpPr>
            <p:nvPr/>
          </p:nvSpPr>
          <p:spPr bwMode="auto">
            <a:xfrm>
              <a:off x="1239" y="2615"/>
              <a:ext cx="79" cy="73"/>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2" name="Oval 22"/>
            <p:cNvSpPr>
              <a:spLocks noChangeArrowheads="1"/>
            </p:cNvSpPr>
            <p:nvPr/>
          </p:nvSpPr>
          <p:spPr bwMode="auto">
            <a:xfrm>
              <a:off x="1239" y="2535"/>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3" name="Oval 23"/>
            <p:cNvSpPr>
              <a:spLocks noChangeArrowheads="1"/>
            </p:cNvSpPr>
            <p:nvPr/>
          </p:nvSpPr>
          <p:spPr bwMode="auto">
            <a:xfrm>
              <a:off x="1239" y="2456"/>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4" name="Oval 24"/>
            <p:cNvSpPr>
              <a:spLocks noChangeArrowheads="1"/>
            </p:cNvSpPr>
            <p:nvPr/>
          </p:nvSpPr>
          <p:spPr bwMode="auto">
            <a:xfrm>
              <a:off x="1239" y="2377"/>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5" name="Oval 25"/>
            <p:cNvSpPr>
              <a:spLocks noChangeArrowheads="1"/>
            </p:cNvSpPr>
            <p:nvPr/>
          </p:nvSpPr>
          <p:spPr bwMode="auto">
            <a:xfrm>
              <a:off x="1239" y="2303"/>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6" name="Oval 26"/>
            <p:cNvSpPr>
              <a:spLocks noChangeArrowheads="1"/>
            </p:cNvSpPr>
            <p:nvPr/>
          </p:nvSpPr>
          <p:spPr bwMode="auto">
            <a:xfrm>
              <a:off x="1239" y="2224"/>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7" name="Oval 27"/>
            <p:cNvSpPr>
              <a:spLocks noChangeArrowheads="1"/>
            </p:cNvSpPr>
            <p:nvPr/>
          </p:nvSpPr>
          <p:spPr bwMode="auto">
            <a:xfrm>
              <a:off x="1239" y="2145"/>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8" name="Oval 28"/>
            <p:cNvSpPr>
              <a:spLocks noChangeArrowheads="1"/>
            </p:cNvSpPr>
            <p:nvPr/>
          </p:nvSpPr>
          <p:spPr bwMode="auto">
            <a:xfrm>
              <a:off x="1239" y="2071"/>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9" name="Oval 29"/>
            <p:cNvSpPr>
              <a:spLocks noChangeArrowheads="1"/>
            </p:cNvSpPr>
            <p:nvPr/>
          </p:nvSpPr>
          <p:spPr bwMode="auto">
            <a:xfrm>
              <a:off x="1239" y="1992"/>
              <a:ext cx="79" cy="73"/>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0" name="Oval 30"/>
            <p:cNvSpPr>
              <a:spLocks noChangeArrowheads="1"/>
            </p:cNvSpPr>
            <p:nvPr/>
          </p:nvSpPr>
          <p:spPr bwMode="auto">
            <a:xfrm>
              <a:off x="1239" y="1912"/>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1" name="Oval 31"/>
            <p:cNvSpPr>
              <a:spLocks noChangeArrowheads="1"/>
            </p:cNvSpPr>
            <p:nvPr/>
          </p:nvSpPr>
          <p:spPr bwMode="auto">
            <a:xfrm>
              <a:off x="1239" y="1838"/>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2" name="Oval 32"/>
            <p:cNvSpPr>
              <a:spLocks noChangeArrowheads="1"/>
            </p:cNvSpPr>
            <p:nvPr/>
          </p:nvSpPr>
          <p:spPr bwMode="auto">
            <a:xfrm>
              <a:off x="1239" y="1759"/>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3" name="Oval 33"/>
            <p:cNvSpPr>
              <a:spLocks noChangeArrowheads="1"/>
            </p:cNvSpPr>
            <p:nvPr/>
          </p:nvSpPr>
          <p:spPr bwMode="auto">
            <a:xfrm>
              <a:off x="1239" y="1680"/>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4" name="Oval 34"/>
            <p:cNvSpPr>
              <a:spLocks noChangeArrowheads="1"/>
            </p:cNvSpPr>
            <p:nvPr/>
          </p:nvSpPr>
          <p:spPr bwMode="auto">
            <a:xfrm>
              <a:off x="1239" y="1606"/>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5" name="Oval 35"/>
            <p:cNvSpPr>
              <a:spLocks noChangeArrowheads="1"/>
            </p:cNvSpPr>
            <p:nvPr/>
          </p:nvSpPr>
          <p:spPr bwMode="auto">
            <a:xfrm>
              <a:off x="1239" y="1527"/>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6" name="Oval 36"/>
            <p:cNvSpPr>
              <a:spLocks noChangeArrowheads="1"/>
            </p:cNvSpPr>
            <p:nvPr/>
          </p:nvSpPr>
          <p:spPr bwMode="auto">
            <a:xfrm>
              <a:off x="1239" y="1448"/>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7" name="Oval 37"/>
            <p:cNvSpPr>
              <a:spLocks noChangeArrowheads="1"/>
            </p:cNvSpPr>
            <p:nvPr/>
          </p:nvSpPr>
          <p:spPr bwMode="auto">
            <a:xfrm>
              <a:off x="1239" y="1374"/>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8" name="Oval 38"/>
            <p:cNvSpPr>
              <a:spLocks noChangeArrowheads="1"/>
            </p:cNvSpPr>
            <p:nvPr/>
          </p:nvSpPr>
          <p:spPr bwMode="auto">
            <a:xfrm>
              <a:off x="1239" y="1295"/>
              <a:ext cx="79" cy="73"/>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9" name="Oval 39"/>
            <p:cNvSpPr>
              <a:spLocks noChangeArrowheads="1"/>
            </p:cNvSpPr>
            <p:nvPr/>
          </p:nvSpPr>
          <p:spPr bwMode="auto">
            <a:xfrm>
              <a:off x="2334" y="1680"/>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0" name="Oval 40"/>
            <p:cNvSpPr>
              <a:spLocks noChangeArrowheads="1"/>
            </p:cNvSpPr>
            <p:nvPr/>
          </p:nvSpPr>
          <p:spPr bwMode="auto">
            <a:xfrm>
              <a:off x="2555" y="1680"/>
              <a:ext cx="80"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1" name="Oval 41"/>
            <p:cNvSpPr>
              <a:spLocks noChangeArrowheads="1"/>
            </p:cNvSpPr>
            <p:nvPr/>
          </p:nvSpPr>
          <p:spPr bwMode="auto">
            <a:xfrm>
              <a:off x="2776" y="1680"/>
              <a:ext cx="80"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2" name="Oval 42"/>
            <p:cNvSpPr>
              <a:spLocks noChangeArrowheads="1"/>
            </p:cNvSpPr>
            <p:nvPr/>
          </p:nvSpPr>
          <p:spPr bwMode="auto">
            <a:xfrm>
              <a:off x="2992" y="1838"/>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3" name="Oval 43"/>
            <p:cNvSpPr>
              <a:spLocks noChangeArrowheads="1"/>
            </p:cNvSpPr>
            <p:nvPr/>
          </p:nvSpPr>
          <p:spPr bwMode="auto">
            <a:xfrm>
              <a:off x="2992" y="1527"/>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4" name="Oval 44"/>
            <p:cNvSpPr>
              <a:spLocks noChangeArrowheads="1"/>
            </p:cNvSpPr>
            <p:nvPr/>
          </p:nvSpPr>
          <p:spPr bwMode="auto">
            <a:xfrm>
              <a:off x="3213" y="1992"/>
              <a:ext cx="80" cy="73"/>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5" name="Oval 45"/>
            <p:cNvSpPr>
              <a:spLocks noChangeArrowheads="1"/>
            </p:cNvSpPr>
            <p:nvPr/>
          </p:nvSpPr>
          <p:spPr bwMode="auto">
            <a:xfrm>
              <a:off x="3213" y="1680"/>
              <a:ext cx="80"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6" name="Oval 46"/>
            <p:cNvSpPr>
              <a:spLocks noChangeArrowheads="1"/>
            </p:cNvSpPr>
            <p:nvPr/>
          </p:nvSpPr>
          <p:spPr bwMode="auto">
            <a:xfrm>
              <a:off x="3213" y="1374"/>
              <a:ext cx="80"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7" name="Oval 47"/>
            <p:cNvSpPr>
              <a:spLocks noChangeArrowheads="1"/>
            </p:cNvSpPr>
            <p:nvPr/>
          </p:nvSpPr>
          <p:spPr bwMode="auto">
            <a:xfrm>
              <a:off x="3429" y="2145"/>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8" name="Oval 48"/>
            <p:cNvSpPr>
              <a:spLocks noChangeArrowheads="1"/>
            </p:cNvSpPr>
            <p:nvPr/>
          </p:nvSpPr>
          <p:spPr bwMode="auto">
            <a:xfrm>
              <a:off x="3429" y="1838"/>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9" name="Oval 49"/>
            <p:cNvSpPr>
              <a:spLocks noChangeArrowheads="1"/>
            </p:cNvSpPr>
            <p:nvPr/>
          </p:nvSpPr>
          <p:spPr bwMode="auto">
            <a:xfrm>
              <a:off x="3429" y="1527"/>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0" name="Oval 50"/>
            <p:cNvSpPr>
              <a:spLocks noChangeArrowheads="1"/>
            </p:cNvSpPr>
            <p:nvPr/>
          </p:nvSpPr>
          <p:spPr bwMode="auto">
            <a:xfrm>
              <a:off x="3429" y="1215"/>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1" name="Oval 51"/>
            <p:cNvSpPr>
              <a:spLocks noChangeArrowheads="1"/>
            </p:cNvSpPr>
            <p:nvPr/>
          </p:nvSpPr>
          <p:spPr bwMode="auto">
            <a:xfrm>
              <a:off x="3650" y="1992"/>
              <a:ext cx="79" cy="73"/>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2" name="Oval 52"/>
            <p:cNvSpPr>
              <a:spLocks noChangeArrowheads="1"/>
            </p:cNvSpPr>
            <p:nvPr/>
          </p:nvSpPr>
          <p:spPr bwMode="auto">
            <a:xfrm>
              <a:off x="3650" y="1680"/>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3" name="Oval 53"/>
            <p:cNvSpPr>
              <a:spLocks noChangeArrowheads="1"/>
            </p:cNvSpPr>
            <p:nvPr/>
          </p:nvSpPr>
          <p:spPr bwMode="auto">
            <a:xfrm>
              <a:off x="3650" y="1374"/>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4" name="Oval 54"/>
            <p:cNvSpPr>
              <a:spLocks noChangeArrowheads="1"/>
            </p:cNvSpPr>
            <p:nvPr/>
          </p:nvSpPr>
          <p:spPr bwMode="auto">
            <a:xfrm>
              <a:off x="3871" y="1838"/>
              <a:ext cx="80"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5" name="Oval 55"/>
            <p:cNvSpPr>
              <a:spLocks noChangeArrowheads="1"/>
            </p:cNvSpPr>
            <p:nvPr/>
          </p:nvSpPr>
          <p:spPr bwMode="auto">
            <a:xfrm>
              <a:off x="3871" y="1527"/>
              <a:ext cx="80"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6" name="Oval 56"/>
            <p:cNvSpPr>
              <a:spLocks noChangeArrowheads="1"/>
            </p:cNvSpPr>
            <p:nvPr/>
          </p:nvSpPr>
          <p:spPr bwMode="auto">
            <a:xfrm>
              <a:off x="4087" y="1680"/>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7" name="Oval 57"/>
            <p:cNvSpPr>
              <a:spLocks noChangeArrowheads="1"/>
            </p:cNvSpPr>
            <p:nvPr/>
          </p:nvSpPr>
          <p:spPr bwMode="auto">
            <a:xfrm>
              <a:off x="4308" y="1680"/>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8" name="Oval 58"/>
            <p:cNvSpPr>
              <a:spLocks noChangeArrowheads="1"/>
            </p:cNvSpPr>
            <p:nvPr/>
          </p:nvSpPr>
          <p:spPr bwMode="auto">
            <a:xfrm>
              <a:off x="4524" y="1680"/>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9" name="Rectangle 59"/>
            <p:cNvSpPr>
              <a:spLocks noChangeArrowheads="1"/>
            </p:cNvSpPr>
            <p:nvPr/>
          </p:nvSpPr>
          <p:spPr bwMode="auto">
            <a:xfrm>
              <a:off x="694" y="3211"/>
              <a:ext cx="7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0</a:t>
              </a:r>
              <a:endParaRPr lang="it-IT" sz="1600"/>
            </a:p>
          </p:txBody>
        </p:sp>
        <p:sp>
          <p:nvSpPr>
            <p:cNvPr id="169020" name="Rectangle 60"/>
            <p:cNvSpPr>
              <a:spLocks noChangeArrowheads="1"/>
            </p:cNvSpPr>
            <p:nvPr/>
          </p:nvSpPr>
          <p:spPr bwMode="auto">
            <a:xfrm>
              <a:off x="694" y="2900"/>
              <a:ext cx="7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2</a:t>
              </a:r>
              <a:endParaRPr lang="it-IT" sz="1600"/>
            </a:p>
          </p:txBody>
        </p:sp>
        <p:sp>
          <p:nvSpPr>
            <p:cNvPr id="169021" name="Rectangle 61"/>
            <p:cNvSpPr>
              <a:spLocks noChangeArrowheads="1"/>
            </p:cNvSpPr>
            <p:nvPr/>
          </p:nvSpPr>
          <p:spPr bwMode="auto">
            <a:xfrm>
              <a:off x="694" y="2594"/>
              <a:ext cx="7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4</a:t>
              </a:r>
              <a:endParaRPr lang="it-IT" sz="1600"/>
            </a:p>
          </p:txBody>
        </p:sp>
        <p:sp>
          <p:nvSpPr>
            <p:cNvPr id="169022" name="Rectangle 62"/>
            <p:cNvSpPr>
              <a:spLocks noChangeArrowheads="1"/>
            </p:cNvSpPr>
            <p:nvPr/>
          </p:nvSpPr>
          <p:spPr bwMode="auto">
            <a:xfrm>
              <a:off x="694" y="2282"/>
              <a:ext cx="7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6</a:t>
              </a:r>
              <a:endParaRPr lang="it-IT" sz="1600"/>
            </a:p>
          </p:txBody>
        </p:sp>
        <p:sp>
          <p:nvSpPr>
            <p:cNvPr id="169023" name="Rectangle 63"/>
            <p:cNvSpPr>
              <a:spLocks noChangeArrowheads="1"/>
            </p:cNvSpPr>
            <p:nvPr/>
          </p:nvSpPr>
          <p:spPr bwMode="auto">
            <a:xfrm>
              <a:off x="694" y="1969"/>
              <a:ext cx="7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8</a:t>
              </a:r>
              <a:endParaRPr lang="it-IT" sz="1600"/>
            </a:p>
          </p:txBody>
        </p:sp>
        <p:sp>
          <p:nvSpPr>
            <p:cNvPr id="169024" name="Rectangle 64"/>
            <p:cNvSpPr>
              <a:spLocks noChangeArrowheads="1"/>
            </p:cNvSpPr>
            <p:nvPr/>
          </p:nvSpPr>
          <p:spPr bwMode="auto">
            <a:xfrm>
              <a:off x="632" y="1658"/>
              <a:ext cx="14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10</a:t>
              </a:r>
              <a:endParaRPr lang="it-IT" sz="1600"/>
            </a:p>
          </p:txBody>
        </p:sp>
        <p:sp>
          <p:nvSpPr>
            <p:cNvPr id="169025" name="Rectangle 65"/>
            <p:cNvSpPr>
              <a:spLocks noChangeArrowheads="1"/>
            </p:cNvSpPr>
            <p:nvPr/>
          </p:nvSpPr>
          <p:spPr bwMode="auto">
            <a:xfrm>
              <a:off x="632" y="1353"/>
              <a:ext cx="14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12</a:t>
              </a:r>
              <a:endParaRPr lang="it-IT" sz="1600"/>
            </a:p>
          </p:txBody>
        </p:sp>
        <p:sp>
          <p:nvSpPr>
            <p:cNvPr id="169026" name="Rectangle 66"/>
            <p:cNvSpPr>
              <a:spLocks noChangeArrowheads="1"/>
            </p:cNvSpPr>
            <p:nvPr/>
          </p:nvSpPr>
          <p:spPr bwMode="auto">
            <a:xfrm>
              <a:off x="632" y="1041"/>
              <a:ext cx="14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14</a:t>
              </a:r>
              <a:endParaRPr lang="it-IT" sz="1600"/>
            </a:p>
          </p:txBody>
        </p:sp>
        <p:sp>
          <p:nvSpPr>
            <p:cNvPr id="169027" name="Rectangle 67"/>
            <p:cNvSpPr>
              <a:spLocks noChangeArrowheads="1"/>
            </p:cNvSpPr>
            <p:nvPr/>
          </p:nvSpPr>
          <p:spPr bwMode="auto">
            <a:xfrm>
              <a:off x="632" y="730"/>
              <a:ext cx="14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16</a:t>
              </a:r>
              <a:endParaRPr lang="it-IT" sz="1600"/>
            </a:p>
          </p:txBody>
        </p:sp>
        <p:sp>
          <p:nvSpPr>
            <p:cNvPr id="169028" name="Rectangle 68"/>
            <p:cNvSpPr>
              <a:spLocks noChangeArrowheads="1"/>
            </p:cNvSpPr>
            <p:nvPr/>
          </p:nvSpPr>
          <p:spPr bwMode="auto">
            <a:xfrm>
              <a:off x="1613" y="3575"/>
              <a:ext cx="2139" cy="154"/>
            </a:xfrm>
            <a:prstGeom prst="rect">
              <a:avLst/>
            </a:prstGeom>
            <a:solidFill>
              <a:schemeClr val="bg1"/>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Pressione arteriosa diastolica (mmHg)</a:t>
              </a:r>
              <a:endParaRPr lang="it-IT" sz="1600"/>
            </a:p>
          </p:txBody>
        </p:sp>
        <p:sp>
          <p:nvSpPr>
            <p:cNvPr id="169029" name="Rectangle 69"/>
            <p:cNvSpPr>
              <a:spLocks noChangeArrowheads="1"/>
            </p:cNvSpPr>
            <p:nvPr/>
          </p:nvSpPr>
          <p:spPr bwMode="auto">
            <a:xfrm rot="16200000">
              <a:off x="-337" y="1777"/>
              <a:ext cx="1537" cy="192"/>
            </a:xfrm>
            <a:prstGeom prst="rect">
              <a:avLst/>
            </a:prstGeom>
            <a:solidFill>
              <a:schemeClr val="bg1">
                <a:alpha val="50000"/>
              </a:schemeClr>
            </a:solidFill>
            <a:ln w="9525">
              <a:noFill/>
              <a:miter lim="800000"/>
              <a:headEnd/>
              <a:tailEnd/>
            </a:ln>
          </p:spPr>
          <p:txBody>
            <a:bodyPr lIns="0" tIns="0" rIns="0" bIns="0">
              <a:prstTxWarp prst="textNoShape">
                <a:avLst/>
              </a:prstTxWarp>
              <a:spAutoFit/>
            </a:bodyPr>
            <a:lstStyle/>
            <a:p>
              <a:pPr eaLnBrk="0" hangingPunct="0"/>
              <a:r>
                <a:rPr lang="it-IT" sz="2000">
                  <a:solidFill>
                    <a:srgbClr val="000000"/>
                  </a:solidFill>
                </a:rPr>
                <a:t>N° di osservazioni</a:t>
              </a:r>
              <a:endParaRPr lang="it-IT" sz="2000"/>
            </a:p>
          </p:txBody>
        </p:sp>
        <p:sp>
          <p:nvSpPr>
            <p:cNvPr id="169030" name="Rectangle 70"/>
            <p:cNvSpPr>
              <a:spLocks noChangeArrowheads="1"/>
            </p:cNvSpPr>
            <p:nvPr/>
          </p:nvSpPr>
          <p:spPr bwMode="auto">
            <a:xfrm>
              <a:off x="1074" y="840"/>
              <a:ext cx="437" cy="132"/>
            </a:xfrm>
            <a:prstGeom prst="rect">
              <a:avLst/>
            </a:prstGeom>
            <a:solidFill>
              <a:schemeClr val="bg1">
                <a:alpha val="50000"/>
              </a:schemeClr>
            </a:solidFill>
            <a:ln w="9525">
              <a:noFill/>
              <a:miter lim="800000"/>
              <a:headEnd/>
              <a:tailEnd/>
            </a:ln>
          </p:spPr>
          <p:txBody>
            <a:bodyPr>
              <a:prstTxWarp prst="textNoShape">
                <a:avLst/>
              </a:prstTxWarp>
            </a:bodyPr>
            <a:lstStyle/>
            <a:p>
              <a:endParaRPr lang="it-IT"/>
            </a:p>
          </p:txBody>
        </p:sp>
        <p:sp>
          <p:nvSpPr>
            <p:cNvPr id="169031" name="Rectangle 71"/>
            <p:cNvSpPr>
              <a:spLocks noChangeArrowheads="1"/>
            </p:cNvSpPr>
            <p:nvPr/>
          </p:nvSpPr>
          <p:spPr bwMode="auto">
            <a:xfrm>
              <a:off x="1239" y="851"/>
              <a:ext cx="77"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A</a:t>
              </a:r>
              <a:endParaRPr lang="it-IT" sz="1600"/>
            </a:p>
          </p:txBody>
        </p:sp>
        <p:sp>
          <p:nvSpPr>
            <p:cNvPr id="169034" name="Rectangle 74"/>
            <p:cNvSpPr>
              <a:spLocks noChangeArrowheads="1"/>
            </p:cNvSpPr>
            <p:nvPr/>
          </p:nvSpPr>
          <p:spPr bwMode="auto">
            <a:xfrm>
              <a:off x="3310" y="840"/>
              <a:ext cx="323" cy="206"/>
            </a:xfrm>
            <a:prstGeom prst="rect">
              <a:avLst/>
            </a:prstGeom>
            <a:solidFill>
              <a:schemeClr val="bg1">
                <a:alpha val="50000"/>
              </a:schemeClr>
            </a:solidFill>
            <a:ln w="9525">
              <a:noFill/>
              <a:miter lim="800000"/>
              <a:headEnd/>
              <a:tailEnd/>
            </a:ln>
          </p:spPr>
          <p:txBody>
            <a:bodyPr>
              <a:prstTxWarp prst="textNoShape">
                <a:avLst/>
              </a:prstTxWarp>
            </a:bodyPr>
            <a:lstStyle/>
            <a:p>
              <a:endParaRPr lang="it-IT"/>
            </a:p>
          </p:txBody>
        </p:sp>
        <p:sp>
          <p:nvSpPr>
            <p:cNvPr id="169035" name="Rectangle 75"/>
            <p:cNvSpPr>
              <a:spLocks noChangeArrowheads="1"/>
            </p:cNvSpPr>
            <p:nvPr/>
          </p:nvSpPr>
          <p:spPr bwMode="auto">
            <a:xfrm>
              <a:off x="3417" y="851"/>
              <a:ext cx="75"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B</a:t>
              </a:r>
              <a:endParaRPr lang="it-IT" sz="1600"/>
            </a:p>
          </p:txBody>
        </p:sp>
        <p:sp>
          <p:nvSpPr>
            <p:cNvPr id="169036" name="Rectangle 76"/>
            <p:cNvSpPr>
              <a:spLocks noChangeArrowheads="1"/>
            </p:cNvSpPr>
            <p:nvPr/>
          </p:nvSpPr>
          <p:spPr bwMode="auto">
            <a:xfrm>
              <a:off x="1182" y="3322"/>
              <a:ext cx="216" cy="248"/>
            </a:xfrm>
            <a:prstGeom prst="rect">
              <a:avLst/>
            </a:prstGeom>
            <a:solidFill>
              <a:schemeClr val="bg1">
                <a:alpha val="50000"/>
              </a:schemeClr>
            </a:solidFill>
            <a:ln w="9525">
              <a:noFill/>
              <a:miter lim="800000"/>
              <a:headEnd/>
              <a:tailEnd/>
            </a:ln>
          </p:spPr>
          <p:txBody>
            <a:bodyPr>
              <a:prstTxWarp prst="textNoShape">
                <a:avLst/>
              </a:prstTxWarp>
            </a:bodyPr>
            <a:lstStyle/>
            <a:p>
              <a:endParaRPr lang="it-IT"/>
            </a:p>
          </p:txBody>
        </p:sp>
        <p:sp>
          <p:nvSpPr>
            <p:cNvPr id="169037" name="Rectangle 77"/>
            <p:cNvSpPr>
              <a:spLocks noChangeArrowheads="1"/>
            </p:cNvSpPr>
            <p:nvPr/>
          </p:nvSpPr>
          <p:spPr bwMode="auto">
            <a:xfrm>
              <a:off x="1205" y="3338"/>
              <a:ext cx="14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80</a:t>
              </a:r>
              <a:endParaRPr lang="it-IT" sz="1600"/>
            </a:p>
          </p:txBody>
        </p:sp>
        <p:sp>
          <p:nvSpPr>
            <p:cNvPr id="169039" name="Rectangle 79"/>
            <p:cNvSpPr>
              <a:spLocks noChangeArrowheads="1"/>
            </p:cNvSpPr>
            <p:nvPr/>
          </p:nvSpPr>
          <p:spPr bwMode="auto">
            <a:xfrm>
              <a:off x="3389" y="3338"/>
              <a:ext cx="14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90</a:t>
              </a:r>
              <a:endParaRPr lang="it-IT" sz="1600"/>
            </a:p>
          </p:txBody>
        </p:sp>
        <p:sp>
          <p:nvSpPr>
            <p:cNvPr id="169040" name="Text Box 80"/>
            <p:cNvSpPr txBox="1">
              <a:spLocks noChangeArrowheads="1"/>
            </p:cNvSpPr>
            <p:nvPr/>
          </p:nvSpPr>
          <p:spPr bwMode="auto">
            <a:xfrm>
              <a:off x="2934" y="2367"/>
              <a:ext cx="1320" cy="332"/>
            </a:xfrm>
            <a:prstGeom prst="rect">
              <a:avLst/>
            </a:prstGeom>
            <a:solidFill>
              <a:schemeClr val="bg1">
                <a:alpha val="50000"/>
              </a:schemeClr>
            </a:solidFill>
            <a:ln w="9525">
              <a:noFill/>
              <a:miter lim="800000"/>
              <a:headEnd/>
              <a:tailEnd/>
            </a:ln>
          </p:spPr>
          <p:txBody>
            <a:bodyPr>
              <a:prstTxWarp prst="textNoShape">
                <a:avLst/>
              </a:prstTxWarp>
            </a:bodyPr>
            <a:lstStyle/>
            <a:p>
              <a:pPr algn="ctr" eaLnBrk="0" hangingPunct="0"/>
              <a:r>
                <a:rPr lang="it-IT" sz="1600"/>
                <a:t>Errore casuale</a:t>
              </a:r>
            </a:p>
          </p:txBody>
        </p:sp>
        <p:sp>
          <p:nvSpPr>
            <p:cNvPr id="169041" name="Line 81"/>
            <p:cNvSpPr>
              <a:spLocks noChangeShapeType="1"/>
            </p:cNvSpPr>
            <p:nvPr/>
          </p:nvSpPr>
          <p:spPr bwMode="auto">
            <a:xfrm flipH="1">
              <a:off x="2347" y="2500"/>
              <a:ext cx="660" cy="0"/>
            </a:xfrm>
            <a:prstGeom prst="line">
              <a:avLst/>
            </a:prstGeom>
            <a:noFill/>
            <a:ln w="9525">
              <a:solidFill>
                <a:srgbClr val="000000"/>
              </a:solidFill>
              <a:round/>
              <a:headEnd/>
              <a:tailEnd type="triangle" w="med" len="med"/>
            </a:ln>
          </p:spPr>
          <p:txBody>
            <a:bodyPr>
              <a:prstTxWarp prst="textNoShape">
                <a:avLst/>
              </a:prstTxWarp>
            </a:bodyPr>
            <a:lstStyle/>
            <a:p>
              <a:endParaRPr lang="it-IT"/>
            </a:p>
          </p:txBody>
        </p:sp>
        <p:sp>
          <p:nvSpPr>
            <p:cNvPr id="169042" name="Line 82"/>
            <p:cNvSpPr>
              <a:spLocks noChangeShapeType="1"/>
            </p:cNvSpPr>
            <p:nvPr/>
          </p:nvSpPr>
          <p:spPr bwMode="auto">
            <a:xfrm>
              <a:off x="4107" y="2500"/>
              <a:ext cx="441" cy="0"/>
            </a:xfrm>
            <a:prstGeom prst="line">
              <a:avLst/>
            </a:prstGeom>
            <a:noFill/>
            <a:ln w="9525">
              <a:solidFill>
                <a:srgbClr val="000000"/>
              </a:solidFill>
              <a:round/>
              <a:headEnd/>
              <a:tailEnd type="triangle" w="med" len="med"/>
            </a:ln>
          </p:spPr>
          <p:txBody>
            <a:bodyPr>
              <a:prstTxWarp prst="textNoShape">
                <a:avLst/>
              </a:prstTxWarp>
            </a:bodyPr>
            <a:lstStyle/>
            <a:p>
              <a:endParaRPr lang="it-IT"/>
            </a:p>
          </p:txBody>
        </p:sp>
        <p:sp>
          <p:nvSpPr>
            <p:cNvPr id="169043" name="Line 83"/>
            <p:cNvSpPr>
              <a:spLocks noChangeShapeType="1"/>
            </p:cNvSpPr>
            <p:nvPr/>
          </p:nvSpPr>
          <p:spPr bwMode="auto">
            <a:xfrm>
              <a:off x="2347" y="1768"/>
              <a:ext cx="0" cy="798"/>
            </a:xfrm>
            <a:prstGeom prst="line">
              <a:avLst/>
            </a:prstGeom>
            <a:noFill/>
            <a:ln w="9525">
              <a:solidFill>
                <a:srgbClr val="000000"/>
              </a:solidFill>
              <a:round/>
              <a:headEnd/>
              <a:tailEnd/>
            </a:ln>
          </p:spPr>
          <p:txBody>
            <a:bodyPr>
              <a:prstTxWarp prst="textNoShape">
                <a:avLst/>
              </a:prstTxWarp>
            </a:bodyPr>
            <a:lstStyle/>
            <a:p>
              <a:endParaRPr lang="it-IT"/>
            </a:p>
          </p:txBody>
        </p:sp>
        <p:sp>
          <p:nvSpPr>
            <p:cNvPr id="169044" name="Line 84"/>
            <p:cNvSpPr>
              <a:spLocks noChangeShapeType="1"/>
            </p:cNvSpPr>
            <p:nvPr/>
          </p:nvSpPr>
          <p:spPr bwMode="auto">
            <a:xfrm>
              <a:off x="4548" y="1768"/>
              <a:ext cx="0" cy="798"/>
            </a:xfrm>
            <a:prstGeom prst="line">
              <a:avLst/>
            </a:prstGeom>
            <a:noFill/>
            <a:ln w="9525">
              <a:solidFill>
                <a:srgbClr val="000000"/>
              </a:solidFill>
              <a:round/>
              <a:headEnd/>
              <a:tailEnd/>
            </a:ln>
          </p:spPr>
          <p:txBody>
            <a:bodyPr>
              <a:prstTxWarp prst="textNoShape">
                <a:avLst/>
              </a:prstTxWarp>
            </a:bodyPr>
            <a:lstStyle/>
            <a:p>
              <a:endParaRPr lang="it-IT"/>
            </a:p>
          </p:txBody>
        </p:sp>
        <p:sp>
          <p:nvSpPr>
            <p:cNvPr id="169045" name="Text Box 85"/>
            <p:cNvSpPr txBox="1">
              <a:spLocks noChangeArrowheads="1"/>
            </p:cNvSpPr>
            <p:nvPr/>
          </p:nvSpPr>
          <p:spPr bwMode="auto">
            <a:xfrm>
              <a:off x="1540" y="2898"/>
              <a:ext cx="1467" cy="200"/>
            </a:xfrm>
            <a:prstGeom prst="rect">
              <a:avLst/>
            </a:prstGeom>
            <a:solidFill>
              <a:schemeClr val="bg1">
                <a:alpha val="50000"/>
              </a:schemeClr>
            </a:solidFill>
            <a:ln w="9525">
              <a:noFill/>
              <a:miter lim="800000"/>
              <a:headEnd/>
              <a:tailEnd/>
            </a:ln>
          </p:spPr>
          <p:txBody>
            <a:bodyPr>
              <a:prstTxWarp prst="textNoShape">
                <a:avLst/>
              </a:prstTxWarp>
            </a:bodyPr>
            <a:lstStyle/>
            <a:p>
              <a:pPr algn="ctr" eaLnBrk="0" hangingPunct="0"/>
              <a:r>
                <a:rPr lang="it-IT" sz="1600"/>
                <a:t>Errore sistematico</a:t>
              </a:r>
            </a:p>
          </p:txBody>
        </p:sp>
        <p:sp>
          <p:nvSpPr>
            <p:cNvPr id="169046" name="Line 86"/>
            <p:cNvSpPr>
              <a:spLocks noChangeShapeType="1"/>
            </p:cNvSpPr>
            <p:nvPr/>
          </p:nvSpPr>
          <p:spPr bwMode="auto">
            <a:xfrm flipH="1">
              <a:off x="1320" y="3031"/>
              <a:ext cx="220" cy="0"/>
            </a:xfrm>
            <a:prstGeom prst="line">
              <a:avLst/>
            </a:prstGeom>
            <a:noFill/>
            <a:ln w="9525">
              <a:solidFill>
                <a:srgbClr val="000000"/>
              </a:solidFill>
              <a:round/>
              <a:headEnd/>
              <a:tailEnd type="triangle" w="med" len="med"/>
            </a:ln>
          </p:spPr>
          <p:txBody>
            <a:bodyPr>
              <a:prstTxWarp prst="textNoShape">
                <a:avLst/>
              </a:prstTxWarp>
            </a:bodyPr>
            <a:lstStyle/>
            <a:p>
              <a:endParaRPr lang="it-IT"/>
            </a:p>
          </p:txBody>
        </p:sp>
        <p:sp>
          <p:nvSpPr>
            <p:cNvPr id="169047" name="Line 87"/>
            <p:cNvSpPr>
              <a:spLocks noChangeShapeType="1"/>
            </p:cNvSpPr>
            <p:nvPr/>
          </p:nvSpPr>
          <p:spPr bwMode="auto">
            <a:xfrm>
              <a:off x="2934" y="3031"/>
              <a:ext cx="513" cy="0"/>
            </a:xfrm>
            <a:prstGeom prst="line">
              <a:avLst/>
            </a:prstGeom>
            <a:noFill/>
            <a:ln w="9525">
              <a:solidFill>
                <a:srgbClr val="000000"/>
              </a:solidFill>
              <a:round/>
              <a:headEnd/>
              <a:tailEnd type="triangle" w="med" len="med"/>
            </a:ln>
          </p:spPr>
          <p:txBody>
            <a:bodyPr>
              <a:prstTxWarp prst="textNoShape">
                <a:avLst/>
              </a:prstTxWarp>
            </a:bodyPr>
            <a:lstStyle/>
            <a:p>
              <a:endParaRPr lang="it-IT"/>
            </a:p>
          </p:txBody>
        </p:sp>
      </p:grpSp>
      <p:sp>
        <p:nvSpPr>
          <p:cNvPr id="85" name="Segnaposto numero diapositiva 5"/>
          <p:cNvSpPr>
            <a:spLocks noGrp="1"/>
          </p:cNvSpPr>
          <p:nvPr>
            <p:ph type="sldNum" sz="quarter" idx="12"/>
          </p:nvPr>
        </p:nvSpPr>
        <p:spPr>
          <a:xfrm>
            <a:off x="8348328" y="6111875"/>
            <a:ext cx="457200" cy="365125"/>
          </a:xfrm>
        </p:spPr>
        <p:txBody>
          <a:bodyPr/>
          <a:lstStyle/>
          <a:p>
            <a:fld id="{32A7BE8C-FCEE-4177-BDCE-8EEF6E62BA1B}" type="slidenum">
              <a:rPr lang="it-IT" smtClean="0"/>
              <a:pPr/>
              <a:t>69</a:t>
            </a:fld>
            <a:endParaRPr lang="it-IT"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CasellaDiTesto 13"/>
          <p:cNvSpPr txBox="1"/>
          <p:nvPr/>
        </p:nvSpPr>
        <p:spPr>
          <a:xfrm>
            <a:off x="428596" y="357166"/>
            <a:ext cx="8286808" cy="584776"/>
          </a:xfrm>
          <a:prstGeom prst="rect">
            <a:avLst/>
          </a:prstGeom>
          <a:noFill/>
        </p:spPr>
        <p:txBody>
          <a:bodyPr wrap="square" rtlCol="0">
            <a:spAutoFit/>
          </a:bodyPr>
          <a:lstStyle/>
          <a:p>
            <a:pPr algn="ctr"/>
            <a:r>
              <a:rPr lang="it-IT" sz="3200" b="1" dirty="0" smtClean="0">
                <a:solidFill>
                  <a:srgbClr val="FF9900"/>
                </a:solidFill>
              </a:rPr>
              <a:t>Tasso di disabilità in Italia</a:t>
            </a:r>
            <a:endParaRPr lang="it-IT" sz="3200" b="1" dirty="0">
              <a:solidFill>
                <a:srgbClr val="FF9900"/>
              </a:solidFill>
            </a:endParaRPr>
          </a:p>
        </p:txBody>
      </p:sp>
      <p:pic>
        <p:nvPicPr>
          <p:cNvPr id="4" name="Immagine 3"/>
          <p:cNvPicPr>
            <a:picLocks noChangeAspect="1"/>
          </p:cNvPicPr>
          <p:nvPr/>
        </p:nvPicPr>
        <p:blipFill>
          <a:blip r:embed="rId2"/>
          <a:stretch>
            <a:fillRect/>
          </a:stretch>
        </p:blipFill>
        <p:spPr>
          <a:xfrm>
            <a:off x="4806013" y="2057400"/>
            <a:ext cx="2864787" cy="3276600"/>
          </a:xfrm>
          <a:prstGeom prst="rect">
            <a:avLst/>
          </a:prstGeom>
        </p:spPr>
      </p:pic>
      <p:sp>
        <p:nvSpPr>
          <p:cNvPr id="5" name="Rettangolo arrotondato 4"/>
          <p:cNvSpPr/>
          <p:nvPr/>
        </p:nvSpPr>
        <p:spPr>
          <a:xfrm>
            <a:off x="1981200" y="3962400"/>
            <a:ext cx="1828800" cy="3810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5,7% isole</a:t>
            </a:r>
            <a:endParaRPr lang="it-IT" dirty="0"/>
          </a:p>
        </p:txBody>
      </p:sp>
      <p:sp>
        <p:nvSpPr>
          <p:cNvPr id="6" name="Rettangolo arrotondato 5"/>
          <p:cNvSpPr/>
          <p:nvPr/>
        </p:nvSpPr>
        <p:spPr>
          <a:xfrm>
            <a:off x="4038600" y="4648200"/>
            <a:ext cx="1828800" cy="3810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5,2% sud</a:t>
            </a:r>
            <a:endParaRPr lang="it-IT" dirty="0"/>
          </a:p>
        </p:txBody>
      </p:sp>
      <p:sp>
        <p:nvSpPr>
          <p:cNvPr id="7" name="Rettangolo arrotondato 6"/>
          <p:cNvSpPr/>
          <p:nvPr/>
        </p:nvSpPr>
        <p:spPr>
          <a:xfrm>
            <a:off x="6553200" y="1676400"/>
            <a:ext cx="2133600" cy="457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4,2% nord est</a:t>
            </a:r>
            <a:endParaRPr lang="it-IT" dirty="0"/>
          </a:p>
        </p:txBody>
      </p:sp>
      <p:sp>
        <p:nvSpPr>
          <p:cNvPr id="8" name="Rettangolo arrotondato 7"/>
          <p:cNvSpPr/>
          <p:nvPr/>
        </p:nvSpPr>
        <p:spPr>
          <a:xfrm>
            <a:off x="2438400" y="1828800"/>
            <a:ext cx="2286000" cy="533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4,3% nord ovest</a:t>
            </a:r>
            <a:endParaRPr lang="it-IT" dirty="0"/>
          </a:p>
        </p:txBody>
      </p:sp>
      <p:sp>
        <p:nvSpPr>
          <p:cNvPr id="9" name="Rettangolo arrotondato 8"/>
          <p:cNvSpPr/>
          <p:nvPr/>
        </p:nvSpPr>
        <p:spPr>
          <a:xfrm>
            <a:off x="3352800" y="3200400"/>
            <a:ext cx="2133600" cy="457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4,9% centro</a:t>
            </a:r>
            <a:endParaRPr lang="it-IT"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Text Box 3"/>
          <p:cNvSpPr txBox="1">
            <a:spLocks noChangeArrowheads="1"/>
          </p:cNvSpPr>
          <p:nvPr/>
        </p:nvSpPr>
        <p:spPr bwMode="auto">
          <a:xfrm>
            <a:off x="304800" y="152400"/>
            <a:ext cx="9144000" cy="1447800"/>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sz="4000" b="1" dirty="0">
                <a:solidFill>
                  <a:srgbClr val="111111"/>
                </a:solidFill>
              </a:rPr>
              <a:t>SCALA </a:t>
            </a:r>
            <a:r>
              <a:rPr lang="it-IT" sz="4000" b="1" dirty="0" err="1">
                <a:solidFill>
                  <a:srgbClr val="111111"/>
                </a:solidFill>
              </a:rPr>
              <a:t>DI</a:t>
            </a:r>
            <a:r>
              <a:rPr lang="it-IT" sz="4000" b="1" dirty="0">
                <a:solidFill>
                  <a:srgbClr val="111111"/>
                </a:solidFill>
              </a:rPr>
              <a:t> GRAVITÀ</a:t>
            </a:r>
            <a:endParaRPr lang="it-IT" sz="3600" dirty="0">
              <a:solidFill>
                <a:srgbClr val="111111"/>
              </a:solidFill>
            </a:endParaRPr>
          </a:p>
          <a:p>
            <a:pPr eaLnBrk="0" hangingPunct="0"/>
            <a:r>
              <a:rPr lang="it-IT" sz="4000" dirty="0">
                <a:solidFill>
                  <a:srgbClr val="111111"/>
                </a:solidFill>
              </a:rPr>
              <a:t> </a:t>
            </a:r>
            <a:r>
              <a:rPr lang="it-IT" sz="4000" b="1" dirty="0">
                <a:solidFill>
                  <a:srgbClr val="111111"/>
                </a:solidFill>
              </a:rPr>
              <a:t>ICF Checklist</a:t>
            </a:r>
            <a:endParaRPr lang="it-IT" sz="3600" dirty="0">
              <a:solidFill>
                <a:srgbClr val="111111"/>
              </a:solidFill>
            </a:endParaRPr>
          </a:p>
          <a:p>
            <a:pPr eaLnBrk="0" hangingPunct="0"/>
            <a:endParaRPr lang="it-IT" sz="900" b="1" dirty="0">
              <a:solidFill>
                <a:srgbClr val="111111"/>
              </a:solidFill>
            </a:endParaRPr>
          </a:p>
        </p:txBody>
      </p:sp>
      <p:sp>
        <p:nvSpPr>
          <p:cNvPr id="124931" name="Text Box 4"/>
          <p:cNvSpPr txBox="1">
            <a:spLocks noChangeArrowheads="1"/>
          </p:cNvSpPr>
          <p:nvPr/>
        </p:nvSpPr>
        <p:spPr bwMode="auto">
          <a:xfrm>
            <a:off x="228600" y="1219200"/>
            <a:ext cx="8305800" cy="5194242"/>
          </a:xfrm>
          <a:prstGeom prst="rect">
            <a:avLst/>
          </a:prstGeom>
          <a:noFill/>
          <a:ln w="12700" cap="sq">
            <a:noFill/>
            <a:miter lim="800000"/>
            <a:headEnd type="none" w="sm" len="sm"/>
            <a:tailEnd type="none" w="sm" len="sm"/>
          </a:ln>
        </p:spPr>
        <p:txBody>
          <a:bodyPr wrap="square">
            <a:prstTxWarp prst="textNoShape">
              <a:avLst/>
            </a:prstTxWarp>
            <a:spAutoFit/>
          </a:bodyPr>
          <a:lstStyle/>
          <a:p>
            <a:endParaRPr lang="en-US" sz="800" dirty="0">
              <a:latin typeface="Tahoma" charset="0"/>
            </a:endParaRPr>
          </a:p>
          <a:p>
            <a:pPr algn="just"/>
            <a:r>
              <a:rPr lang="it-IT" sz="2000" b="1" dirty="0" err="1"/>
              <a:t>_xxx</a:t>
            </a:r>
            <a:r>
              <a:rPr lang="it-IT" sz="2000" b="1" dirty="0"/>
              <a:t>.</a:t>
            </a:r>
            <a:r>
              <a:rPr lang="it-IT" sz="2000" b="1" dirty="0" err="1"/>
              <a:t>0</a:t>
            </a:r>
            <a:r>
              <a:rPr lang="it-IT" sz="2000" dirty="0"/>
              <a:t> </a:t>
            </a:r>
            <a:r>
              <a:rPr lang="it-IT" sz="2000" b="1" dirty="0"/>
              <a:t>Nessun 	</a:t>
            </a:r>
            <a:r>
              <a:rPr lang="it-IT" sz="2000" dirty="0"/>
              <a:t>La persona non ha problemi.</a:t>
            </a:r>
          </a:p>
          <a:p>
            <a:pPr algn="just">
              <a:spcBef>
                <a:spcPct val="20000"/>
              </a:spcBef>
            </a:pPr>
            <a:r>
              <a:rPr lang="it-IT" sz="2000" b="1" dirty="0" err="1"/>
              <a:t>_xxx</a:t>
            </a:r>
            <a:r>
              <a:rPr lang="it-IT" sz="2000" b="1" dirty="0"/>
              <a:t>.</a:t>
            </a:r>
            <a:r>
              <a:rPr lang="it-IT" sz="2000" b="1" dirty="0" err="1"/>
              <a:t>1</a:t>
            </a:r>
            <a:r>
              <a:rPr lang="it-IT" sz="2000" dirty="0"/>
              <a:t> </a:t>
            </a:r>
            <a:r>
              <a:rPr lang="it-IT" sz="2000" b="1" dirty="0"/>
              <a:t>Lieve </a:t>
            </a:r>
            <a:r>
              <a:rPr lang="it-IT" sz="2000" b="1" dirty="0" smtClean="0"/>
              <a:t>	</a:t>
            </a:r>
            <a:r>
              <a:rPr lang="it-IT" sz="2000" dirty="0" smtClean="0"/>
              <a:t>Il </a:t>
            </a:r>
            <a:r>
              <a:rPr lang="it-IT" sz="2000" dirty="0"/>
              <a:t>problema è presente in meno del</a:t>
            </a:r>
            <a:r>
              <a:rPr lang="it-IT" sz="2000" dirty="0" smtClean="0"/>
              <a:t> </a:t>
            </a:r>
          </a:p>
          <a:p>
            <a:pPr algn="just">
              <a:spcBef>
                <a:spcPct val="20000"/>
              </a:spcBef>
            </a:pPr>
            <a:r>
              <a:rPr lang="it-IT" sz="2000" dirty="0" smtClean="0"/>
              <a:t>25</a:t>
            </a:r>
            <a:r>
              <a:rPr lang="it-IT" sz="2000" dirty="0"/>
              <a:t>% del tempo,</a:t>
            </a:r>
            <a:r>
              <a:rPr lang="it-IT" sz="2000" dirty="0" smtClean="0"/>
              <a:t> con </a:t>
            </a:r>
            <a:r>
              <a:rPr lang="it-IT" sz="2000" dirty="0"/>
              <a:t>un’intensità che la persona può tollerare e si è</a:t>
            </a:r>
            <a:r>
              <a:rPr lang="it-IT" sz="2000" dirty="0" smtClean="0"/>
              <a:t> presentato </a:t>
            </a:r>
            <a:r>
              <a:rPr lang="it-IT" sz="2000" dirty="0"/>
              <a:t>raramente negli ultimi 30 giorni. </a:t>
            </a:r>
          </a:p>
          <a:p>
            <a:pPr algn="just">
              <a:lnSpc>
                <a:spcPct val="90000"/>
              </a:lnSpc>
              <a:spcBef>
                <a:spcPct val="20000"/>
              </a:spcBef>
            </a:pPr>
            <a:r>
              <a:rPr lang="it-IT" sz="2000" b="1" dirty="0" err="1"/>
              <a:t>_xxx</a:t>
            </a:r>
            <a:r>
              <a:rPr lang="it-IT" sz="2000" b="1" dirty="0"/>
              <a:t>.</a:t>
            </a:r>
            <a:r>
              <a:rPr lang="it-IT" sz="2000" b="1" dirty="0" err="1"/>
              <a:t>2</a:t>
            </a:r>
            <a:r>
              <a:rPr lang="it-IT" sz="2000" dirty="0"/>
              <a:t> </a:t>
            </a:r>
            <a:r>
              <a:rPr lang="it-IT" sz="2000" b="1" dirty="0" smtClean="0"/>
              <a:t>Medio</a:t>
            </a:r>
            <a:r>
              <a:rPr lang="it-IT" sz="2000" b="1" dirty="0"/>
              <a:t> </a:t>
            </a:r>
            <a:r>
              <a:rPr lang="it-IT" sz="2000" dirty="0" smtClean="0"/>
              <a:t>Il </a:t>
            </a:r>
            <a:r>
              <a:rPr lang="it-IT" sz="2000" dirty="0"/>
              <a:t>problema è presente in meno del 50% del tempo,</a:t>
            </a:r>
            <a:r>
              <a:rPr lang="it-IT" sz="2000" dirty="0" smtClean="0"/>
              <a:t> con </a:t>
            </a:r>
            <a:r>
              <a:rPr lang="it-IT" sz="2000" dirty="0"/>
              <a:t>un’intensità che interferisce con la </a:t>
            </a:r>
            <a:r>
              <a:rPr lang="it-IT" sz="2000" dirty="0" smtClean="0"/>
              <a:t>vita</a:t>
            </a:r>
            <a:r>
              <a:rPr lang="it-IT" sz="2000" dirty="0"/>
              <a:t> </a:t>
            </a:r>
            <a:r>
              <a:rPr lang="it-IT" sz="2000" dirty="0" smtClean="0"/>
              <a:t>quotidiana </a:t>
            </a:r>
            <a:r>
              <a:rPr lang="it-IT" sz="2000" dirty="0"/>
              <a:t>della persona e si è presentato</a:t>
            </a:r>
            <a:r>
              <a:rPr lang="it-IT" sz="2000" dirty="0" smtClean="0"/>
              <a:t> occasionalmente </a:t>
            </a:r>
            <a:r>
              <a:rPr lang="it-IT" sz="2000" dirty="0"/>
              <a:t>negli ultimi 30 giorni.</a:t>
            </a:r>
          </a:p>
          <a:p>
            <a:pPr algn="just">
              <a:lnSpc>
                <a:spcPct val="90000"/>
              </a:lnSpc>
              <a:spcBef>
                <a:spcPct val="20000"/>
              </a:spcBef>
            </a:pPr>
            <a:r>
              <a:rPr lang="it-IT" sz="2000" b="1" dirty="0" err="1"/>
              <a:t>_xxx</a:t>
            </a:r>
            <a:r>
              <a:rPr lang="it-IT" sz="2000" b="1" dirty="0"/>
              <a:t>.</a:t>
            </a:r>
            <a:r>
              <a:rPr lang="it-IT" sz="2000" b="1" dirty="0" err="1"/>
              <a:t>3</a:t>
            </a:r>
            <a:r>
              <a:rPr lang="it-IT" sz="2000" dirty="0"/>
              <a:t> </a:t>
            </a:r>
            <a:r>
              <a:rPr lang="it-IT" sz="2000" b="1" dirty="0"/>
              <a:t>Grave</a:t>
            </a:r>
            <a:r>
              <a:rPr lang="it-IT" sz="2000" b="1" dirty="0" smtClean="0"/>
              <a:t> </a:t>
            </a:r>
            <a:r>
              <a:rPr lang="it-IT" sz="2000" dirty="0" smtClean="0"/>
              <a:t>Il </a:t>
            </a:r>
            <a:r>
              <a:rPr lang="it-IT" sz="2000" dirty="0"/>
              <a:t>problema è presente in più del 50% del tempo, </a:t>
            </a:r>
            <a:r>
              <a:rPr lang="it-IT" sz="2000" dirty="0" smtClean="0"/>
              <a:t>	con </a:t>
            </a:r>
            <a:r>
              <a:rPr lang="it-IT" sz="2000" dirty="0"/>
              <a:t>un’intensità che altera parzialmente la</a:t>
            </a:r>
            <a:r>
              <a:rPr lang="it-IT" sz="2000" dirty="0" smtClean="0"/>
              <a:t> </a:t>
            </a:r>
          </a:p>
          <a:p>
            <a:pPr algn="just">
              <a:lnSpc>
                <a:spcPct val="90000"/>
              </a:lnSpc>
              <a:spcBef>
                <a:spcPct val="20000"/>
              </a:spcBef>
            </a:pPr>
            <a:r>
              <a:rPr lang="it-IT" sz="2000" dirty="0" smtClean="0"/>
              <a:t>vita quotidiana </a:t>
            </a:r>
            <a:r>
              <a:rPr lang="it-IT" sz="2000" dirty="0"/>
              <a:t>della persona e si è presentato</a:t>
            </a:r>
            <a:r>
              <a:rPr lang="it-IT" sz="2000" dirty="0" smtClean="0"/>
              <a:t> frequentemente </a:t>
            </a:r>
            <a:r>
              <a:rPr lang="it-IT" sz="2000" dirty="0"/>
              <a:t>negli ultimi 30 giorni. </a:t>
            </a:r>
          </a:p>
          <a:p>
            <a:pPr algn="just">
              <a:lnSpc>
                <a:spcPct val="90000"/>
              </a:lnSpc>
              <a:spcBef>
                <a:spcPct val="20000"/>
              </a:spcBef>
            </a:pPr>
            <a:r>
              <a:rPr lang="it-IT" sz="2000" b="1" dirty="0" err="1"/>
              <a:t>_xxx</a:t>
            </a:r>
            <a:r>
              <a:rPr lang="it-IT" sz="2000" b="1" dirty="0"/>
              <a:t>.</a:t>
            </a:r>
            <a:r>
              <a:rPr lang="it-IT" sz="2000" b="1" dirty="0" err="1"/>
              <a:t>4</a:t>
            </a:r>
            <a:r>
              <a:rPr lang="it-IT" sz="2000" dirty="0"/>
              <a:t> </a:t>
            </a:r>
            <a:r>
              <a:rPr lang="it-IT" sz="2000" b="1" dirty="0" smtClean="0"/>
              <a:t>Completo</a:t>
            </a:r>
            <a:r>
              <a:rPr lang="it-IT" sz="2000" b="1" dirty="0"/>
              <a:t> </a:t>
            </a:r>
            <a:r>
              <a:rPr lang="it-IT" sz="2000" dirty="0" smtClean="0"/>
              <a:t>Il </a:t>
            </a:r>
            <a:r>
              <a:rPr lang="it-IT" sz="2000" dirty="0"/>
              <a:t>problema è presente in più del 95% del tempo,</a:t>
            </a:r>
            <a:r>
              <a:rPr lang="it-IT" sz="2000" dirty="0" smtClean="0"/>
              <a:t> con </a:t>
            </a:r>
            <a:r>
              <a:rPr lang="it-IT" sz="2000" dirty="0"/>
              <a:t>un’intensità che altera completamente la </a:t>
            </a:r>
            <a:r>
              <a:rPr lang="it-IT" sz="2000" dirty="0" smtClean="0"/>
              <a:t>vita</a:t>
            </a:r>
            <a:r>
              <a:rPr lang="it-IT" sz="2000" dirty="0"/>
              <a:t> </a:t>
            </a:r>
            <a:r>
              <a:rPr lang="it-IT" sz="2000" dirty="0" smtClean="0"/>
              <a:t>quotidiana </a:t>
            </a:r>
            <a:r>
              <a:rPr lang="it-IT" sz="2000" dirty="0"/>
              <a:t>della persona e si è presentato</a:t>
            </a:r>
            <a:r>
              <a:rPr lang="it-IT" sz="2000" dirty="0" smtClean="0"/>
              <a:t> quotidianamente </a:t>
            </a:r>
            <a:r>
              <a:rPr lang="it-IT" sz="2000" dirty="0"/>
              <a:t>negli ultimi 30 giorni.</a:t>
            </a:r>
            <a:r>
              <a:rPr lang="it-IT" dirty="0"/>
              <a:t> </a:t>
            </a:r>
          </a:p>
          <a:p>
            <a:pPr algn="just"/>
            <a:endParaRPr lang="it-IT" dirty="0"/>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Rectangle 2"/>
          <p:cNvSpPr>
            <a:spLocks noChangeArrowheads="1"/>
          </p:cNvSpPr>
          <p:nvPr/>
        </p:nvSpPr>
        <p:spPr bwMode="auto">
          <a:xfrm>
            <a:off x="2816225" y="395287"/>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129027" name="Text Box 3"/>
          <p:cNvSpPr txBox="1">
            <a:spLocks noChangeArrowheads="1"/>
          </p:cNvSpPr>
          <p:nvPr/>
        </p:nvSpPr>
        <p:spPr bwMode="auto">
          <a:xfrm>
            <a:off x="304800" y="319087"/>
            <a:ext cx="9144000" cy="1079383"/>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sz="3200" b="1" dirty="0"/>
              <a:t>STRUTTURE CORPOREE</a:t>
            </a:r>
            <a:r>
              <a:rPr lang="it-IT" sz="3200" b="1" dirty="0" smtClean="0"/>
              <a:t> </a:t>
            </a:r>
            <a:r>
              <a:rPr lang="it-IT" sz="3200" b="1" dirty="0" err="1" smtClean="0"/>
              <a:t>–</a:t>
            </a:r>
            <a:r>
              <a:rPr lang="it-IT" sz="3200" b="1" dirty="0" smtClean="0"/>
              <a:t> Un Qualificatore</a:t>
            </a:r>
          </a:p>
          <a:p>
            <a:pPr eaLnBrk="0" hangingPunct="0"/>
            <a:endParaRPr lang="it-IT" sz="900" b="1" dirty="0">
              <a:solidFill>
                <a:srgbClr val="111111"/>
              </a:solidFill>
            </a:endParaRPr>
          </a:p>
        </p:txBody>
      </p:sp>
      <p:sp>
        <p:nvSpPr>
          <p:cNvPr id="447492" name="Text Box 4"/>
          <p:cNvSpPr txBox="1">
            <a:spLocks noChangeArrowheads="1"/>
          </p:cNvSpPr>
          <p:nvPr/>
        </p:nvSpPr>
        <p:spPr bwMode="auto">
          <a:xfrm>
            <a:off x="533400" y="1309687"/>
            <a:ext cx="8686800" cy="4633913"/>
          </a:xfrm>
          <a:prstGeom prst="rect">
            <a:avLst/>
          </a:prstGeom>
          <a:noFill/>
          <a:ln w="12700" cap="sq">
            <a:noFill/>
            <a:miter lim="800000"/>
            <a:headEnd type="none" w="sm" len="sm"/>
            <a:tailEnd type="none" w="sm" len="sm"/>
          </a:ln>
        </p:spPr>
        <p:txBody>
          <a:bodyPr>
            <a:prstTxWarp prst="textNoShape">
              <a:avLst/>
            </a:prstTxWarp>
            <a:spAutoFit/>
          </a:bodyPr>
          <a:lstStyle/>
          <a:p>
            <a:endParaRPr lang="en-US"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fr-FR" sz="2000"/>
          </a:p>
        </p:txBody>
      </p:sp>
      <p:sp>
        <p:nvSpPr>
          <p:cNvPr id="129029" name="Text Box 5"/>
          <p:cNvSpPr txBox="1">
            <a:spLocks noChangeArrowheads="1"/>
          </p:cNvSpPr>
          <p:nvPr/>
        </p:nvSpPr>
        <p:spPr bwMode="auto">
          <a:xfrm>
            <a:off x="685800" y="1995487"/>
            <a:ext cx="2514600" cy="641350"/>
          </a:xfrm>
          <a:prstGeom prst="rect">
            <a:avLst/>
          </a:prstGeom>
          <a:noFill/>
          <a:ln w="9525">
            <a:noFill/>
            <a:miter lim="800000"/>
            <a:headEnd/>
            <a:tailEnd/>
          </a:ln>
        </p:spPr>
        <p:txBody>
          <a:bodyPr lIns="91422" tIns="45711" rIns="91422" bIns="45711">
            <a:prstTxWarp prst="textNoShape">
              <a:avLst/>
            </a:prstTxWarp>
            <a:spAutoFit/>
          </a:bodyPr>
          <a:lstStyle/>
          <a:p>
            <a:pPr eaLnBrk="0" hangingPunct="0"/>
            <a:r>
              <a:rPr lang="it-IT" b="1">
                <a:latin typeface="Tahoma" charset="0"/>
              </a:rPr>
              <a:t>ESTENSIONE DEL</a:t>
            </a:r>
          </a:p>
          <a:p>
            <a:pPr eaLnBrk="0" hangingPunct="0"/>
            <a:r>
              <a:rPr lang="it-IT" b="1">
                <a:latin typeface="Tahoma" charset="0"/>
              </a:rPr>
              <a:t>PROBLEMA</a:t>
            </a:r>
            <a:endParaRPr lang="it-IT" sz="1400" b="1">
              <a:latin typeface="Tahoma" charset="0"/>
            </a:endParaRPr>
          </a:p>
        </p:txBody>
      </p:sp>
      <p:sp>
        <p:nvSpPr>
          <p:cNvPr id="129032" name="Rectangle 8"/>
          <p:cNvSpPr>
            <a:spLocks noChangeArrowheads="1"/>
          </p:cNvSpPr>
          <p:nvPr/>
        </p:nvSpPr>
        <p:spPr bwMode="auto">
          <a:xfrm>
            <a:off x="533400" y="2757487"/>
            <a:ext cx="2895600" cy="2133600"/>
          </a:xfrm>
          <a:prstGeom prst="rect">
            <a:avLst/>
          </a:prstGeom>
          <a:solidFill>
            <a:srgbClr val="FFD833">
              <a:alpha val="79999"/>
            </a:srgbClr>
          </a:solidFill>
          <a:ln w="12700">
            <a:solidFill>
              <a:schemeClr val="tx1"/>
            </a:solidFill>
            <a:miter lim="800000"/>
            <a:headEnd/>
            <a:tailEnd/>
          </a:ln>
        </p:spPr>
        <p:txBody>
          <a:bodyPr wrap="square" lIns="90000" tIns="46800" rIns="90000" bIns="46800">
            <a:prstTxWarp prst="textNoShape">
              <a:avLst/>
            </a:prstTxWarp>
            <a:spAutoFit/>
          </a:bodyPr>
          <a:lstStyle/>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0</a:t>
            </a:r>
            <a:r>
              <a:rPr lang="it-IT" sz="1600" dirty="0">
                <a:solidFill>
                  <a:srgbClr val="111111"/>
                </a:solidFill>
              </a:rPr>
              <a:t>  NESSUN problema</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1</a:t>
            </a:r>
            <a:r>
              <a:rPr lang="it-IT" sz="1600" dirty="0">
                <a:solidFill>
                  <a:srgbClr val="111111"/>
                </a:solidFill>
              </a:rPr>
              <a:t>  problema LIEVE</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2</a:t>
            </a:r>
            <a:r>
              <a:rPr lang="it-IT" sz="1600" dirty="0">
                <a:solidFill>
                  <a:srgbClr val="111111"/>
                </a:solidFill>
              </a:rPr>
              <a:t>  problema MEDIO</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3</a:t>
            </a:r>
            <a:r>
              <a:rPr lang="it-IT" sz="1600" dirty="0">
                <a:solidFill>
                  <a:srgbClr val="111111"/>
                </a:solidFill>
              </a:rPr>
              <a:t>  problema GRAVE</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4</a:t>
            </a:r>
            <a:r>
              <a:rPr lang="it-IT" sz="1600" dirty="0">
                <a:solidFill>
                  <a:srgbClr val="111111"/>
                </a:solidFill>
              </a:rPr>
              <a:t>  problema COMPLETO</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8</a:t>
            </a:r>
            <a:r>
              <a:rPr lang="it-IT" sz="1600" dirty="0">
                <a:solidFill>
                  <a:srgbClr val="111111"/>
                </a:solidFill>
              </a:rPr>
              <a:t>  non specificato</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9</a:t>
            </a:r>
            <a:r>
              <a:rPr lang="it-IT" sz="1600" dirty="0">
                <a:solidFill>
                  <a:srgbClr val="111111"/>
                </a:solidFill>
              </a:rPr>
              <a:t>  non applicabile</a:t>
            </a:r>
          </a:p>
        </p:txBody>
      </p:sp>
      <p:sp>
        <p:nvSpPr>
          <p:cNvPr id="129035" name="Text Box 11"/>
          <p:cNvSpPr txBox="1">
            <a:spLocks noChangeArrowheads="1"/>
          </p:cNvSpPr>
          <p:nvPr/>
        </p:nvSpPr>
        <p:spPr bwMode="auto">
          <a:xfrm>
            <a:off x="3363913" y="935037"/>
            <a:ext cx="2732087" cy="396875"/>
          </a:xfrm>
          <a:prstGeom prst="rect">
            <a:avLst/>
          </a:prstGeom>
          <a:solidFill>
            <a:srgbClr val="CC3300"/>
          </a:solidFill>
          <a:ln w="9525">
            <a:noFill/>
            <a:miter lim="800000"/>
            <a:headEnd/>
            <a:tailEnd/>
          </a:ln>
        </p:spPr>
        <p:txBody>
          <a:bodyPr lIns="91422" tIns="45711" rIns="91422" bIns="45711">
            <a:prstTxWarp prst="textNoShape">
              <a:avLst/>
            </a:prstTxWarp>
            <a:spAutoFit/>
          </a:bodyPr>
          <a:lstStyle/>
          <a:p>
            <a:pPr eaLnBrk="0" hangingPunct="0"/>
            <a:r>
              <a:rPr lang="it-IT" sz="2000" b="1" dirty="0" smtClean="0">
                <a:latin typeface="Tahoma" charset="0"/>
              </a:rPr>
              <a:t> </a:t>
            </a:r>
            <a:r>
              <a:rPr lang="it-IT" sz="2000" b="1" dirty="0" err="1" smtClean="0">
                <a:solidFill>
                  <a:schemeClr val="bg1"/>
                </a:solidFill>
                <a:latin typeface="Tahoma" charset="0"/>
              </a:rPr>
              <a:t>1</a:t>
            </a:r>
            <a:r>
              <a:rPr lang="it-IT" sz="2000" b="1" dirty="0" smtClean="0">
                <a:solidFill>
                  <a:schemeClr val="bg1"/>
                </a:solidFill>
                <a:latin typeface="Tahoma" charset="0"/>
              </a:rPr>
              <a:t> QUALIFICATORE</a:t>
            </a:r>
            <a:endParaRPr lang="it-IT" sz="2000" b="1" dirty="0">
              <a:solidFill>
                <a:srgbClr val="111111"/>
              </a:solidFill>
              <a:latin typeface="Tahoma" charset="0"/>
            </a:endParaRPr>
          </a:p>
        </p:txBody>
      </p:sp>
      <p:cxnSp>
        <p:nvCxnSpPr>
          <p:cNvPr id="129036" name="AutoShape 12"/>
          <p:cNvCxnSpPr>
            <a:cxnSpLocks noChangeShapeType="1"/>
            <a:stCxn id="129035" idx="2"/>
            <a:endCxn id="129029" idx="0"/>
          </p:cNvCxnSpPr>
          <p:nvPr/>
        </p:nvCxnSpPr>
        <p:spPr bwMode="auto">
          <a:xfrm rot="5400000">
            <a:off x="3005137" y="269875"/>
            <a:ext cx="663575" cy="2787650"/>
          </a:xfrm>
          <a:prstGeom prst="bentConnector3">
            <a:avLst>
              <a:gd name="adj1" fmla="val 50000"/>
            </a:avLst>
          </a:prstGeom>
          <a:noFill/>
          <a:ln w="28575">
            <a:solidFill>
              <a:schemeClr val="tx1"/>
            </a:solidFill>
            <a:miter lim="800000"/>
            <a:headEnd/>
            <a:tailEnd/>
          </a:ln>
        </p:spPr>
      </p:cxnSp>
    </p:spTree>
  </p:cSld>
  <p:clrMapOvr>
    <a:masterClrMapping/>
  </p:clrMapOvr>
  <p:transition advTm="20556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nodePh="1">
                                  <p:stCondLst>
                                    <p:cond delay="2000"/>
                                  </p:stCondLst>
                                  <p:endCondLst>
                                    <p:cond evt="begin" delay="0">
                                      <p:tn val="5"/>
                                    </p:cond>
                                  </p:endCondLst>
                                  <p:childTnLst>
                                    <p:set>
                                      <p:cBhvr>
                                        <p:cTn id="6" dur="1" fill="hold">
                                          <p:stCondLst>
                                            <p:cond delay="0"/>
                                          </p:stCondLst>
                                        </p:cTn>
                                        <p:tgtEl>
                                          <p:spTgt spid="447492"/>
                                        </p:tgtEl>
                                        <p:attrNameLst>
                                          <p:attrName>style.visibility</p:attrName>
                                        </p:attrNameLst>
                                      </p:cBhvr>
                                      <p:to>
                                        <p:strVal val="visible"/>
                                      </p:to>
                                    </p:set>
                                    <p:animEffect transition="in" filter="box(out)">
                                      <p:cBhvr>
                                        <p:cTn id="7" dur="500"/>
                                        <p:tgtEl>
                                          <p:spTgt spid="447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2" grpId="0" autoUpdateAnimBg="0"/>
    </p:bld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Text Box 3"/>
          <p:cNvSpPr txBox="1">
            <a:spLocks noChangeArrowheads="1"/>
          </p:cNvSpPr>
          <p:nvPr/>
        </p:nvSpPr>
        <p:spPr bwMode="auto">
          <a:xfrm>
            <a:off x="304800" y="0"/>
            <a:ext cx="8839200" cy="1171716"/>
          </a:xfrm>
          <a:prstGeom prst="rect">
            <a:avLst/>
          </a:prstGeom>
          <a:noFill/>
          <a:ln w="38100">
            <a:noFill/>
            <a:miter lim="800000"/>
            <a:headEnd/>
            <a:tailEnd/>
          </a:ln>
        </p:spPr>
        <p:txBody>
          <a:bodyPr wrap="square" lIns="89983" tIns="46792" rIns="89983" bIns="46792">
            <a:prstTxWarp prst="textNoShape">
              <a:avLst/>
            </a:prstTxWarp>
            <a:spAutoFit/>
          </a:bodyPr>
          <a:lstStyle/>
          <a:p>
            <a:pPr eaLnBrk="0" hangingPunct="0"/>
            <a:r>
              <a:rPr lang="it-IT" sz="3400" b="1" dirty="0"/>
              <a:t>FUNZIONI CORPOREE - Primo qualificatore</a:t>
            </a:r>
            <a:r>
              <a:rPr lang="it-IT" sz="3600" dirty="0"/>
              <a:t> </a:t>
            </a:r>
          </a:p>
        </p:txBody>
      </p:sp>
      <p:sp>
        <p:nvSpPr>
          <p:cNvPr id="126979" name="Text Box 4"/>
          <p:cNvSpPr txBox="1">
            <a:spLocks noChangeArrowheads="1"/>
          </p:cNvSpPr>
          <p:nvPr/>
        </p:nvSpPr>
        <p:spPr bwMode="auto">
          <a:xfrm>
            <a:off x="304800" y="1150234"/>
            <a:ext cx="9296400" cy="5555366"/>
          </a:xfrm>
          <a:prstGeom prst="rect">
            <a:avLst/>
          </a:prstGeom>
          <a:noFill/>
          <a:ln w="12700" cap="sq">
            <a:noFill/>
            <a:miter lim="800000"/>
            <a:headEnd type="none" w="sm" len="sm"/>
            <a:tailEnd type="none" w="sm" len="sm"/>
          </a:ln>
        </p:spPr>
        <p:txBody>
          <a:bodyPr>
            <a:prstTxWarp prst="textNoShape">
              <a:avLst/>
            </a:prstTxWarp>
            <a:spAutoFit/>
          </a:bodyPr>
          <a:lstStyle/>
          <a:p>
            <a:r>
              <a:rPr b="1" i="1" noProof="1"/>
              <a:t>b7302 Forza dei muscoli da una parte del corpo</a:t>
            </a:r>
          </a:p>
          <a:p>
            <a:endParaRPr sz="900" b="1" i="1" noProof="1"/>
          </a:p>
          <a:p>
            <a:r>
              <a:rPr sz="2000" b="1" noProof="1"/>
              <a:t>b7302</a:t>
            </a:r>
            <a:r>
              <a:rPr b="1" noProof="1"/>
              <a:t>.</a:t>
            </a:r>
            <a:r>
              <a:rPr sz="2400" b="1" noProof="1"/>
              <a:t>0</a:t>
            </a:r>
            <a:r>
              <a:rPr sz="2400" noProof="1"/>
              <a:t>:       </a:t>
            </a:r>
            <a:r>
              <a:rPr sz="2400" b="1" noProof="1"/>
              <a:t>Nessun</a:t>
            </a:r>
            <a:r>
              <a:rPr sz="2400" noProof="1"/>
              <a:t> problema  </a:t>
            </a:r>
            <a:endParaRPr sz="800" noProof="1"/>
          </a:p>
          <a:p>
            <a:r>
              <a:rPr sz="2000" noProof="1"/>
              <a:t>	          </a:t>
            </a:r>
            <a:r>
              <a:rPr sz="2000" b="1" i="1" noProof="1">
                <a:solidFill>
                  <a:srgbClr val="FF0000"/>
                </a:solidFill>
              </a:rPr>
              <a:t>Nessuna </a:t>
            </a:r>
            <a:r>
              <a:rPr lang="it-IT" sz="2000" b="1" i="1" dirty="0">
                <a:solidFill>
                  <a:srgbClr val="FF0000"/>
                </a:solidFill>
              </a:rPr>
              <a:t>menomazione nella forza muscolare.</a:t>
            </a:r>
            <a:endParaRPr sz="2000" b="1" i="1" noProof="1">
              <a:solidFill>
                <a:srgbClr val="0066FF"/>
              </a:solidFill>
            </a:endParaRPr>
          </a:p>
          <a:p>
            <a:r>
              <a:rPr sz="2000" b="1" noProof="1"/>
              <a:t>b7302.</a:t>
            </a:r>
            <a:r>
              <a:rPr sz="2400" b="1" noProof="1"/>
              <a:t>1</a:t>
            </a:r>
            <a:r>
              <a:rPr sz="2400" noProof="1"/>
              <a:t>:       Problema </a:t>
            </a:r>
            <a:r>
              <a:rPr sz="2400" b="1" noProof="1"/>
              <a:t>lieve</a:t>
            </a:r>
            <a:endParaRPr sz="2400" noProof="1"/>
          </a:p>
          <a:p>
            <a:r>
              <a:rPr sz="2000" noProof="1"/>
              <a:t>	          </a:t>
            </a:r>
            <a:r>
              <a:rPr lang="it-IT" sz="2000" b="1" i="1" dirty="0">
                <a:solidFill>
                  <a:srgbClr val="FF0000"/>
                </a:solidFill>
              </a:rPr>
              <a:t>La menomazione nella forza muscolare è ben tollerata </a:t>
            </a:r>
            <a:r>
              <a:rPr lang="it-IT" sz="2000" b="1" i="1" dirty="0" smtClean="0">
                <a:solidFill>
                  <a:srgbClr val="FF0000"/>
                </a:solidFill>
              </a:rPr>
              <a:t>ed </a:t>
            </a:r>
            <a:r>
              <a:rPr lang="it-IT" sz="2000" b="1" i="1" dirty="0">
                <a:solidFill>
                  <a:srgbClr val="FF0000"/>
                </a:solidFill>
              </a:rPr>
              <a:t>infrequente.</a:t>
            </a:r>
            <a:endParaRPr sz="2000" b="1" i="1" noProof="1">
              <a:solidFill>
                <a:srgbClr val="0066FF"/>
              </a:solidFill>
            </a:endParaRPr>
          </a:p>
          <a:p>
            <a:r>
              <a:rPr sz="2000" b="1" noProof="1"/>
              <a:t>b7302.</a:t>
            </a:r>
            <a:r>
              <a:rPr sz="2400" b="1" noProof="1"/>
              <a:t>2</a:t>
            </a:r>
            <a:r>
              <a:rPr sz="2400" noProof="1"/>
              <a:t>:       Problema </a:t>
            </a:r>
            <a:r>
              <a:rPr sz="2400" b="1" noProof="1"/>
              <a:t>medio</a:t>
            </a:r>
            <a:endParaRPr sz="2400" noProof="1"/>
          </a:p>
          <a:p>
            <a:r>
              <a:rPr sz="2000" noProof="1"/>
              <a:t>	          </a:t>
            </a:r>
            <a:r>
              <a:rPr lang="it-IT" sz="2000" b="1" i="1" dirty="0">
                <a:solidFill>
                  <a:srgbClr val="FF0000"/>
                </a:solidFill>
              </a:rPr>
              <a:t>La menomazione nella forza muscolare è abbastanza forte, 	          interferisce con la vita quotidiana</a:t>
            </a:r>
            <a:r>
              <a:rPr lang="it-IT" sz="2000" b="1" i="1" dirty="0" smtClean="0">
                <a:solidFill>
                  <a:srgbClr val="FF0000"/>
                </a:solidFill>
              </a:rPr>
              <a:t> </a:t>
            </a:r>
          </a:p>
          <a:p>
            <a:r>
              <a:rPr lang="it-IT" sz="2000" b="1" i="1" dirty="0" smtClean="0">
                <a:solidFill>
                  <a:srgbClr val="FF0000"/>
                </a:solidFill>
              </a:rPr>
              <a:t>e </a:t>
            </a:r>
            <a:r>
              <a:rPr lang="it-IT" sz="2000" b="1" i="1" dirty="0">
                <a:solidFill>
                  <a:srgbClr val="FF0000"/>
                </a:solidFill>
              </a:rPr>
              <a:t>si presenta </a:t>
            </a:r>
            <a:r>
              <a:rPr lang="it-IT" sz="2000" b="1" i="1" dirty="0" smtClean="0">
                <a:solidFill>
                  <a:srgbClr val="FF0000"/>
                </a:solidFill>
              </a:rPr>
              <a:t>frequentemente</a:t>
            </a:r>
            <a:r>
              <a:rPr lang="it-IT" sz="2000" b="1" i="1" dirty="0">
                <a:solidFill>
                  <a:srgbClr val="FF0000"/>
                </a:solidFill>
              </a:rPr>
              <a:t>.</a:t>
            </a:r>
            <a:endParaRPr sz="2000" noProof="1">
              <a:solidFill>
                <a:srgbClr val="0066FF"/>
              </a:solidFill>
            </a:endParaRPr>
          </a:p>
          <a:p>
            <a:r>
              <a:rPr sz="2000" b="1" noProof="1"/>
              <a:t>b7302.</a:t>
            </a:r>
            <a:r>
              <a:rPr sz="2400" b="1" noProof="1"/>
              <a:t>3</a:t>
            </a:r>
            <a:r>
              <a:rPr sz="2400" noProof="1"/>
              <a:t>:       Problema </a:t>
            </a:r>
            <a:r>
              <a:rPr sz="2400" b="1" noProof="1"/>
              <a:t>grave</a:t>
            </a:r>
            <a:endParaRPr sz="2400" noProof="1"/>
          </a:p>
          <a:p>
            <a:r>
              <a:rPr sz="2000" noProof="1"/>
              <a:t>	          </a:t>
            </a:r>
            <a:r>
              <a:rPr lang="it-IT" sz="2000" b="1" i="1" dirty="0">
                <a:solidFill>
                  <a:srgbClr val="FF0000"/>
                </a:solidFill>
              </a:rPr>
              <a:t>La menomazione nella forza muscolare è forte, disturbante</a:t>
            </a:r>
            <a:r>
              <a:rPr lang="it-IT" sz="2000" b="1" i="1" dirty="0" smtClean="0">
                <a:solidFill>
                  <a:srgbClr val="FF0000"/>
                </a:solidFill>
              </a:rPr>
              <a:t> e </a:t>
            </a:r>
            <a:r>
              <a:rPr lang="it-IT" sz="2000" b="1" i="1" dirty="0">
                <a:solidFill>
                  <a:srgbClr val="FF0000"/>
                </a:solidFill>
              </a:rPr>
              <a:t>frequente.</a:t>
            </a:r>
            <a:endParaRPr lang="it-IT" sz="2000" b="1" i="1" dirty="0">
              <a:solidFill>
                <a:srgbClr val="0066FF"/>
              </a:solidFill>
            </a:endParaRPr>
          </a:p>
          <a:p>
            <a:r>
              <a:rPr sz="2000" b="1" noProof="1"/>
              <a:t>b7302.</a:t>
            </a:r>
            <a:r>
              <a:rPr sz="2400" b="1" noProof="1"/>
              <a:t>4</a:t>
            </a:r>
            <a:r>
              <a:rPr sz="2400" noProof="1"/>
              <a:t>:       Problema </a:t>
            </a:r>
            <a:r>
              <a:rPr sz="2400" b="1" noProof="1"/>
              <a:t>completo</a:t>
            </a:r>
            <a:r>
              <a:rPr sz="2400" noProof="1"/>
              <a:t> </a:t>
            </a:r>
          </a:p>
          <a:p>
            <a:r>
              <a:rPr sz="2000" noProof="1"/>
              <a:t>	          </a:t>
            </a:r>
            <a:r>
              <a:rPr lang="it-IT" sz="2000" b="1" i="1" dirty="0">
                <a:solidFill>
                  <a:srgbClr val="FF0000"/>
                </a:solidFill>
              </a:rPr>
              <a:t>La menomazione nella forza muscolare è grave, </a:t>
            </a:r>
            <a:r>
              <a:rPr lang="it-IT" sz="2000" b="1" i="1" dirty="0" smtClean="0">
                <a:solidFill>
                  <a:srgbClr val="FF0000"/>
                </a:solidFill>
              </a:rPr>
              <a:t>disturbante</a:t>
            </a:r>
            <a:r>
              <a:rPr lang="it-IT" sz="2000" b="1" i="1" dirty="0">
                <a:solidFill>
                  <a:srgbClr val="FF0000"/>
                </a:solidFill>
              </a:rPr>
              <a:t> </a:t>
            </a:r>
            <a:r>
              <a:rPr lang="it-IT" sz="2000" b="1" i="1" dirty="0" smtClean="0">
                <a:solidFill>
                  <a:srgbClr val="FF0000"/>
                </a:solidFill>
              </a:rPr>
              <a:t>e </a:t>
            </a:r>
            <a:r>
              <a:rPr lang="it-IT" sz="2000" b="1" i="1" dirty="0">
                <a:solidFill>
                  <a:srgbClr val="FF0000"/>
                </a:solidFill>
              </a:rPr>
              <a:t>continua.</a:t>
            </a:r>
            <a:endParaRPr lang="it-IT" sz="2000" b="1" i="1" dirty="0">
              <a:solidFill>
                <a:srgbClr val="0066FF"/>
              </a:solidFill>
            </a:endParaRPr>
          </a:p>
        </p:txBody>
      </p:sp>
      <p:sp>
        <p:nvSpPr>
          <p:cNvPr id="126980" name="Text Box 5"/>
          <p:cNvSpPr txBox="1">
            <a:spLocks noChangeArrowheads="1"/>
          </p:cNvSpPr>
          <p:nvPr/>
        </p:nvSpPr>
        <p:spPr bwMode="auto">
          <a:xfrm>
            <a:off x="533400" y="4191000"/>
            <a:ext cx="184150" cy="457200"/>
          </a:xfrm>
          <a:prstGeom prst="rect">
            <a:avLst/>
          </a:prstGeom>
          <a:noFill/>
          <a:ln w="12700" cap="sq">
            <a:noFill/>
            <a:miter lim="800000"/>
            <a:headEnd type="none" w="sm" len="sm"/>
            <a:tailEnd type="none" w="sm" len="sm"/>
          </a:ln>
        </p:spPr>
        <p:txBody>
          <a:bodyPr wrap="none">
            <a:prstTxWarp prst="textNoShape">
              <a:avLst/>
            </a:prstTxWarp>
            <a:spAutoFit/>
          </a:bodyPr>
          <a:lstStyle/>
          <a:p>
            <a:endParaRPr lang="fr-FR" sz="2400">
              <a:latin typeface="Tahoma" charset="0"/>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129027" name="Text Box 3"/>
          <p:cNvSpPr txBox="1">
            <a:spLocks noChangeArrowheads="1"/>
          </p:cNvSpPr>
          <p:nvPr/>
        </p:nvSpPr>
        <p:spPr bwMode="auto">
          <a:xfrm>
            <a:off x="0" y="76200"/>
            <a:ext cx="9144000" cy="715963"/>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sz="3200" b="1"/>
              <a:t>STRUTTURE CORPOREE - Tre Qualificatori</a:t>
            </a:r>
          </a:p>
          <a:p>
            <a:pPr eaLnBrk="0" hangingPunct="0"/>
            <a:endParaRPr lang="it-IT" sz="900" b="1">
              <a:solidFill>
                <a:srgbClr val="111111"/>
              </a:solidFill>
            </a:endParaRPr>
          </a:p>
        </p:txBody>
      </p:sp>
      <p:sp>
        <p:nvSpPr>
          <p:cNvPr id="447492" name="Text Box 4"/>
          <p:cNvSpPr txBox="1">
            <a:spLocks noChangeArrowheads="1"/>
          </p:cNvSpPr>
          <p:nvPr/>
        </p:nvSpPr>
        <p:spPr bwMode="auto">
          <a:xfrm>
            <a:off x="228600" y="1066800"/>
            <a:ext cx="8686800" cy="4633913"/>
          </a:xfrm>
          <a:prstGeom prst="rect">
            <a:avLst/>
          </a:prstGeom>
          <a:noFill/>
          <a:ln w="12700" cap="sq">
            <a:noFill/>
            <a:miter lim="800000"/>
            <a:headEnd type="none" w="sm" len="sm"/>
            <a:tailEnd type="none" w="sm" len="sm"/>
          </a:ln>
        </p:spPr>
        <p:txBody>
          <a:bodyPr>
            <a:prstTxWarp prst="textNoShape">
              <a:avLst/>
            </a:prstTxWarp>
            <a:spAutoFit/>
          </a:bodyPr>
          <a:lstStyle/>
          <a:p>
            <a:endParaRPr lang="en-US"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fr-FR" sz="2000"/>
          </a:p>
        </p:txBody>
      </p:sp>
      <p:sp>
        <p:nvSpPr>
          <p:cNvPr id="129029" name="Text Box 5"/>
          <p:cNvSpPr txBox="1">
            <a:spLocks noChangeArrowheads="1"/>
          </p:cNvSpPr>
          <p:nvPr/>
        </p:nvSpPr>
        <p:spPr bwMode="auto">
          <a:xfrm>
            <a:off x="381000" y="1752600"/>
            <a:ext cx="2514600" cy="641350"/>
          </a:xfrm>
          <a:prstGeom prst="rect">
            <a:avLst/>
          </a:prstGeom>
          <a:noFill/>
          <a:ln w="9525">
            <a:noFill/>
            <a:miter lim="800000"/>
            <a:headEnd/>
            <a:tailEnd/>
          </a:ln>
        </p:spPr>
        <p:txBody>
          <a:bodyPr lIns="91422" tIns="45711" rIns="91422" bIns="45711">
            <a:prstTxWarp prst="textNoShape">
              <a:avLst/>
            </a:prstTxWarp>
            <a:spAutoFit/>
          </a:bodyPr>
          <a:lstStyle/>
          <a:p>
            <a:pPr eaLnBrk="0" hangingPunct="0"/>
            <a:r>
              <a:rPr lang="it-IT" b="1">
                <a:latin typeface="Tahoma" charset="0"/>
              </a:rPr>
              <a:t>ESTENSIONE DEL</a:t>
            </a:r>
          </a:p>
          <a:p>
            <a:pPr eaLnBrk="0" hangingPunct="0"/>
            <a:r>
              <a:rPr lang="it-IT" b="1">
                <a:latin typeface="Tahoma" charset="0"/>
              </a:rPr>
              <a:t>PROBLEMA</a:t>
            </a:r>
            <a:endParaRPr lang="it-IT" sz="1400" b="1">
              <a:latin typeface="Tahoma" charset="0"/>
            </a:endParaRPr>
          </a:p>
        </p:txBody>
      </p:sp>
      <p:sp>
        <p:nvSpPr>
          <p:cNvPr id="129030" name="Text Box 6"/>
          <p:cNvSpPr txBox="1">
            <a:spLocks noChangeArrowheads="1"/>
          </p:cNvSpPr>
          <p:nvPr/>
        </p:nvSpPr>
        <p:spPr bwMode="auto">
          <a:xfrm>
            <a:off x="3276600" y="1752600"/>
            <a:ext cx="2514600" cy="641350"/>
          </a:xfrm>
          <a:prstGeom prst="rect">
            <a:avLst/>
          </a:prstGeom>
          <a:noFill/>
          <a:ln w="9525">
            <a:noFill/>
            <a:miter lim="800000"/>
            <a:headEnd/>
            <a:tailEnd/>
          </a:ln>
        </p:spPr>
        <p:txBody>
          <a:bodyPr lIns="91422" tIns="45711" rIns="91422" bIns="45711">
            <a:prstTxWarp prst="textNoShape">
              <a:avLst/>
            </a:prstTxWarp>
            <a:spAutoFit/>
          </a:bodyPr>
          <a:lstStyle/>
          <a:p>
            <a:pPr eaLnBrk="0" hangingPunct="0"/>
            <a:r>
              <a:rPr lang="it-IT" b="1">
                <a:latin typeface="Tahoma" charset="0"/>
              </a:rPr>
              <a:t>NATURA DEL</a:t>
            </a:r>
          </a:p>
          <a:p>
            <a:pPr eaLnBrk="0" hangingPunct="0"/>
            <a:r>
              <a:rPr lang="it-IT" b="1">
                <a:latin typeface="Tahoma" charset="0"/>
              </a:rPr>
              <a:t>CAMBIAMENTO</a:t>
            </a:r>
            <a:endParaRPr lang="it-IT" sz="1400" b="1">
              <a:latin typeface="Tahoma" charset="0"/>
            </a:endParaRPr>
          </a:p>
        </p:txBody>
      </p:sp>
      <p:sp>
        <p:nvSpPr>
          <p:cNvPr id="129031" name="Text Box 7"/>
          <p:cNvSpPr txBox="1">
            <a:spLocks noChangeArrowheads="1"/>
          </p:cNvSpPr>
          <p:nvPr/>
        </p:nvSpPr>
        <p:spPr bwMode="auto">
          <a:xfrm>
            <a:off x="6324600" y="1752600"/>
            <a:ext cx="2439988" cy="641350"/>
          </a:xfrm>
          <a:prstGeom prst="rect">
            <a:avLst/>
          </a:prstGeom>
          <a:noFill/>
          <a:ln w="9525">
            <a:noFill/>
            <a:miter lim="800000"/>
            <a:headEnd/>
            <a:tailEnd/>
          </a:ln>
        </p:spPr>
        <p:txBody>
          <a:bodyPr lIns="91422" tIns="45711" rIns="91422" bIns="45711">
            <a:prstTxWarp prst="textNoShape">
              <a:avLst/>
            </a:prstTxWarp>
            <a:spAutoFit/>
          </a:bodyPr>
          <a:lstStyle/>
          <a:p>
            <a:pPr eaLnBrk="0" hangingPunct="0"/>
            <a:r>
              <a:rPr lang="it-IT" b="1">
                <a:latin typeface="Tahoma" charset="0"/>
              </a:rPr>
              <a:t>COLLOCAZIONE DEL PROBLEMA</a:t>
            </a:r>
            <a:endParaRPr lang="it-IT" sz="1400" b="1">
              <a:latin typeface="Tahoma" charset="0"/>
            </a:endParaRPr>
          </a:p>
        </p:txBody>
      </p:sp>
      <p:sp>
        <p:nvSpPr>
          <p:cNvPr id="129032" name="Rectangle 8"/>
          <p:cNvSpPr>
            <a:spLocks noChangeArrowheads="1"/>
          </p:cNvSpPr>
          <p:nvPr/>
        </p:nvSpPr>
        <p:spPr bwMode="auto">
          <a:xfrm>
            <a:off x="228600" y="2514600"/>
            <a:ext cx="2895600" cy="2133600"/>
          </a:xfrm>
          <a:prstGeom prst="rect">
            <a:avLst/>
          </a:prstGeom>
          <a:solidFill>
            <a:srgbClr val="FFD833">
              <a:alpha val="79999"/>
            </a:srgbClr>
          </a:solidFill>
          <a:ln w="12700">
            <a:solidFill>
              <a:schemeClr val="tx1"/>
            </a:solidFill>
            <a:miter lim="800000"/>
            <a:headEnd/>
            <a:tailEnd/>
          </a:ln>
        </p:spPr>
        <p:txBody>
          <a:bodyPr wrap="square" lIns="90000" tIns="46800" rIns="90000" bIns="46800">
            <a:prstTxWarp prst="textNoShape">
              <a:avLst/>
            </a:prstTxWarp>
            <a:spAutoFit/>
          </a:bodyPr>
          <a:lstStyle/>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0</a:t>
            </a:r>
            <a:r>
              <a:rPr lang="it-IT" sz="1600" dirty="0">
                <a:solidFill>
                  <a:srgbClr val="111111"/>
                </a:solidFill>
              </a:rPr>
              <a:t>  NESSUN problema</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1</a:t>
            </a:r>
            <a:r>
              <a:rPr lang="it-IT" sz="1600" dirty="0">
                <a:solidFill>
                  <a:srgbClr val="111111"/>
                </a:solidFill>
              </a:rPr>
              <a:t>  problema LIEVE</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2</a:t>
            </a:r>
            <a:r>
              <a:rPr lang="it-IT" sz="1600" dirty="0">
                <a:solidFill>
                  <a:srgbClr val="111111"/>
                </a:solidFill>
              </a:rPr>
              <a:t>  problema MEDIO</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3</a:t>
            </a:r>
            <a:r>
              <a:rPr lang="it-IT" sz="1600" dirty="0">
                <a:solidFill>
                  <a:srgbClr val="111111"/>
                </a:solidFill>
              </a:rPr>
              <a:t>  problema GRAVE</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4</a:t>
            </a:r>
            <a:r>
              <a:rPr lang="it-IT" sz="1600" dirty="0">
                <a:solidFill>
                  <a:srgbClr val="111111"/>
                </a:solidFill>
              </a:rPr>
              <a:t>  problema COMPLETO</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8</a:t>
            </a:r>
            <a:r>
              <a:rPr lang="it-IT" sz="1600" dirty="0">
                <a:solidFill>
                  <a:srgbClr val="111111"/>
                </a:solidFill>
              </a:rPr>
              <a:t>  non specificato</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9</a:t>
            </a:r>
            <a:r>
              <a:rPr lang="it-IT" sz="1600" dirty="0">
                <a:solidFill>
                  <a:srgbClr val="111111"/>
                </a:solidFill>
              </a:rPr>
              <a:t>  non applicabile</a:t>
            </a:r>
          </a:p>
        </p:txBody>
      </p:sp>
      <p:sp>
        <p:nvSpPr>
          <p:cNvPr id="129033" name="Rectangle 9"/>
          <p:cNvSpPr>
            <a:spLocks noChangeArrowheads="1"/>
          </p:cNvSpPr>
          <p:nvPr/>
        </p:nvSpPr>
        <p:spPr bwMode="auto">
          <a:xfrm>
            <a:off x="3352800" y="2514600"/>
            <a:ext cx="2667000" cy="3810000"/>
          </a:xfrm>
          <a:prstGeom prst="rect">
            <a:avLst/>
          </a:prstGeom>
          <a:solidFill>
            <a:srgbClr val="FFD833">
              <a:alpha val="79999"/>
            </a:srgbClr>
          </a:solidFill>
          <a:ln w="12700">
            <a:solidFill>
              <a:schemeClr val="tx1"/>
            </a:solidFill>
            <a:miter lim="800000"/>
            <a:headEnd/>
            <a:tailEnd/>
          </a:ln>
        </p:spPr>
        <p:txBody>
          <a:bodyPr wrap="square" lIns="90000" tIns="46800" rIns="90000" bIns="46800">
            <a:prstTxWarp prst="textNoShape">
              <a:avLst/>
            </a:prstTxWarp>
            <a:spAutoFit/>
          </a:bodyPr>
          <a:lstStyle/>
          <a:p>
            <a:pPr eaLnBrk="0" hangingPunct="0">
              <a:spcBef>
                <a:spcPts val="200"/>
              </a:spcBef>
            </a:pPr>
            <a:r>
              <a:rPr lang="it-IT" sz="1600" b="1" dirty="0" err="1">
                <a:solidFill>
                  <a:srgbClr val="111111"/>
                </a:solidFill>
              </a:rPr>
              <a:t>0</a:t>
            </a:r>
            <a:r>
              <a:rPr lang="it-IT" sz="1600" dirty="0">
                <a:solidFill>
                  <a:srgbClr val="111111"/>
                </a:solidFill>
              </a:rPr>
              <a:t>  nessun cambiamento nella struttura</a:t>
            </a:r>
          </a:p>
          <a:p>
            <a:pPr eaLnBrk="0" hangingPunct="0">
              <a:spcBef>
                <a:spcPts val="200"/>
              </a:spcBef>
            </a:pPr>
            <a:r>
              <a:rPr lang="it-IT" sz="1600" b="1" dirty="0" err="1">
                <a:solidFill>
                  <a:srgbClr val="111111"/>
                </a:solidFill>
              </a:rPr>
              <a:t>1</a:t>
            </a:r>
            <a:r>
              <a:rPr lang="it-IT" sz="1600" dirty="0">
                <a:solidFill>
                  <a:srgbClr val="111111"/>
                </a:solidFill>
              </a:rPr>
              <a:t>  assenza totale </a:t>
            </a:r>
          </a:p>
          <a:p>
            <a:pPr eaLnBrk="0" hangingPunct="0">
              <a:spcBef>
                <a:spcPts val="200"/>
              </a:spcBef>
            </a:pPr>
            <a:r>
              <a:rPr lang="it-IT" sz="1600" b="1" dirty="0" err="1">
                <a:solidFill>
                  <a:srgbClr val="111111"/>
                </a:solidFill>
              </a:rPr>
              <a:t>2</a:t>
            </a:r>
            <a:r>
              <a:rPr lang="it-IT" sz="1600" dirty="0">
                <a:solidFill>
                  <a:srgbClr val="111111"/>
                </a:solidFill>
              </a:rPr>
              <a:t>  assenza parziale</a:t>
            </a:r>
          </a:p>
          <a:p>
            <a:pPr eaLnBrk="0" hangingPunct="0">
              <a:spcBef>
                <a:spcPts val="200"/>
              </a:spcBef>
            </a:pPr>
            <a:r>
              <a:rPr lang="it-IT" sz="1600" b="1" dirty="0" err="1">
                <a:solidFill>
                  <a:srgbClr val="111111"/>
                </a:solidFill>
              </a:rPr>
              <a:t>3</a:t>
            </a:r>
            <a:r>
              <a:rPr lang="it-IT" sz="1600" dirty="0">
                <a:solidFill>
                  <a:srgbClr val="111111"/>
                </a:solidFill>
              </a:rPr>
              <a:t>  parte in eccesso</a:t>
            </a:r>
          </a:p>
          <a:p>
            <a:pPr eaLnBrk="0" hangingPunct="0">
              <a:spcBef>
                <a:spcPts val="200"/>
              </a:spcBef>
            </a:pPr>
            <a:r>
              <a:rPr lang="it-IT" sz="1600" b="1" dirty="0" err="1">
                <a:solidFill>
                  <a:srgbClr val="111111"/>
                </a:solidFill>
              </a:rPr>
              <a:t>4</a:t>
            </a:r>
            <a:r>
              <a:rPr lang="it-IT" sz="1600" dirty="0">
                <a:solidFill>
                  <a:srgbClr val="111111"/>
                </a:solidFill>
              </a:rPr>
              <a:t>  dimensioni anormali</a:t>
            </a:r>
          </a:p>
          <a:p>
            <a:pPr eaLnBrk="0" hangingPunct="0">
              <a:spcBef>
                <a:spcPts val="200"/>
              </a:spcBef>
            </a:pPr>
            <a:r>
              <a:rPr lang="it-IT" sz="1600" b="1" dirty="0" err="1">
                <a:solidFill>
                  <a:srgbClr val="111111"/>
                </a:solidFill>
              </a:rPr>
              <a:t>5</a:t>
            </a:r>
            <a:r>
              <a:rPr lang="it-IT" sz="1600" dirty="0">
                <a:solidFill>
                  <a:srgbClr val="111111"/>
                </a:solidFill>
              </a:rPr>
              <a:t>  discontinuità</a:t>
            </a:r>
          </a:p>
          <a:p>
            <a:pPr eaLnBrk="0" hangingPunct="0">
              <a:spcBef>
                <a:spcPts val="200"/>
              </a:spcBef>
            </a:pPr>
            <a:r>
              <a:rPr lang="it-IT" sz="1600" b="1" dirty="0" err="1">
                <a:solidFill>
                  <a:srgbClr val="111111"/>
                </a:solidFill>
              </a:rPr>
              <a:t>6</a:t>
            </a:r>
            <a:r>
              <a:rPr lang="it-IT" sz="1600" b="1" dirty="0">
                <a:solidFill>
                  <a:srgbClr val="111111"/>
                </a:solidFill>
              </a:rPr>
              <a:t> </a:t>
            </a:r>
            <a:r>
              <a:rPr lang="it-IT" sz="1600" dirty="0">
                <a:solidFill>
                  <a:srgbClr val="111111"/>
                </a:solidFill>
              </a:rPr>
              <a:t> posizione deviante</a:t>
            </a:r>
          </a:p>
          <a:p>
            <a:pPr eaLnBrk="0" hangingPunct="0">
              <a:spcBef>
                <a:spcPts val="200"/>
              </a:spcBef>
            </a:pPr>
            <a:r>
              <a:rPr lang="it-IT" sz="1600" b="1" dirty="0" err="1">
                <a:solidFill>
                  <a:srgbClr val="111111"/>
                </a:solidFill>
              </a:rPr>
              <a:t>7</a:t>
            </a:r>
            <a:r>
              <a:rPr lang="it-IT" sz="1600" dirty="0">
                <a:solidFill>
                  <a:srgbClr val="111111"/>
                </a:solidFill>
              </a:rPr>
              <a:t> cambiamenti qualitativi       nella struttura, incluso  l’accumulo di fluidi</a:t>
            </a:r>
          </a:p>
          <a:p>
            <a:pPr eaLnBrk="0" hangingPunct="0">
              <a:spcBef>
                <a:spcPts val="200"/>
              </a:spcBef>
            </a:pPr>
            <a:r>
              <a:rPr lang="it-IT" sz="1600" b="1" dirty="0" err="1">
                <a:solidFill>
                  <a:srgbClr val="111111"/>
                </a:solidFill>
              </a:rPr>
              <a:t>8</a:t>
            </a:r>
            <a:r>
              <a:rPr lang="it-IT" sz="1600" dirty="0">
                <a:solidFill>
                  <a:srgbClr val="111111"/>
                </a:solidFill>
              </a:rPr>
              <a:t>  non specificato</a:t>
            </a:r>
          </a:p>
          <a:p>
            <a:pPr eaLnBrk="0" hangingPunct="0">
              <a:spcBef>
                <a:spcPts val="200"/>
              </a:spcBef>
            </a:pPr>
            <a:r>
              <a:rPr lang="it-IT" sz="1600" b="1" dirty="0" err="1">
                <a:solidFill>
                  <a:srgbClr val="111111"/>
                </a:solidFill>
              </a:rPr>
              <a:t>9</a:t>
            </a:r>
            <a:r>
              <a:rPr lang="it-IT" sz="1600" dirty="0">
                <a:solidFill>
                  <a:srgbClr val="111111"/>
                </a:solidFill>
              </a:rPr>
              <a:t>  non applicabile</a:t>
            </a:r>
          </a:p>
        </p:txBody>
      </p:sp>
      <p:sp>
        <p:nvSpPr>
          <p:cNvPr id="129034" name="Rectangle 10"/>
          <p:cNvSpPr>
            <a:spLocks noChangeArrowheads="1"/>
          </p:cNvSpPr>
          <p:nvPr/>
        </p:nvSpPr>
        <p:spPr bwMode="auto">
          <a:xfrm>
            <a:off x="6248400" y="2514600"/>
            <a:ext cx="2438400" cy="3048000"/>
          </a:xfrm>
          <a:prstGeom prst="rect">
            <a:avLst/>
          </a:prstGeom>
          <a:solidFill>
            <a:srgbClr val="FFD833">
              <a:alpha val="79999"/>
            </a:srgbClr>
          </a:solidFill>
          <a:ln w="12700">
            <a:solidFill>
              <a:schemeClr val="tx1"/>
            </a:solidFill>
            <a:miter lim="800000"/>
            <a:headEnd/>
            <a:tailEnd/>
          </a:ln>
        </p:spPr>
        <p:txBody>
          <a:bodyPr wrap="square" lIns="90000" tIns="46800" rIns="90000" bIns="46800">
            <a:prstTxWarp prst="textNoShape">
              <a:avLst/>
            </a:prstTxWarp>
            <a:spAutoFit/>
          </a:bodyPr>
          <a:lstStyle/>
          <a:p>
            <a:pPr marL="228600" lvl="2" eaLnBrk="0" hangingPunct="0">
              <a:spcBef>
                <a:spcPts val="200"/>
              </a:spcBef>
            </a:pPr>
            <a:r>
              <a:rPr lang="it-IT" sz="1600" b="1" dirty="0" err="1">
                <a:solidFill>
                  <a:srgbClr val="111111"/>
                </a:solidFill>
              </a:rPr>
              <a:t>0</a:t>
            </a:r>
            <a:r>
              <a:rPr lang="it-IT" sz="1600" dirty="0">
                <a:solidFill>
                  <a:srgbClr val="111111"/>
                </a:solidFill>
              </a:rPr>
              <a:t>   più di una regione</a:t>
            </a:r>
          </a:p>
          <a:p>
            <a:pPr marL="228600" lvl="2" eaLnBrk="0" hangingPunct="0">
              <a:spcBef>
                <a:spcPts val="200"/>
              </a:spcBef>
            </a:pPr>
            <a:r>
              <a:rPr lang="it-IT" sz="1600" b="1" dirty="0" err="1">
                <a:solidFill>
                  <a:srgbClr val="111111"/>
                </a:solidFill>
              </a:rPr>
              <a:t>1</a:t>
            </a:r>
            <a:r>
              <a:rPr lang="it-IT" sz="1600" dirty="0">
                <a:solidFill>
                  <a:srgbClr val="111111"/>
                </a:solidFill>
              </a:rPr>
              <a:t>   destra</a:t>
            </a:r>
          </a:p>
          <a:p>
            <a:pPr marL="228600" lvl="2" eaLnBrk="0" hangingPunct="0">
              <a:spcBef>
                <a:spcPts val="200"/>
              </a:spcBef>
            </a:pPr>
            <a:r>
              <a:rPr lang="it-IT" sz="1600" b="1" dirty="0" err="1">
                <a:solidFill>
                  <a:srgbClr val="111111"/>
                </a:solidFill>
              </a:rPr>
              <a:t>2</a:t>
            </a:r>
            <a:r>
              <a:rPr lang="it-IT" sz="1600" dirty="0">
                <a:solidFill>
                  <a:srgbClr val="111111"/>
                </a:solidFill>
              </a:rPr>
              <a:t>   sinistra</a:t>
            </a:r>
          </a:p>
          <a:p>
            <a:pPr marL="228600" lvl="2" eaLnBrk="0" hangingPunct="0">
              <a:spcBef>
                <a:spcPts val="200"/>
              </a:spcBef>
            </a:pPr>
            <a:r>
              <a:rPr lang="it-IT" sz="1600" b="1" dirty="0" err="1">
                <a:solidFill>
                  <a:srgbClr val="111111"/>
                </a:solidFill>
              </a:rPr>
              <a:t>3</a:t>
            </a:r>
            <a:r>
              <a:rPr lang="it-IT" sz="1600" dirty="0">
                <a:solidFill>
                  <a:srgbClr val="111111"/>
                </a:solidFill>
              </a:rPr>
              <a:t>   entrambi i lati</a:t>
            </a:r>
          </a:p>
          <a:p>
            <a:pPr marL="228600" lvl="2" eaLnBrk="0" hangingPunct="0">
              <a:spcBef>
                <a:spcPts val="200"/>
              </a:spcBef>
            </a:pPr>
            <a:r>
              <a:rPr lang="it-IT" sz="1600" b="1" dirty="0" err="1">
                <a:solidFill>
                  <a:srgbClr val="111111"/>
                </a:solidFill>
              </a:rPr>
              <a:t>4</a:t>
            </a:r>
            <a:r>
              <a:rPr lang="it-IT" sz="1600" dirty="0">
                <a:solidFill>
                  <a:srgbClr val="111111"/>
                </a:solidFill>
              </a:rPr>
              <a:t>   frontale</a:t>
            </a:r>
          </a:p>
          <a:p>
            <a:pPr marL="228600" lvl="2" eaLnBrk="0" hangingPunct="0">
              <a:spcBef>
                <a:spcPts val="200"/>
              </a:spcBef>
            </a:pPr>
            <a:r>
              <a:rPr lang="it-IT" sz="1600" b="1" dirty="0" err="1">
                <a:solidFill>
                  <a:srgbClr val="111111"/>
                </a:solidFill>
              </a:rPr>
              <a:t>5</a:t>
            </a:r>
            <a:r>
              <a:rPr lang="it-IT" sz="1600" dirty="0">
                <a:solidFill>
                  <a:srgbClr val="111111"/>
                </a:solidFill>
              </a:rPr>
              <a:t>   dorsale</a:t>
            </a:r>
          </a:p>
          <a:p>
            <a:pPr marL="228600" lvl="2" eaLnBrk="0" hangingPunct="0">
              <a:spcBef>
                <a:spcPts val="200"/>
              </a:spcBef>
            </a:pPr>
            <a:r>
              <a:rPr lang="it-IT" sz="1600" b="1" dirty="0" err="1">
                <a:solidFill>
                  <a:srgbClr val="111111"/>
                </a:solidFill>
              </a:rPr>
              <a:t>6</a:t>
            </a:r>
            <a:r>
              <a:rPr lang="it-IT" sz="1600" dirty="0">
                <a:solidFill>
                  <a:srgbClr val="111111"/>
                </a:solidFill>
              </a:rPr>
              <a:t>   prossimale</a:t>
            </a:r>
          </a:p>
          <a:p>
            <a:pPr marL="228600" lvl="2" eaLnBrk="0" hangingPunct="0">
              <a:spcBef>
                <a:spcPts val="200"/>
              </a:spcBef>
            </a:pPr>
            <a:r>
              <a:rPr lang="it-IT" sz="1600" b="1" dirty="0" err="1">
                <a:solidFill>
                  <a:srgbClr val="111111"/>
                </a:solidFill>
              </a:rPr>
              <a:t>7</a:t>
            </a:r>
            <a:r>
              <a:rPr lang="it-IT" sz="1600" dirty="0">
                <a:solidFill>
                  <a:srgbClr val="111111"/>
                </a:solidFill>
              </a:rPr>
              <a:t>   distale</a:t>
            </a:r>
          </a:p>
          <a:p>
            <a:pPr marL="228600" lvl="2" eaLnBrk="0" hangingPunct="0">
              <a:spcBef>
                <a:spcPts val="200"/>
              </a:spcBef>
            </a:pPr>
            <a:r>
              <a:rPr lang="it-IT" sz="1600" b="1" dirty="0" err="1">
                <a:solidFill>
                  <a:srgbClr val="111111"/>
                </a:solidFill>
              </a:rPr>
              <a:t>8</a:t>
            </a:r>
            <a:r>
              <a:rPr lang="it-IT" sz="1600" dirty="0">
                <a:solidFill>
                  <a:srgbClr val="111111"/>
                </a:solidFill>
              </a:rPr>
              <a:t>   non specificato</a:t>
            </a:r>
          </a:p>
          <a:p>
            <a:pPr marL="228600" lvl="2" eaLnBrk="0" hangingPunct="0">
              <a:spcBef>
                <a:spcPts val="200"/>
              </a:spcBef>
            </a:pPr>
            <a:r>
              <a:rPr lang="it-IT" sz="1600" b="1" dirty="0" err="1">
                <a:solidFill>
                  <a:srgbClr val="111111"/>
                </a:solidFill>
              </a:rPr>
              <a:t>9</a:t>
            </a:r>
            <a:r>
              <a:rPr lang="it-IT" sz="1600" dirty="0">
                <a:solidFill>
                  <a:srgbClr val="111111"/>
                </a:solidFill>
              </a:rPr>
              <a:t>   non applicabile</a:t>
            </a:r>
          </a:p>
        </p:txBody>
      </p:sp>
      <p:sp>
        <p:nvSpPr>
          <p:cNvPr id="129035" name="Text Box 11"/>
          <p:cNvSpPr txBox="1">
            <a:spLocks noChangeArrowheads="1"/>
          </p:cNvSpPr>
          <p:nvPr/>
        </p:nvSpPr>
        <p:spPr bwMode="auto">
          <a:xfrm>
            <a:off x="3059113" y="692150"/>
            <a:ext cx="2732087" cy="396875"/>
          </a:xfrm>
          <a:prstGeom prst="rect">
            <a:avLst/>
          </a:prstGeom>
          <a:solidFill>
            <a:srgbClr val="CC3300"/>
          </a:solidFill>
          <a:ln w="9525">
            <a:noFill/>
            <a:miter lim="800000"/>
            <a:headEnd/>
            <a:tailEnd/>
          </a:ln>
        </p:spPr>
        <p:txBody>
          <a:bodyPr lIns="91422" tIns="45711" rIns="91422" bIns="45711">
            <a:prstTxWarp prst="textNoShape">
              <a:avLst/>
            </a:prstTxWarp>
            <a:spAutoFit/>
          </a:bodyPr>
          <a:lstStyle/>
          <a:p>
            <a:pPr eaLnBrk="0" hangingPunct="0"/>
            <a:r>
              <a:rPr lang="it-IT" sz="1400" b="1">
                <a:solidFill>
                  <a:schemeClr val="bg1"/>
                </a:solidFill>
                <a:latin typeface="Tahoma" charset="0"/>
              </a:rPr>
              <a:t> </a:t>
            </a:r>
            <a:r>
              <a:rPr lang="it-IT" sz="2000" b="1">
                <a:solidFill>
                  <a:schemeClr val="bg1"/>
                </a:solidFill>
                <a:latin typeface="Tahoma" charset="0"/>
              </a:rPr>
              <a:t>3</a:t>
            </a:r>
            <a:r>
              <a:rPr lang="it-IT" sz="2000" b="1">
                <a:latin typeface="Tahoma" charset="0"/>
              </a:rPr>
              <a:t> </a:t>
            </a:r>
            <a:r>
              <a:rPr lang="it-IT" sz="2000" b="1">
                <a:solidFill>
                  <a:schemeClr val="bg1"/>
                </a:solidFill>
                <a:latin typeface="Tahoma" charset="0"/>
              </a:rPr>
              <a:t>QUALIFICATORI</a:t>
            </a:r>
            <a:endParaRPr lang="it-IT" sz="2000" b="1">
              <a:solidFill>
                <a:srgbClr val="111111"/>
              </a:solidFill>
              <a:latin typeface="Tahoma" charset="0"/>
            </a:endParaRPr>
          </a:p>
        </p:txBody>
      </p:sp>
      <p:cxnSp>
        <p:nvCxnSpPr>
          <p:cNvPr id="129036" name="AutoShape 12"/>
          <p:cNvCxnSpPr>
            <a:cxnSpLocks noChangeShapeType="1"/>
            <a:stCxn id="129035" idx="2"/>
            <a:endCxn id="129029" idx="0"/>
          </p:cNvCxnSpPr>
          <p:nvPr/>
        </p:nvCxnSpPr>
        <p:spPr bwMode="auto">
          <a:xfrm rot="5400000">
            <a:off x="2700337" y="26988"/>
            <a:ext cx="663575" cy="2787650"/>
          </a:xfrm>
          <a:prstGeom prst="bentConnector3">
            <a:avLst>
              <a:gd name="adj1" fmla="val 50000"/>
            </a:avLst>
          </a:prstGeom>
          <a:noFill/>
          <a:ln w="28575">
            <a:solidFill>
              <a:schemeClr val="tx1"/>
            </a:solidFill>
            <a:miter lim="800000"/>
            <a:headEnd/>
            <a:tailEnd/>
          </a:ln>
        </p:spPr>
      </p:cxnSp>
      <p:cxnSp>
        <p:nvCxnSpPr>
          <p:cNvPr id="129037" name="AutoShape 13"/>
          <p:cNvCxnSpPr>
            <a:cxnSpLocks noChangeShapeType="1"/>
            <a:stCxn id="129035" idx="2"/>
            <a:endCxn id="129031" idx="0"/>
          </p:cNvCxnSpPr>
          <p:nvPr/>
        </p:nvCxnSpPr>
        <p:spPr bwMode="auto">
          <a:xfrm rot="16200000" flipH="1">
            <a:off x="5653881" y="-138906"/>
            <a:ext cx="663575" cy="3119438"/>
          </a:xfrm>
          <a:prstGeom prst="bentConnector3">
            <a:avLst>
              <a:gd name="adj1" fmla="val 50000"/>
            </a:avLst>
          </a:prstGeom>
          <a:noFill/>
          <a:ln w="28575">
            <a:solidFill>
              <a:schemeClr val="tx1"/>
            </a:solidFill>
            <a:miter lim="800000"/>
            <a:headEnd/>
            <a:tailEnd/>
          </a:ln>
        </p:spPr>
      </p:cxnSp>
      <p:sp>
        <p:nvSpPr>
          <p:cNvPr id="14" name="Fumetto 2 13"/>
          <p:cNvSpPr/>
          <p:nvPr/>
        </p:nvSpPr>
        <p:spPr>
          <a:xfrm>
            <a:off x="6324600" y="533400"/>
            <a:ext cx="2514600" cy="1219200"/>
          </a:xfrm>
          <a:prstGeom prst="wedgeRoundRectCallout">
            <a:avLst>
              <a:gd name="adj1" fmla="val -96254"/>
              <a:gd name="adj2" fmla="val -20328"/>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Ma nella sperimentazione useremo solo il primo qualificatore</a:t>
            </a:r>
            <a:endParaRPr lang="it-IT" dirty="0"/>
          </a:p>
        </p:txBody>
      </p:sp>
    </p:spTree>
  </p:cSld>
  <p:clrMapOvr>
    <a:masterClrMapping/>
  </p:clrMapOvr>
  <p:transition advTm="20556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nodePh="1">
                                  <p:stCondLst>
                                    <p:cond delay="2000"/>
                                  </p:stCondLst>
                                  <p:endCondLst>
                                    <p:cond evt="begin" delay="0">
                                      <p:tn val="5"/>
                                    </p:cond>
                                  </p:endCondLst>
                                  <p:childTnLst>
                                    <p:set>
                                      <p:cBhvr>
                                        <p:cTn id="6" dur="1" fill="hold">
                                          <p:stCondLst>
                                            <p:cond delay="0"/>
                                          </p:stCondLst>
                                        </p:cTn>
                                        <p:tgtEl>
                                          <p:spTgt spid="447492"/>
                                        </p:tgtEl>
                                        <p:attrNameLst>
                                          <p:attrName>style.visibility</p:attrName>
                                        </p:attrNameLst>
                                      </p:cBhvr>
                                      <p:to>
                                        <p:strVal val="visible"/>
                                      </p:to>
                                    </p:set>
                                    <p:animEffect transition="in" filter="box(out)">
                                      <p:cBhvr>
                                        <p:cTn id="7" dur="500"/>
                                        <p:tgtEl>
                                          <p:spTgt spid="44749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accel="50000" decel="5000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2" grpId="0" autoUpdateAnimBg="0"/>
      <p:bldP spid="14" grpId="0" animBg="1"/>
    </p:bld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5170" name="Rectangle 2"/>
          <p:cNvSpPr>
            <a:spLocks noChangeArrowheads="1"/>
          </p:cNvSpPr>
          <p:nvPr/>
        </p:nvSpPr>
        <p:spPr bwMode="auto">
          <a:xfrm>
            <a:off x="4572000" y="2312988"/>
            <a:ext cx="4267200" cy="4011612"/>
          </a:xfrm>
          <a:prstGeom prst="rect">
            <a:avLst/>
          </a:prstGeom>
          <a:noFill/>
          <a:ln w="9525">
            <a:noFill/>
            <a:miter lim="800000"/>
            <a:headEnd/>
            <a:tailEnd/>
          </a:ln>
        </p:spPr>
        <p:txBody>
          <a:bodyPr anchor="ctr" anchorCtr="1">
            <a:prstTxWarp prst="textNoShape">
              <a:avLst/>
            </a:prstTxWarp>
          </a:bodyPr>
          <a:lstStyle/>
          <a:p>
            <a:pPr>
              <a:spcBef>
                <a:spcPct val="20000"/>
              </a:spcBef>
            </a:pPr>
            <a:r>
              <a:rPr lang="it-IT" sz="2400" i="1"/>
              <a:t>Risultato reale dei fattori ambientali sul funzionamento</a:t>
            </a:r>
          </a:p>
          <a:p>
            <a:pPr>
              <a:spcBef>
                <a:spcPct val="20000"/>
              </a:spcBef>
            </a:pPr>
            <a:endParaRPr lang="it-IT" sz="2400"/>
          </a:p>
          <a:p>
            <a:pPr>
              <a:spcBef>
                <a:spcPct val="20000"/>
              </a:spcBef>
            </a:pPr>
            <a:r>
              <a:rPr lang="it-IT" sz="2400" i="1"/>
              <a:t>Ciò che una persona fa</a:t>
            </a:r>
          </a:p>
          <a:p>
            <a:pPr>
              <a:spcBef>
                <a:spcPct val="20000"/>
              </a:spcBef>
            </a:pPr>
            <a:endParaRPr lang="it-IT" sz="2400" i="1"/>
          </a:p>
          <a:p>
            <a:pPr>
              <a:spcBef>
                <a:spcPct val="20000"/>
              </a:spcBef>
            </a:pPr>
            <a:r>
              <a:rPr lang="it-IT" sz="2400" i="1"/>
              <a:t>Dipendente dall’ambiente</a:t>
            </a:r>
          </a:p>
        </p:txBody>
      </p:sp>
      <p:sp>
        <p:nvSpPr>
          <p:cNvPr id="135171" name="Rectangle 3"/>
          <p:cNvSpPr>
            <a:spLocks noChangeArrowheads="1"/>
          </p:cNvSpPr>
          <p:nvPr/>
        </p:nvSpPr>
        <p:spPr bwMode="auto">
          <a:xfrm>
            <a:off x="228600" y="2312988"/>
            <a:ext cx="4271963" cy="4011612"/>
          </a:xfrm>
          <a:prstGeom prst="rect">
            <a:avLst/>
          </a:prstGeom>
          <a:noFill/>
          <a:ln w="9525">
            <a:noFill/>
            <a:miter lim="800000"/>
            <a:headEnd/>
            <a:tailEnd/>
          </a:ln>
        </p:spPr>
        <p:txBody>
          <a:bodyPr anchor="ctr" anchorCtr="1">
            <a:prstTxWarp prst="textNoShape">
              <a:avLst/>
            </a:prstTxWarp>
          </a:bodyPr>
          <a:lstStyle/>
          <a:p>
            <a:pPr>
              <a:spcBef>
                <a:spcPct val="20000"/>
              </a:spcBef>
              <a:buFont typeface="Wingdings" charset="2"/>
              <a:buNone/>
            </a:pPr>
            <a:r>
              <a:rPr lang="it-IT" sz="2400" i="1"/>
              <a:t>Caratteristica intrinseca della persona</a:t>
            </a:r>
          </a:p>
          <a:p>
            <a:pPr>
              <a:spcBef>
                <a:spcPct val="20000"/>
              </a:spcBef>
              <a:buFont typeface="Wingdings" charset="2"/>
              <a:buNone/>
            </a:pPr>
            <a:endParaRPr lang="it-IT" sz="2400" i="1"/>
          </a:p>
          <a:p>
            <a:pPr>
              <a:spcBef>
                <a:spcPct val="20000"/>
              </a:spcBef>
              <a:buFont typeface="Wingdings" charset="2"/>
              <a:buNone/>
            </a:pPr>
            <a:r>
              <a:rPr lang="it-IT" sz="2400" i="1"/>
              <a:t>Ciò che una persona può fare</a:t>
            </a:r>
          </a:p>
          <a:p>
            <a:pPr>
              <a:spcBef>
                <a:spcPct val="20000"/>
              </a:spcBef>
              <a:buFont typeface="Wingdings" charset="2"/>
              <a:buNone/>
            </a:pPr>
            <a:endParaRPr lang="it-IT" sz="2400" i="1"/>
          </a:p>
          <a:p>
            <a:pPr>
              <a:spcBef>
                <a:spcPct val="20000"/>
              </a:spcBef>
              <a:buFont typeface="Wingdings" charset="2"/>
              <a:buNone/>
            </a:pPr>
            <a:r>
              <a:rPr lang="it-IT" sz="2400" i="1"/>
              <a:t>Non dipendente dall’ambiente</a:t>
            </a:r>
          </a:p>
        </p:txBody>
      </p:sp>
      <p:sp>
        <p:nvSpPr>
          <p:cNvPr id="433156" name="Rectangle 4"/>
          <p:cNvSpPr>
            <a:spLocks noChangeArrowheads="1"/>
          </p:cNvSpPr>
          <p:nvPr/>
        </p:nvSpPr>
        <p:spPr bwMode="auto">
          <a:xfrm>
            <a:off x="4572000" y="1543050"/>
            <a:ext cx="4267200" cy="696913"/>
          </a:xfrm>
          <a:prstGeom prst="rect">
            <a:avLst/>
          </a:prstGeom>
          <a:solidFill>
            <a:srgbClr val="FFCC00"/>
          </a:solidFill>
          <a:ln w="9525">
            <a:noFill/>
            <a:miter lim="800000"/>
            <a:headEnd/>
            <a:tailEnd/>
          </a:ln>
          <a:effectLst/>
        </p:spPr>
        <p:txBody>
          <a:bodyPr anchor="ctr" anchorCtr="1">
            <a:prstTxWarp prst="textNoShape">
              <a:avLst/>
            </a:prstTxWarp>
          </a:bodyPr>
          <a:lstStyle/>
          <a:p>
            <a:pPr>
              <a:spcBef>
                <a:spcPct val="20000"/>
              </a:spcBef>
              <a:defRPr/>
            </a:pPr>
            <a:r>
              <a:rPr lang="it-IT" b="1">
                <a:effectLst>
                  <a:outerShdw blurRad="38100" dist="38100" dir="2700000" algn="tl">
                    <a:srgbClr val="FFFFFF"/>
                  </a:outerShdw>
                </a:effectLst>
              </a:rPr>
              <a:t>PERFORMANCE</a:t>
            </a:r>
          </a:p>
        </p:txBody>
      </p:sp>
      <p:sp>
        <p:nvSpPr>
          <p:cNvPr id="433157" name="Rectangle 5"/>
          <p:cNvSpPr>
            <a:spLocks noChangeArrowheads="1"/>
          </p:cNvSpPr>
          <p:nvPr/>
        </p:nvSpPr>
        <p:spPr bwMode="auto">
          <a:xfrm>
            <a:off x="228600" y="1543050"/>
            <a:ext cx="4343400" cy="696913"/>
          </a:xfrm>
          <a:prstGeom prst="rect">
            <a:avLst/>
          </a:prstGeom>
          <a:solidFill>
            <a:srgbClr val="FFCC00"/>
          </a:solidFill>
          <a:ln w="9525">
            <a:noFill/>
            <a:miter lim="800000"/>
            <a:headEnd/>
            <a:tailEnd/>
          </a:ln>
          <a:effectLst/>
        </p:spPr>
        <p:txBody>
          <a:bodyPr anchor="ctr" anchorCtr="1">
            <a:prstTxWarp prst="textNoShape">
              <a:avLst/>
            </a:prstTxWarp>
          </a:bodyPr>
          <a:lstStyle/>
          <a:p>
            <a:pPr>
              <a:spcBef>
                <a:spcPct val="20000"/>
              </a:spcBef>
              <a:defRPr/>
            </a:pPr>
            <a:r>
              <a:rPr lang="it-IT" b="1">
                <a:effectLst>
                  <a:outerShdw blurRad="38100" dist="38100" dir="2700000" algn="tl">
                    <a:srgbClr val="FFFFFF"/>
                  </a:outerShdw>
                </a:effectLst>
              </a:rPr>
              <a:t>CAPACITÀ</a:t>
            </a:r>
          </a:p>
        </p:txBody>
      </p:sp>
      <p:sp>
        <p:nvSpPr>
          <p:cNvPr id="135174" name="Line 6"/>
          <p:cNvSpPr>
            <a:spLocks noChangeShapeType="1"/>
          </p:cNvSpPr>
          <p:nvPr/>
        </p:nvSpPr>
        <p:spPr bwMode="auto">
          <a:xfrm>
            <a:off x="228600" y="1543050"/>
            <a:ext cx="8610600" cy="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35175" name="Line 7"/>
          <p:cNvSpPr>
            <a:spLocks noChangeShapeType="1"/>
          </p:cNvSpPr>
          <p:nvPr/>
        </p:nvSpPr>
        <p:spPr bwMode="auto">
          <a:xfrm>
            <a:off x="228600" y="6324600"/>
            <a:ext cx="4343400" cy="0"/>
          </a:xfrm>
          <a:prstGeom prst="line">
            <a:avLst/>
          </a:prstGeom>
          <a:noFill/>
          <a:ln w="28575">
            <a:solidFill>
              <a:schemeClr val="tx1"/>
            </a:solidFill>
            <a:round/>
            <a:headEnd/>
            <a:tailEnd/>
          </a:ln>
        </p:spPr>
        <p:txBody>
          <a:bodyPr wrap="none">
            <a:prstTxWarp prst="textNoShape">
              <a:avLst/>
            </a:prstTxWarp>
          </a:bodyPr>
          <a:lstStyle/>
          <a:p>
            <a:endParaRPr lang="it-IT"/>
          </a:p>
        </p:txBody>
      </p:sp>
      <p:sp>
        <p:nvSpPr>
          <p:cNvPr id="135176" name="Line 8"/>
          <p:cNvSpPr>
            <a:spLocks noChangeShapeType="1"/>
          </p:cNvSpPr>
          <p:nvPr/>
        </p:nvSpPr>
        <p:spPr bwMode="auto">
          <a:xfrm>
            <a:off x="4572000" y="1520825"/>
            <a:ext cx="0" cy="4803775"/>
          </a:xfrm>
          <a:prstGeom prst="line">
            <a:avLst/>
          </a:prstGeom>
          <a:noFill/>
          <a:ln w="12700">
            <a:solidFill>
              <a:schemeClr val="tx1"/>
            </a:solidFill>
            <a:round/>
            <a:headEnd/>
            <a:tailEnd/>
          </a:ln>
        </p:spPr>
        <p:txBody>
          <a:bodyPr wrap="none">
            <a:prstTxWarp prst="textNoShape">
              <a:avLst/>
            </a:prstTxWarp>
          </a:bodyPr>
          <a:lstStyle/>
          <a:p>
            <a:endParaRPr lang="it-IT"/>
          </a:p>
        </p:txBody>
      </p:sp>
      <p:sp>
        <p:nvSpPr>
          <p:cNvPr id="135177" name="Line 9"/>
          <p:cNvSpPr>
            <a:spLocks noChangeShapeType="1"/>
          </p:cNvSpPr>
          <p:nvPr/>
        </p:nvSpPr>
        <p:spPr bwMode="auto">
          <a:xfrm>
            <a:off x="8839200" y="1543050"/>
            <a:ext cx="0" cy="478155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35178" name="Line 10"/>
          <p:cNvSpPr>
            <a:spLocks noChangeShapeType="1"/>
          </p:cNvSpPr>
          <p:nvPr/>
        </p:nvSpPr>
        <p:spPr bwMode="auto">
          <a:xfrm>
            <a:off x="4572000" y="6324600"/>
            <a:ext cx="4267200" cy="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35179" name="Line 11"/>
          <p:cNvSpPr>
            <a:spLocks noChangeShapeType="1"/>
          </p:cNvSpPr>
          <p:nvPr/>
        </p:nvSpPr>
        <p:spPr bwMode="auto">
          <a:xfrm>
            <a:off x="228600" y="2228850"/>
            <a:ext cx="0" cy="4095750"/>
          </a:xfrm>
          <a:prstGeom prst="line">
            <a:avLst/>
          </a:prstGeom>
          <a:noFill/>
          <a:ln w="28575">
            <a:solidFill>
              <a:schemeClr val="tx1"/>
            </a:solidFill>
            <a:round/>
            <a:headEnd/>
            <a:tailEnd/>
          </a:ln>
        </p:spPr>
        <p:txBody>
          <a:bodyPr wrap="none">
            <a:prstTxWarp prst="textNoShape">
              <a:avLst/>
            </a:prstTxWarp>
          </a:bodyPr>
          <a:lstStyle/>
          <a:p>
            <a:endParaRPr lang="it-IT"/>
          </a:p>
        </p:txBody>
      </p:sp>
      <p:sp>
        <p:nvSpPr>
          <p:cNvPr id="135180" name="Line 12"/>
          <p:cNvSpPr>
            <a:spLocks noChangeShapeType="1"/>
          </p:cNvSpPr>
          <p:nvPr/>
        </p:nvSpPr>
        <p:spPr bwMode="auto">
          <a:xfrm>
            <a:off x="228600" y="1543050"/>
            <a:ext cx="0" cy="68580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35181" name="Text Box 13"/>
          <p:cNvSpPr txBox="1">
            <a:spLocks noChangeArrowheads="1"/>
          </p:cNvSpPr>
          <p:nvPr/>
        </p:nvSpPr>
        <p:spPr bwMode="auto">
          <a:xfrm>
            <a:off x="304800" y="323850"/>
            <a:ext cx="8839200" cy="1202494"/>
          </a:xfrm>
          <a:prstGeom prst="rect">
            <a:avLst/>
          </a:prstGeom>
          <a:noFill/>
          <a:ln w="9525">
            <a:noFill/>
            <a:miter lim="800000"/>
            <a:headEnd/>
            <a:tailEnd/>
          </a:ln>
        </p:spPr>
        <p:txBody>
          <a:bodyPr wrap="square" lIns="89983" tIns="46792" rIns="89983" bIns="46792">
            <a:prstTxWarp prst="textNoShape">
              <a:avLst/>
            </a:prstTxWarp>
            <a:spAutoFit/>
          </a:bodyPr>
          <a:lstStyle/>
          <a:p>
            <a:pPr eaLnBrk="0" hangingPunct="0"/>
            <a:r>
              <a:rPr lang="it-IT" sz="4000" b="1" dirty="0">
                <a:solidFill>
                  <a:srgbClr val="111111"/>
                </a:solidFill>
              </a:rPr>
              <a:t>ATTIVITÀ E PARTECIPAZIONE</a:t>
            </a:r>
          </a:p>
          <a:p>
            <a:pPr eaLnBrk="0" hangingPunct="0"/>
            <a:r>
              <a:rPr lang="it-IT" sz="3200" b="1" dirty="0">
                <a:solidFill>
                  <a:srgbClr val="111111"/>
                </a:solidFill>
              </a:rPr>
              <a:t>Costrutti e Qualificatori</a:t>
            </a:r>
            <a:endParaRPr lang="it-IT" sz="3600" dirty="0">
              <a:solidFill>
                <a:srgbClr val="111111"/>
              </a:solidFill>
            </a:endParaRPr>
          </a:p>
        </p:txBody>
      </p:sp>
      <p:sp>
        <p:nvSpPr>
          <p:cNvPr id="135182" name="Line 14"/>
          <p:cNvSpPr>
            <a:spLocks noChangeShapeType="1"/>
          </p:cNvSpPr>
          <p:nvPr/>
        </p:nvSpPr>
        <p:spPr bwMode="auto">
          <a:xfrm>
            <a:off x="250825" y="2239963"/>
            <a:ext cx="8569325" cy="0"/>
          </a:xfrm>
          <a:prstGeom prst="line">
            <a:avLst/>
          </a:prstGeom>
          <a:noFill/>
          <a:ln w="9525">
            <a:solidFill>
              <a:schemeClr val="tx1"/>
            </a:solidFill>
            <a:round/>
            <a:headEnd/>
            <a:tailEnd/>
          </a:ln>
        </p:spPr>
        <p:txBody>
          <a:bodyPr>
            <a:prstTxWarp prst="textNoShape">
              <a:avLst/>
            </a:prstTxWarp>
          </a:bodyPr>
          <a:lstStyle/>
          <a:p>
            <a:endParaRPr lang="it-IT"/>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7218"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137219" name="Text Box 3"/>
          <p:cNvSpPr txBox="1">
            <a:spLocks noChangeArrowheads="1"/>
          </p:cNvSpPr>
          <p:nvPr/>
        </p:nvSpPr>
        <p:spPr bwMode="auto">
          <a:xfrm>
            <a:off x="304800" y="228600"/>
            <a:ext cx="8382000" cy="1190625"/>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sz="3600" b="1" dirty="0">
                <a:solidFill>
                  <a:srgbClr val="111111"/>
                </a:solidFill>
              </a:rPr>
              <a:t>COSTRUTTI </a:t>
            </a:r>
            <a:r>
              <a:rPr lang="it-IT" sz="3600" b="1" dirty="0" err="1">
                <a:solidFill>
                  <a:srgbClr val="111111"/>
                </a:solidFill>
              </a:rPr>
              <a:t>DI</a:t>
            </a:r>
            <a:r>
              <a:rPr lang="it-IT" sz="3600" b="1" dirty="0">
                <a:solidFill>
                  <a:srgbClr val="111111"/>
                </a:solidFill>
              </a:rPr>
              <a:t> ATTIVITÀ E </a:t>
            </a:r>
          </a:p>
          <a:p>
            <a:pPr eaLnBrk="0" hangingPunct="0"/>
            <a:r>
              <a:rPr lang="it-IT" sz="3600" b="1" dirty="0">
                <a:solidFill>
                  <a:srgbClr val="111111"/>
                </a:solidFill>
              </a:rPr>
              <a:t>PARTECIPAZIONE - Misurazione</a:t>
            </a:r>
          </a:p>
        </p:txBody>
      </p:sp>
      <p:sp>
        <p:nvSpPr>
          <p:cNvPr id="137220" name="Rectangle 4"/>
          <p:cNvSpPr>
            <a:spLocks noChangeArrowheads="1"/>
          </p:cNvSpPr>
          <p:nvPr/>
        </p:nvSpPr>
        <p:spPr bwMode="auto">
          <a:xfrm>
            <a:off x="4572000" y="3094037"/>
            <a:ext cx="4267200" cy="3130550"/>
          </a:xfrm>
          <a:prstGeom prst="rect">
            <a:avLst/>
          </a:prstGeom>
          <a:noFill/>
          <a:ln w="9525">
            <a:noFill/>
            <a:miter lim="800000"/>
            <a:headEnd/>
            <a:tailEnd/>
          </a:ln>
        </p:spPr>
        <p:txBody>
          <a:bodyPr lIns="198000" rIns="198000" anchor="ctr" anchorCtr="1">
            <a:prstTxWarp prst="textNoShape">
              <a:avLst/>
            </a:prstTxWarp>
          </a:bodyPr>
          <a:lstStyle/>
          <a:p>
            <a:pPr>
              <a:spcBef>
                <a:spcPct val="20000"/>
              </a:spcBef>
            </a:pPr>
            <a:r>
              <a:rPr lang="it-IT" sz="2600" i="1"/>
              <a:t>Descrive e misura il livello di performance della persona nell’</a:t>
            </a:r>
            <a:r>
              <a:rPr lang="it-IT" sz="2600" b="1" i="1"/>
              <a:t>ambiente reale </a:t>
            </a:r>
            <a:r>
              <a:rPr lang="it-IT" sz="2600" i="1"/>
              <a:t>in cui vive (casa, scuola, lavoro, comunità, ecc.).</a:t>
            </a:r>
          </a:p>
        </p:txBody>
      </p:sp>
      <p:sp>
        <p:nvSpPr>
          <p:cNvPr id="137221" name="Rectangle 5"/>
          <p:cNvSpPr>
            <a:spLocks noChangeArrowheads="1"/>
          </p:cNvSpPr>
          <p:nvPr/>
        </p:nvSpPr>
        <p:spPr bwMode="auto">
          <a:xfrm>
            <a:off x="228600" y="3198812"/>
            <a:ext cx="4343400" cy="3125788"/>
          </a:xfrm>
          <a:prstGeom prst="rect">
            <a:avLst/>
          </a:prstGeom>
          <a:noFill/>
          <a:ln w="9525">
            <a:noFill/>
            <a:miter lim="800000"/>
            <a:headEnd/>
            <a:tailEnd/>
          </a:ln>
        </p:spPr>
        <p:txBody>
          <a:bodyPr lIns="198000" rIns="198000" anchor="ctr" anchorCtr="1">
            <a:prstTxWarp prst="textNoShape">
              <a:avLst/>
            </a:prstTxWarp>
          </a:bodyPr>
          <a:lstStyle/>
          <a:p>
            <a:pPr>
              <a:spcBef>
                <a:spcPct val="20000"/>
              </a:spcBef>
            </a:pPr>
            <a:r>
              <a:rPr lang="it-IT" sz="2600" i="1" dirty="0"/>
              <a:t>Crea un </a:t>
            </a:r>
            <a:r>
              <a:rPr lang="it-IT" sz="2600" b="1" i="1" dirty="0"/>
              <a:t>ambiente standard </a:t>
            </a:r>
            <a:r>
              <a:rPr lang="it-IT" sz="2600" i="1" dirty="0"/>
              <a:t>(che non facilita e non ostacola) e misura/valuta il funzionamento della persona in quel contesto.</a:t>
            </a:r>
          </a:p>
        </p:txBody>
      </p:sp>
      <p:sp>
        <p:nvSpPr>
          <p:cNvPr id="449542" name="Rectangle 6"/>
          <p:cNvSpPr>
            <a:spLocks noChangeArrowheads="1"/>
          </p:cNvSpPr>
          <p:nvPr/>
        </p:nvSpPr>
        <p:spPr bwMode="auto">
          <a:xfrm>
            <a:off x="250825" y="2047875"/>
            <a:ext cx="4343400" cy="1066800"/>
          </a:xfrm>
          <a:prstGeom prst="rect">
            <a:avLst/>
          </a:prstGeom>
          <a:solidFill>
            <a:srgbClr val="FFD833"/>
          </a:solidFill>
          <a:ln w="28575">
            <a:solidFill>
              <a:schemeClr val="tx1"/>
            </a:solidFill>
            <a:miter lim="800000"/>
            <a:headEnd/>
            <a:tailEnd/>
          </a:ln>
          <a:effectLst/>
        </p:spPr>
        <p:txBody>
          <a:bodyPr anchor="ctr" anchorCtr="1">
            <a:prstTxWarp prst="textNoShape">
              <a:avLst/>
            </a:prstTxWarp>
          </a:bodyPr>
          <a:lstStyle/>
          <a:p>
            <a:pPr>
              <a:spcBef>
                <a:spcPct val="20000"/>
              </a:spcBef>
              <a:defRPr/>
            </a:pPr>
            <a:r>
              <a:rPr lang="it-IT" b="1" i="1"/>
              <a:t>Misurazione</a:t>
            </a:r>
          </a:p>
          <a:p>
            <a:pPr>
              <a:spcBef>
                <a:spcPct val="20000"/>
              </a:spcBef>
              <a:defRPr/>
            </a:pPr>
            <a:r>
              <a:rPr lang="it-IT" b="1">
                <a:effectLst>
                  <a:outerShdw blurRad="38100" dist="38100" dir="2700000" algn="tl">
                    <a:srgbClr val="FFFFFF"/>
                  </a:outerShdw>
                </a:effectLst>
              </a:rPr>
              <a:t>CAPACITÀ</a:t>
            </a:r>
          </a:p>
        </p:txBody>
      </p:sp>
      <p:sp>
        <p:nvSpPr>
          <p:cNvPr id="137223" name="Line 7"/>
          <p:cNvSpPr>
            <a:spLocks noChangeShapeType="1"/>
          </p:cNvSpPr>
          <p:nvPr/>
        </p:nvSpPr>
        <p:spPr bwMode="auto">
          <a:xfrm>
            <a:off x="250825" y="6172200"/>
            <a:ext cx="4321175" cy="0"/>
          </a:xfrm>
          <a:prstGeom prst="line">
            <a:avLst/>
          </a:prstGeom>
          <a:noFill/>
          <a:ln w="28575">
            <a:solidFill>
              <a:schemeClr val="tx1"/>
            </a:solidFill>
            <a:round/>
            <a:headEnd/>
            <a:tailEnd/>
          </a:ln>
        </p:spPr>
        <p:txBody>
          <a:bodyPr wrap="none" anchor="ctr" anchorCtr="1">
            <a:prstTxWarp prst="textNoShape">
              <a:avLst/>
            </a:prstTxWarp>
          </a:bodyPr>
          <a:lstStyle/>
          <a:p>
            <a:endParaRPr lang="it-IT"/>
          </a:p>
        </p:txBody>
      </p:sp>
      <p:sp>
        <p:nvSpPr>
          <p:cNvPr id="137224" name="Line 8"/>
          <p:cNvSpPr>
            <a:spLocks noChangeShapeType="1"/>
          </p:cNvSpPr>
          <p:nvPr/>
        </p:nvSpPr>
        <p:spPr bwMode="auto">
          <a:xfrm>
            <a:off x="4572000" y="2244600"/>
            <a:ext cx="0" cy="3927600"/>
          </a:xfrm>
          <a:prstGeom prst="line">
            <a:avLst/>
          </a:prstGeom>
          <a:noFill/>
          <a:ln w="12700">
            <a:solidFill>
              <a:schemeClr val="tx1"/>
            </a:solidFill>
            <a:round/>
            <a:headEnd/>
            <a:tailEnd/>
          </a:ln>
        </p:spPr>
        <p:txBody>
          <a:bodyPr wrap="none" anchor="ctr" anchorCtr="1">
            <a:prstTxWarp prst="textNoShape">
              <a:avLst/>
            </a:prstTxWarp>
          </a:bodyPr>
          <a:lstStyle/>
          <a:p>
            <a:endParaRPr lang="it-IT"/>
          </a:p>
        </p:txBody>
      </p:sp>
      <p:sp>
        <p:nvSpPr>
          <p:cNvPr id="137225" name="Line 9"/>
          <p:cNvSpPr>
            <a:spLocks noChangeShapeType="1"/>
          </p:cNvSpPr>
          <p:nvPr/>
        </p:nvSpPr>
        <p:spPr bwMode="auto">
          <a:xfrm flipH="1">
            <a:off x="8820150" y="2066925"/>
            <a:ext cx="0" cy="4105275"/>
          </a:xfrm>
          <a:prstGeom prst="line">
            <a:avLst/>
          </a:prstGeom>
          <a:noFill/>
          <a:ln w="28575" cap="sq">
            <a:solidFill>
              <a:schemeClr val="tx1"/>
            </a:solidFill>
            <a:round/>
            <a:headEnd/>
            <a:tailEnd/>
          </a:ln>
        </p:spPr>
        <p:txBody>
          <a:bodyPr wrap="none" anchor="ctr" anchorCtr="1">
            <a:prstTxWarp prst="textNoShape">
              <a:avLst/>
            </a:prstTxWarp>
          </a:bodyPr>
          <a:lstStyle/>
          <a:p>
            <a:endParaRPr lang="it-IT"/>
          </a:p>
        </p:txBody>
      </p:sp>
      <p:sp>
        <p:nvSpPr>
          <p:cNvPr id="137226" name="Line 10"/>
          <p:cNvSpPr>
            <a:spLocks noChangeShapeType="1"/>
          </p:cNvSpPr>
          <p:nvPr/>
        </p:nvSpPr>
        <p:spPr bwMode="auto">
          <a:xfrm>
            <a:off x="4572000" y="6172200"/>
            <a:ext cx="4248150" cy="0"/>
          </a:xfrm>
          <a:prstGeom prst="line">
            <a:avLst/>
          </a:prstGeom>
          <a:noFill/>
          <a:ln w="28575" cap="sq">
            <a:solidFill>
              <a:schemeClr val="tx1"/>
            </a:solidFill>
            <a:round/>
            <a:headEnd/>
            <a:tailEnd/>
          </a:ln>
        </p:spPr>
        <p:txBody>
          <a:bodyPr wrap="none" anchor="ctr" anchorCtr="1">
            <a:prstTxWarp prst="textNoShape">
              <a:avLst/>
            </a:prstTxWarp>
          </a:bodyPr>
          <a:lstStyle/>
          <a:p>
            <a:endParaRPr lang="it-IT"/>
          </a:p>
        </p:txBody>
      </p:sp>
      <p:sp>
        <p:nvSpPr>
          <p:cNvPr id="137227" name="Line 11"/>
          <p:cNvSpPr>
            <a:spLocks noChangeShapeType="1"/>
          </p:cNvSpPr>
          <p:nvPr/>
        </p:nvSpPr>
        <p:spPr bwMode="auto">
          <a:xfrm flipH="1">
            <a:off x="250825" y="3003550"/>
            <a:ext cx="0" cy="3168650"/>
          </a:xfrm>
          <a:prstGeom prst="line">
            <a:avLst/>
          </a:prstGeom>
          <a:noFill/>
          <a:ln w="28575">
            <a:solidFill>
              <a:schemeClr val="tx1"/>
            </a:solidFill>
            <a:round/>
            <a:headEnd/>
            <a:tailEnd/>
          </a:ln>
        </p:spPr>
        <p:txBody>
          <a:bodyPr wrap="none" anchor="ctr" anchorCtr="1">
            <a:prstTxWarp prst="textNoShape">
              <a:avLst/>
            </a:prstTxWarp>
          </a:bodyPr>
          <a:lstStyle/>
          <a:p>
            <a:endParaRPr lang="it-IT"/>
          </a:p>
        </p:txBody>
      </p:sp>
      <p:sp>
        <p:nvSpPr>
          <p:cNvPr id="449548" name="Text Box 12"/>
          <p:cNvSpPr txBox="1">
            <a:spLocks noChangeArrowheads="1"/>
          </p:cNvSpPr>
          <p:nvPr/>
        </p:nvSpPr>
        <p:spPr bwMode="auto">
          <a:xfrm>
            <a:off x="4572000" y="2057400"/>
            <a:ext cx="4248150" cy="1066800"/>
          </a:xfrm>
          <a:prstGeom prst="rect">
            <a:avLst/>
          </a:prstGeom>
          <a:solidFill>
            <a:srgbClr val="FFD833"/>
          </a:solidFill>
          <a:ln w="28575">
            <a:solidFill>
              <a:schemeClr val="tx1"/>
            </a:solidFill>
            <a:miter lim="800000"/>
            <a:headEnd/>
            <a:tailEnd/>
          </a:ln>
          <a:effectLst/>
        </p:spPr>
        <p:txBody>
          <a:bodyPr>
            <a:prstTxWarp prst="textNoShape">
              <a:avLst/>
            </a:prstTxWarp>
            <a:spAutoFit/>
          </a:bodyPr>
          <a:lstStyle/>
          <a:p>
            <a:pPr eaLnBrk="0" hangingPunct="0">
              <a:defRPr/>
            </a:pPr>
            <a:r>
              <a:rPr lang="it-IT" b="1" i="1"/>
              <a:t>Misurazione</a:t>
            </a:r>
          </a:p>
          <a:p>
            <a:pPr eaLnBrk="0" hangingPunct="0">
              <a:defRPr/>
            </a:pPr>
            <a:r>
              <a:rPr lang="it-IT" b="1">
                <a:effectLst>
                  <a:outerShdw blurRad="38100" dist="38100" dir="2700000" algn="tl">
                    <a:srgbClr val="FFFFFF"/>
                  </a:outerShdw>
                </a:effectLst>
              </a:rPr>
              <a:t>PERFORMANCE</a:t>
            </a:r>
          </a:p>
          <a:p>
            <a:pPr eaLnBrk="0" hangingPunct="0">
              <a:defRPr/>
            </a:pPr>
            <a:endParaRPr lang="it-IT" sz="600" b="1">
              <a:effectLst>
                <a:outerShdw blurRad="38100" dist="38100" dir="2700000" algn="tl">
                  <a:srgbClr val="FFFFFF"/>
                </a:outerShdw>
              </a:effectLst>
            </a:endParaRPr>
          </a:p>
        </p:txBody>
      </p:sp>
    </p:spTree>
  </p:cSld>
  <p:clrMapOvr>
    <a:masterClrMapping/>
  </p:clrMapOvr>
  <p:transition advTm="205568"/>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9266"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139267" name="Text Box 3"/>
          <p:cNvSpPr txBox="1">
            <a:spLocks noChangeArrowheads="1"/>
          </p:cNvSpPr>
          <p:nvPr/>
        </p:nvSpPr>
        <p:spPr bwMode="auto">
          <a:xfrm>
            <a:off x="304800" y="222250"/>
            <a:ext cx="8839200" cy="1202494"/>
          </a:xfrm>
          <a:prstGeom prst="rect">
            <a:avLst/>
          </a:prstGeom>
          <a:noFill/>
          <a:ln w="9525">
            <a:noFill/>
            <a:miter lim="800000"/>
            <a:headEnd/>
            <a:tailEnd/>
          </a:ln>
        </p:spPr>
        <p:txBody>
          <a:bodyPr wrap="square" lIns="89983" tIns="46792" rIns="89983" bIns="46792">
            <a:prstTxWarp prst="textNoShape">
              <a:avLst/>
            </a:prstTxWarp>
            <a:spAutoFit/>
          </a:bodyPr>
          <a:lstStyle/>
          <a:p>
            <a:pPr eaLnBrk="0" hangingPunct="0"/>
            <a:r>
              <a:rPr lang="it-IT" sz="3600" b="1" dirty="0">
                <a:solidFill>
                  <a:srgbClr val="111111"/>
                </a:solidFill>
              </a:rPr>
              <a:t>QUALIFICATORI </a:t>
            </a:r>
            <a:r>
              <a:rPr lang="it-IT" sz="3600" b="1" dirty="0" err="1">
                <a:solidFill>
                  <a:srgbClr val="111111"/>
                </a:solidFill>
              </a:rPr>
              <a:t>DI</a:t>
            </a:r>
            <a:r>
              <a:rPr lang="it-IT" sz="3600" b="1" dirty="0">
                <a:solidFill>
                  <a:srgbClr val="111111"/>
                </a:solidFill>
              </a:rPr>
              <a:t> ATTIVITÀ E PARTECIPAZIONE</a:t>
            </a:r>
          </a:p>
        </p:txBody>
      </p:sp>
      <p:sp>
        <p:nvSpPr>
          <p:cNvPr id="451588" name="Text Box 4"/>
          <p:cNvSpPr txBox="1">
            <a:spLocks noChangeArrowheads="1"/>
          </p:cNvSpPr>
          <p:nvPr/>
        </p:nvSpPr>
        <p:spPr bwMode="auto">
          <a:xfrm>
            <a:off x="-152400" y="1524000"/>
            <a:ext cx="8534400" cy="4324261"/>
          </a:xfrm>
          <a:prstGeom prst="rect">
            <a:avLst/>
          </a:prstGeom>
          <a:noFill/>
          <a:ln w="12700" cap="sq">
            <a:noFill/>
            <a:miter lim="800000"/>
            <a:headEnd type="none" w="sm" len="sm"/>
            <a:tailEnd type="none" w="sm" len="sm"/>
          </a:ln>
          <a:effectLst/>
        </p:spPr>
        <p:txBody>
          <a:bodyPr>
            <a:prstTxWarp prst="textNoShape">
              <a:avLst/>
            </a:prstTxWarp>
            <a:spAutoFit/>
          </a:bodyPr>
          <a:lstStyle/>
          <a:p>
            <a:pPr>
              <a:defRPr/>
            </a:pPr>
            <a:endParaRPr lang="fr-FR" sz="2000" b="1" dirty="0" smtClean="0"/>
          </a:p>
          <a:p>
            <a:pPr>
              <a:defRPr/>
            </a:pPr>
            <a:endParaRPr lang="fr-FR" sz="2000" b="1" dirty="0" smtClean="0"/>
          </a:p>
          <a:p>
            <a:pPr>
              <a:defRPr/>
            </a:pPr>
            <a:endParaRPr lang="fr-FR" sz="2000" b="1" dirty="0" smtClean="0"/>
          </a:p>
          <a:p>
            <a:pPr>
              <a:defRPr/>
            </a:pPr>
            <a:r>
              <a:rPr lang="fr-FR" sz="2000" b="1" dirty="0" smtClean="0"/>
              <a:t>   				 			</a:t>
            </a:r>
            <a:endParaRPr lang="it-IT" sz="2700" b="1" i="1" dirty="0" smtClean="0">
              <a:solidFill>
                <a:srgbClr val="CC3300"/>
              </a:solidFill>
              <a:effectLst>
                <a:outerShdw blurRad="38100" dist="38100" dir="2700000" algn="tl">
                  <a:srgbClr val="DDDDDD"/>
                </a:outerShdw>
              </a:effectLst>
            </a:endParaRPr>
          </a:p>
          <a:p>
            <a:pPr>
              <a:defRPr/>
            </a:pPr>
            <a:r>
              <a:rPr lang="it-IT" sz="800" b="1" dirty="0" smtClean="0"/>
              <a:t>					</a:t>
            </a:r>
          </a:p>
          <a:p>
            <a:pPr>
              <a:defRPr/>
            </a:pPr>
            <a:r>
              <a:rPr lang="it-IT" sz="2000" b="1" dirty="0" smtClean="0"/>
              <a:t>				</a:t>
            </a:r>
          </a:p>
          <a:p>
            <a:pPr>
              <a:defRPr/>
            </a:pPr>
            <a:endParaRPr lang="it-IT" sz="2700" b="1" i="1" dirty="0" smtClean="0">
              <a:solidFill>
                <a:schemeClr val="accent2"/>
              </a:solidFill>
              <a:effectLst>
                <a:outerShdw blurRad="38100" dist="38100" dir="2700000" algn="tl">
                  <a:srgbClr val="DDDDDD"/>
                </a:outerShdw>
              </a:effectLst>
            </a:endParaRPr>
          </a:p>
          <a:p>
            <a:pPr>
              <a:defRPr/>
            </a:pPr>
            <a:endParaRPr lang="it-IT" sz="4400" b="1" dirty="0" smtClean="0"/>
          </a:p>
          <a:p>
            <a:pPr>
              <a:defRPr/>
            </a:pPr>
            <a:r>
              <a:rPr lang="it-IT" sz="800" b="1" dirty="0"/>
              <a:t>  </a:t>
            </a:r>
          </a:p>
          <a:p>
            <a:pPr>
              <a:defRPr/>
            </a:pPr>
            <a:r>
              <a:rPr lang="it-IT" sz="4400" b="1" dirty="0"/>
              <a:t>  d450. </a:t>
            </a:r>
            <a:r>
              <a:rPr lang="it-IT" sz="4400" b="1" dirty="0">
                <a:solidFill>
                  <a:srgbClr val="FF0000"/>
                </a:solidFill>
              </a:rPr>
              <a:t>_ </a:t>
            </a:r>
            <a:r>
              <a:rPr lang="it-IT" sz="4400" b="1" dirty="0">
                <a:solidFill>
                  <a:srgbClr val="0000FF"/>
                </a:solidFill>
              </a:rPr>
              <a:t>_</a:t>
            </a:r>
          </a:p>
          <a:p>
            <a:pPr>
              <a:defRPr/>
            </a:pPr>
            <a:endParaRPr lang="it-IT" sz="4400" dirty="0"/>
          </a:p>
          <a:p>
            <a:pPr>
              <a:defRPr/>
            </a:pPr>
            <a:endParaRPr lang="fr-FR" sz="2000" dirty="0"/>
          </a:p>
        </p:txBody>
      </p:sp>
      <p:sp>
        <p:nvSpPr>
          <p:cNvPr id="139269" name="Text Box 5"/>
          <p:cNvSpPr txBox="1">
            <a:spLocks noChangeArrowheads="1"/>
          </p:cNvSpPr>
          <p:nvPr/>
        </p:nvSpPr>
        <p:spPr bwMode="auto">
          <a:xfrm>
            <a:off x="457200" y="1524000"/>
            <a:ext cx="8382000" cy="579438"/>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sz="3200" b="1">
                <a:solidFill>
                  <a:srgbClr val="111111"/>
                </a:solidFill>
              </a:rPr>
              <a:t> </a:t>
            </a:r>
          </a:p>
        </p:txBody>
      </p:sp>
      <p:sp>
        <p:nvSpPr>
          <p:cNvPr id="139270" name="Line 6"/>
          <p:cNvSpPr>
            <a:spLocks noChangeShapeType="1"/>
          </p:cNvSpPr>
          <p:nvPr/>
        </p:nvSpPr>
        <p:spPr bwMode="auto">
          <a:xfrm>
            <a:off x="2514600" y="2667000"/>
            <a:ext cx="0" cy="2057400"/>
          </a:xfrm>
          <a:prstGeom prst="line">
            <a:avLst/>
          </a:prstGeom>
          <a:noFill/>
          <a:ln w="38100">
            <a:solidFill>
              <a:schemeClr val="tx1"/>
            </a:solidFill>
            <a:round/>
            <a:headEnd/>
            <a:tailEnd type="triangle" w="med" len="med"/>
          </a:ln>
        </p:spPr>
        <p:txBody>
          <a:bodyPr wrap="none">
            <a:prstTxWarp prst="textNoShape">
              <a:avLst/>
            </a:prstTxWarp>
          </a:bodyPr>
          <a:lstStyle/>
          <a:p>
            <a:endParaRPr lang="it-IT"/>
          </a:p>
        </p:txBody>
      </p:sp>
      <p:sp>
        <p:nvSpPr>
          <p:cNvPr id="139271" name="Line 7"/>
          <p:cNvSpPr>
            <a:spLocks noChangeShapeType="1"/>
          </p:cNvSpPr>
          <p:nvPr/>
        </p:nvSpPr>
        <p:spPr bwMode="auto">
          <a:xfrm>
            <a:off x="2514600" y="2667000"/>
            <a:ext cx="1600200" cy="0"/>
          </a:xfrm>
          <a:prstGeom prst="line">
            <a:avLst/>
          </a:prstGeom>
          <a:noFill/>
          <a:ln w="38100">
            <a:solidFill>
              <a:schemeClr val="tx1"/>
            </a:solidFill>
            <a:round/>
            <a:headEnd/>
            <a:tailEnd/>
          </a:ln>
        </p:spPr>
        <p:txBody>
          <a:bodyPr wrap="none">
            <a:prstTxWarp prst="textNoShape">
              <a:avLst/>
            </a:prstTxWarp>
          </a:bodyPr>
          <a:lstStyle/>
          <a:p>
            <a:endParaRPr lang="it-IT"/>
          </a:p>
        </p:txBody>
      </p:sp>
      <p:sp>
        <p:nvSpPr>
          <p:cNvPr id="139272" name="Line 8"/>
          <p:cNvSpPr>
            <a:spLocks noChangeShapeType="1"/>
          </p:cNvSpPr>
          <p:nvPr/>
        </p:nvSpPr>
        <p:spPr bwMode="auto">
          <a:xfrm>
            <a:off x="3048000" y="3200400"/>
            <a:ext cx="0" cy="1524000"/>
          </a:xfrm>
          <a:prstGeom prst="line">
            <a:avLst/>
          </a:prstGeom>
          <a:noFill/>
          <a:ln w="38100">
            <a:solidFill>
              <a:schemeClr val="tx1"/>
            </a:solidFill>
            <a:round/>
            <a:headEnd/>
            <a:tailEnd type="triangle" w="med" len="med"/>
          </a:ln>
        </p:spPr>
        <p:txBody>
          <a:bodyPr wrap="none">
            <a:prstTxWarp prst="textNoShape">
              <a:avLst/>
            </a:prstTxWarp>
          </a:bodyPr>
          <a:lstStyle/>
          <a:p>
            <a:endParaRPr lang="it-IT"/>
          </a:p>
        </p:txBody>
      </p:sp>
      <p:sp>
        <p:nvSpPr>
          <p:cNvPr id="139273" name="Line 9"/>
          <p:cNvSpPr>
            <a:spLocks noChangeShapeType="1"/>
          </p:cNvSpPr>
          <p:nvPr/>
        </p:nvSpPr>
        <p:spPr bwMode="auto">
          <a:xfrm>
            <a:off x="3048000" y="3200400"/>
            <a:ext cx="1752600" cy="0"/>
          </a:xfrm>
          <a:prstGeom prst="line">
            <a:avLst/>
          </a:prstGeom>
          <a:noFill/>
          <a:ln w="38100">
            <a:solidFill>
              <a:schemeClr val="tx1"/>
            </a:solidFill>
            <a:round/>
            <a:headEnd/>
            <a:tailEnd/>
          </a:ln>
        </p:spPr>
        <p:txBody>
          <a:bodyPr wrap="none">
            <a:prstTxWarp prst="textNoShape">
              <a:avLst/>
            </a:prstTxWarp>
          </a:bodyPr>
          <a:lstStyle/>
          <a:p>
            <a:endParaRPr lang="it-IT"/>
          </a:p>
        </p:txBody>
      </p:sp>
      <p:sp>
        <p:nvSpPr>
          <p:cNvPr id="10" name="CasellaDiTesto 9"/>
          <p:cNvSpPr txBox="1"/>
          <p:nvPr/>
        </p:nvSpPr>
        <p:spPr>
          <a:xfrm>
            <a:off x="4267200" y="2357735"/>
            <a:ext cx="5029200" cy="461665"/>
          </a:xfrm>
          <a:prstGeom prst="rect">
            <a:avLst/>
          </a:prstGeom>
          <a:noFill/>
        </p:spPr>
        <p:txBody>
          <a:bodyPr wrap="square" rtlCol="0">
            <a:spAutoFit/>
          </a:bodyPr>
          <a:lstStyle/>
          <a:p>
            <a:r>
              <a:rPr lang="it-IT" sz="2400" dirty="0" smtClean="0"/>
              <a:t>Qualificatore  di </a:t>
            </a:r>
            <a:r>
              <a:rPr lang="it-IT" sz="2400" dirty="0" smtClean="0">
                <a:solidFill>
                  <a:srgbClr val="FF0000"/>
                </a:solidFill>
              </a:rPr>
              <a:t>Performance</a:t>
            </a:r>
            <a:endParaRPr lang="it-IT" sz="2400" dirty="0">
              <a:solidFill>
                <a:srgbClr val="FF0000"/>
              </a:solidFill>
            </a:endParaRPr>
          </a:p>
        </p:txBody>
      </p:sp>
      <p:sp>
        <p:nvSpPr>
          <p:cNvPr id="11" name="CasellaDiTesto 10"/>
          <p:cNvSpPr txBox="1"/>
          <p:nvPr/>
        </p:nvSpPr>
        <p:spPr>
          <a:xfrm>
            <a:off x="4800600" y="2895600"/>
            <a:ext cx="5029200" cy="461665"/>
          </a:xfrm>
          <a:prstGeom prst="rect">
            <a:avLst/>
          </a:prstGeom>
          <a:noFill/>
        </p:spPr>
        <p:txBody>
          <a:bodyPr wrap="square" rtlCol="0">
            <a:spAutoFit/>
          </a:bodyPr>
          <a:lstStyle/>
          <a:p>
            <a:r>
              <a:rPr lang="it-IT" sz="2400" dirty="0" smtClean="0"/>
              <a:t>Qualificatore  di </a:t>
            </a:r>
            <a:r>
              <a:rPr lang="it-IT" sz="2400" dirty="0" smtClean="0">
                <a:solidFill>
                  <a:srgbClr val="0000FF"/>
                </a:solidFill>
              </a:rPr>
              <a:t>Capacità</a:t>
            </a:r>
            <a:endParaRPr lang="it-IT" sz="2400" dirty="0">
              <a:solidFill>
                <a:srgbClr val="0000FF"/>
              </a:solidFill>
            </a:endParaRPr>
          </a:p>
        </p:txBody>
      </p:sp>
    </p:spTree>
  </p:cSld>
  <p:clrMapOvr>
    <a:masterClrMapping/>
  </p:clrMapOvr>
  <p:transition advTm="20556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51588">
                                            <p:txEl>
                                              <p:pRg st="3" end="3"/>
                                            </p:txEl>
                                          </p:spTgt>
                                        </p:tgtEl>
                                        <p:attrNameLst>
                                          <p:attrName>style.visibility</p:attrName>
                                        </p:attrNameLst>
                                      </p:cBhvr>
                                      <p:to>
                                        <p:strVal val="visible"/>
                                      </p:to>
                                    </p:set>
                                    <p:anim calcmode="lin" valueType="num">
                                      <p:cBhvr additive="base">
                                        <p:cTn id="7" dur="500" fill="hold"/>
                                        <p:tgtEl>
                                          <p:spTgt spid="451588">
                                            <p:txEl>
                                              <p:pRg st="3" end="3"/>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5158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51588">
                                            <p:txEl>
                                              <p:pRg st="5" end="5"/>
                                            </p:txEl>
                                          </p:spTgt>
                                        </p:tgtEl>
                                        <p:attrNameLst>
                                          <p:attrName>style.visibility</p:attrName>
                                        </p:attrNameLst>
                                      </p:cBhvr>
                                      <p:to>
                                        <p:strVal val="visible"/>
                                      </p:to>
                                    </p:set>
                                    <p:anim calcmode="lin" valueType="num">
                                      <p:cBhvr additive="base">
                                        <p:cTn id="13" dur="500" fill="hold"/>
                                        <p:tgtEl>
                                          <p:spTgt spid="451588">
                                            <p:txEl>
                                              <p:pRg st="5" end="5"/>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51588">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1314"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453635" name="Text Box 3"/>
          <p:cNvSpPr txBox="1">
            <a:spLocks noChangeArrowheads="1"/>
          </p:cNvSpPr>
          <p:nvPr/>
        </p:nvSpPr>
        <p:spPr bwMode="auto">
          <a:xfrm>
            <a:off x="304800" y="1676400"/>
            <a:ext cx="8534400" cy="3631763"/>
          </a:xfrm>
          <a:prstGeom prst="rect">
            <a:avLst/>
          </a:prstGeom>
          <a:noFill/>
          <a:ln w="12700" cap="sq">
            <a:noFill/>
            <a:miter lim="800000"/>
            <a:headEnd type="none" w="sm" len="sm"/>
            <a:tailEnd type="none" w="sm" len="sm"/>
          </a:ln>
          <a:effectLst/>
        </p:spPr>
        <p:txBody>
          <a:bodyPr>
            <a:prstTxWarp prst="textNoShape">
              <a:avLst/>
            </a:prstTxWarp>
            <a:spAutoFit/>
          </a:bodyPr>
          <a:lstStyle/>
          <a:p>
            <a:pPr>
              <a:defRPr/>
            </a:pPr>
            <a:r>
              <a:rPr lang="it-IT" sz="3200" b="1" dirty="0">
                <a:effectLst>
                  <a:outerShdw blurRad="38100" dist="38100" dir="2700000" algn="tl">
                    <a:srgbClr val="DDDDDD"/>
                  </a:outerShdw>
                </a:effectLst>
              </a:rPr>
              <a:t>d450. _ _   camminare</a:t>
            </a:r>
          </a:p>
          <a:p>
            <a:pPr>
              <a:defRPr/>
            </a:pPr>
            <a:endParaRPr lang="it-IT" b="1" dirty="0"/>
          </a:p>
          <a:p>
            <a:pPr>
              <a:defRPr/>
            </a:pPr>
            <a:r>
              <a:rPr lang="it-IT" b="1" dirty="0"/>
              <a:t>	d450.</a:t>
            </a:r>
            <a:r>
              <a:rPr lang="it-IT" b="1" dirty="0" err="1">
                <a:solidFill>
                  <a:srgbClr val="FF0000"/>
                </a:solidFill>
              </a:rPr>
              <a:t>1</a:t>
            </a:r>
            <a:r>
              <a:rPr lang="it-IT" b="1" dirty="0"/>
              <a:t> _  	</a:t>
            </a:r>
            <a:r>
              <a:rPr lang="it-IT" sz="2400" b="1" dirty="0"/>
              <a:t>camminare</a:t>
            </a:r>
            <a:r>
              <a:rPr lang="it-IT" sz="2400" b="1" dirty="0">
                <a:solidFill>
                  <a:srgbClr val="00CC00"/>
                </a:solidFill>
              </a:rPr>
              <a:t> </a:t>
            </a:r>
            <a:r>
              <a:rPr lang="it-IT" sz="2400" b="1" dirty="0">
                <a:solidFill>
                  <a:srgbClr val="FF0000"/>
                </a:solidFill>
              </a:rPr>
              <a:t>con difficoltà lieve</a:t>
            </a:r>
            <a:r>
              <a:rPr lang="it-IT" b="1" dirty="0"/>
              <a:t>	</a:t>
            </a:r>
          </a:p>
          <a:p>
            <a:pPr>
              <a:defRPr/>
            </a:pPr>
            <a:r>
              <a:rPr lang="it-IT" b="1" dirty="0"/>
              <a:t>	</a:t>
            </a:r>
          </a:p>
          <a:p>
            <a:pPr>
              <a:defRPr/>
            </a:pPr>
            <a:r>
              <a:rPr lang="it-IT" b="1" dirty="0"/>
              <a:t>	d450._ </a:t>
            </a:r>
            <a:r>
              <a:rPr lang="it-IT" b="1" dirty="0" err="1">
                <a:solidFill>
                  <a:srgbClr val="3366FF"/>
                </a:solidFill>
              </a:rPr>
              <a:t>2</a:t>
            </a:r>
            <a:r>
              <a:rPr lang="it-IT" b="1" dirty="0"/>
              <a:t>  	</a:t>
            </a:r>
            <a:r>
              <a:rPr lang="it-IT" sz="2400" b="1" dirty="0">
                <a:solidFill>
                  <a:srgbClr val="3366FF"/>
                </a:solidFill>
              </a:rPr>
              <a:t>moderata difficoltà nella capacità</a:t>
            </a:r>
            <a:r>
              <a:rPr lang="it-IT" sz="2400" b="1" dirty="0"/>
              <a:t> di</a:t>
            </a:r>
            <a:r>
              <a:rPr lang="it-IT" sz="2400" b="1" dirty="0" smtClean="0"/>
              <a:t> camminare</a:t>
            </a:r>
            <a:endParaRPr lang="it-IT" sz="2000" b="1" dirty="0"/>
          </a:p>
          <a:p>
            <a:pPr>
              <a:defRPr/>
            </a:pPr>
            <a:endParaRPr lang="it-IT" b="1" dirty="0"/>
          </a:p>
          <a:p>
            <a:pPr>
              <a:defRPr/>
            </a:pPr>
            <a:r>
              <a:rPr lang="it-IT" sz="2000" b="1" dirty="0"/>
              <a:t>	</a:t>
            </a:r>
            <a:r>
              <a:rPr lang="it-IT" b="1" dirty="0"/>
              <a:t>d450.</a:t>
            </a:r>
            <a:r>
              <a:rPr lang="it-IT" b="1" dirty="0" err="1">
                <a:solidFill>
                  <a:srgbClr val="FF0000"/>
                </a:solidFill>
              </a:rPr>
              <a:t>1</a:t>
            </a:r>
            <a:r>
              <a:rPr lang="it-IT" b="1" dirty="0"/>
              <a:t> </a:t>
            </a:r>
            <a:r>
              <a:rPr lang="it-IT" b="1" dirty="0" err="1">
                <a:solidFill>
                  <a:srgbClr val="0066FF"/>
                </a:solidFill>
              </a:rPr>
              <a:t>2</a:t>
            </a:r>
            <a:r>
              <a:rPr lang="it-IT" b="1" dirty="0"/>
              <a:t>  	</a:t>
            </a:r>
            <a:r>
              <a:rPr lang="it-IT" sz="2400" b="1" dirty="0">
                <a:solidFill>
                  <a:srgbClr val="3366FF"/>
                </a:solidFill>
              </a:rPr>
              <a:t>moderata difficoltà nella capacità</a:t>
            </a:r>
            <a:r>
              <a:rPr lang="it-IT" sz="2400" b="1" dirty="0"/>
              <a:t> di</a:t>
            </a:r>
            <a:r>
              <a:rPr lang="it-IT" sz="2400" b="1" dirty="0" smtClean="0"/>
              <a:t> camminare</a:t>
            </a:r>
            <a:r>
              <a:rPr lang="it-IT" sz="2400" b="1" dirty="0"/>
              <a:t>,</a:t>
            </a:r>
            <a:r>
              <a:rPr lang="it-IT" sz="2400" b="1" dirty="0" smtClean="0"/>
              <a:t> e </a:t>
            </a:r>
          </a:p>
          <a:p>
            <a:pPr>
              <a:defRPr/>
            </a:pPr>
            <a:r>
              <a:rPr lang="it-IT" sz="2400" b="1" dirty="0" smtClean="0">
                <a:solidFill>
                  <a:srgbClr val="FF0000"/>
                </a:solidFill>
              </a:rPr>
              <a:t>difficoltà </a:t>
            </a:r>
            <a:r>
              <a:rPr lang="it-IT" sz="2400" b="1" dirty="0">
                <a:solidFill>
                  <a:srgbClr val="FF0000"/>
                </a:solidFill>
              </a:rPr>
              <a:t>lieve</a:t>
            </a:r>
            <a:r>
              <a:rPr lang="it-IT" sz="2400" b="1" dirty="0"/>
              <a:t> nel</a:t>
            </a:r>
            <a:r>
              <a:rPr lang="it-IT" sz="2400" b="1" dirty="0" smtClean="0"/>
              <a:t> camminare</a:t>
            </a:r>
            <a:endParaRPr lang="it-IT" sz="2400" dirty="0"/>
          </a:p>
          <a:p>
            <a:pPr>
              <a:defRPr/>
            </a:pPr>
            <a:endParaRPr lang="it-IT" sz="2400" dirty="0"/>
          </a:p>
        </p:txBody>
      </p:sp>
      <p:sp>
        <p:nvSpPr>
          <p:cNvPr id="141316" name="Text Box 4"/>
          <p:cNvSpPr txBox="1">
            <a:spLocks noChangeArrowheads="1"/>
          </p:cNvSpPr>
          <p:nvPr/>
        </p:nvSpPr>
        <p:spPr bwMode="auto">
          <a:xfrm>
            <a:off x="457200" y="1524000"/>
            <a:ext cx="8382000" cy="579438"/>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sz="3200" b="1">
                <a:solidFill>
                  <a:srgbClr val="111111"/>
                </a:solidFill>
              </a:rPr>
              <a:t> </a:t>
            </a:r>
          </a:p>
        </p:txBody>
      </p:sp>
      <p:sp>
        <p:nvSpPr>
          <p:cNvPr id="141317" name="Text Box 5"/>
          <p:cNvSpPr txBox="1">
            <a:spLocks noChangeArrowheads="1"/>
          </p:cNvSpPr>
          <p:nvPr/>
        </p:nvSpPr>
        <p:spPr bwMode="auto">
          <a:xfrm>
            <a:off x="381000" y="245306"/>
            <a:ext cx="8763000" cy="1202494"/>
          </a:xfrm>
          <a:prstGeom prst="rect">
            <a:avLst/>
          </a:prstGeom>
          <a:noFill/>
          <a:ln w="9525">
            <a:noFill/>
            <a:miter lim="800000"/>
            <a:headEnd/>
            <a:tailEnd/>
          </a:ln>
        </p:spPr>
        <p:txBody>
          <a:bodyPr wrap="square" lIns="89983" tIns="46792" rIns="89983" bIns="46792">
            <a:prstTxWarp prst="textNoShape">
              <a:avLst/>
            </a:prstTxWarp>
            <a:spAutoFit/>
          </a:bodyPr>
          <a:lstStyle/>
          <a:p>
            <a:pPr eaLnBrk="0" hangingPunct="0"/>
            <a:r>
              <a:rPr lang="it-IT" sz="3600" b="1" dirty="0">
                <a:solidFill>
                  <a:srgbClr val="111111"/>
                </a:solidFill>
              </a:rPr>
              <a:t>QUALIFICATORI </a:t>
            </a:r>
            <a:r>
              <a:rPr lang="it-IT" sz="3600" b="1" dirty="0" err="1">
                <a:solidFill>
                  <a:srgbClr val="111111"/>
                </a:solidFill>
              </a:rPr>
              <a:t>DI</a:t>
            </a:r>
            <a:r>
              <a:rPr lang="it-IT" sz="3600" b="1" dirty="0">
                <a:solidFill>
                  <a:srgbClr val="111111"/>
                </a:solidFill>
              </a:rPr>
              <a:t> ATTIVITÀ E PARTECIPAZIONE - Uso</a:t>
            </a:r>
          </a:p>
        </p:txBody>
      </p:sp>
    </p:spTree>
  </p:cSld>
  <p:clrMapOvr>
    <a:masterClrMapping/>
  </p:clrMapOvr>
  <p:transition advTm="205568"/>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62"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143363" name="Text Box 3"/>
          <p:cNvSpPr txBox="1">
            <a:spLocks noChangeArrowheads="1"/>
          </p:cNvSpPr>
          <p:nvPr/>
        </p:nvSpPr>
        <p:spPr bwMode="auto">
          <a:xfrm>
            <a:off x="457200" y="1524000"/>
            <a:ext cx="8382000" cy="579438"/>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sz="3200" b="1">
                <a:solidFill>
                  <a:srgbClr val="111111"/>
                </a:solidFill>
              </a:rPr>
              <a:t> </a:t>
            </a:r>
          </a:p>
        </p:txBody>
      </p:sp>
      <p:sp>
        <p:nvSpPr>
          <p:cNvPr id="455684" name="Text Box 4"/>
          <p:cNvSpPr txBox="1">
            <a:spLocks noChangeArrowheads="1"/>
          </p:cNvSpPr>
          <p:nvPr/>
        </p:nvSpPr>
        <p:spPr bwMode="auto">
          <a:xfrm>
            <a:off x="304800" y="1524000"/>
            <a:ext cx="8382000" cy="4783138"/>
          </a:xfrm>
          <a:prstGeom prst="rect">
            <a:avLst/>
          </a:prstGeom>
          <a:noFill/>
          <a:ln w="9525">
            <a:noFill/>
            <a:miter lim="800000"/>
            <a:headEnd/>
            <a:tailEnd/>
          </a:ln>
        </p:spPr>
        <p:txBody>
          <a:bodyPr lIns="89983" tIns="46792" rIns="89983" bIns="46792">
            <a:prstTxWarp prst="textNoShape">
              <a:avLst/>
            </a:prstTxWarp>
            <a:spAutoFit/>
          </a:bodyPr>
          <a:lstStyle/>
          <a:p>
            <a:pPr eaLnBrk="0" hangingPunct="0"/>
            <a:endParaRPr lang="it-IT" sz="3600" b="1">
              <a:solidFill>
                <a:srgbClr val="111111"/>
              </a:solidFill>
            </a:endParaRPr>
          </a:p>
          <a:p>
            <a:pPr eaLnBrk="0" hangingPunct="0"/>
            <a:r>
              <a:rPr lang="it-IT" sz="3600" b="1">
                <a:solidFill>
                  <a:srgbClr val="111111"/>
                </a:solidFill>
              </a:rPr>
              <a:t>d4751.</a:t>
            </a:r>
            <a:r>
              <a:rPr lang="it-IT" sz="3600" b="1">
                <a:solidFill>
                  <a:srgbClr val="FF0000"/>
                </a:solidFill>
              </a:rPr>
              <a:t>4</a:t>
            </a:r>
            <a:r>
              <a:rPr lang="it-IT" sz="3600" b="1">
                <a:solidFill>
                  <a:srgbClr val="111111"/>
                </a:solidFill>
              </a:rPr>
              <a:t> </a:t>
            </a:r>
            <a:r>
              <a:rPr lang="it-IT" sz="3600" b="1">
                <a:solidFill>
                  <a:srgbClr val="0066FF"/>
                </a:solidFill>
              </a:rPr>
              <a:t>1</a:t>
            </a:r>
          </a:p>
          <a:p>
            <a:pPr algn="just" eaLnBrk="0" hangingPunct="0"/>
            <a:r>
              <a:rPr lang="it-IT" sz="2400" b="1">
                <a:solidFill>
                  <a:srgbClr val="0066FF"/>
                </a:solidFill>
              </a:rPr>
              <a:t>Lieve menomazione nella capacità</a:t>
            </a:r>
            <a:r>
              <a:rPr lang="it-IT" sz="2400" b="1">
                <a:solidFill>
                  <a:srgbClr val="111111"/>
                </a:solidFill>
              </a:rPr>
              <a:t> di guidare un’auto, ma </a:t>
            </a:r>
            <a:r>
              <a:rPr lang="it-IT" sz="2400" b="1">
                <a:solidFill>
                  <a:srgbClr val="FF0000"/>
                </a:solidFill>
              </a:rPr>
              <a:t>assenza totale di performance</a:t>
            </a:r>
            <a:r>
              <a:rPr lang="it-IT" sz="2400" b="1">
                <a:solidFill>
                  <a:srgbClr val="111111"/>
                </a:solidFill>
              </a:rPr>
              <a:t> nel guidare.</a:t>
            </a:r>
          </a:p>
          <a:p>
            <a:pPr eaLnBrk="0" hangingPunct="0"/>
            <a:endParaRPr lang="it-IT" sz="2400" b="1">
              <a:solidFill>
                <a:srgbClr val="111111"/>
              </a:solidFill>
            </a:endParaRPr>
          </a:p>
          <a:p>
            <a:pPr eaLnBrk="0" hangingPunct="0"/>
            <a:endParaRPr lang="it-IT" sz="2400" b="1">
              <a:solidFill>
                <a:srgbClr val="111111"/>
              </a:solidFill>
            </a:endParaRPr>
          </a:p>
          <a:p>
            <a:pPr eaLnBrk="0" hangingPunct="0"/>
            <a:r>
              <a:rPr lang="it-IT" b="1">
                <a:solidFill>
                  <a:srgbClr val="111111"/>
                </a:solidFill>
              </a:rPr>
              <a:t> </a:t>
            </a:r>
            <a:r>
              <a:rPr lang="it-IT" sz="3600" b="1">
                <a:solidFill>
                  <a:srgbClr val="111111"/>
                </a:solidFill>
              </a:rPr>
              <a:t>d9201.</a:t>
            </a:r>
            <a:r>
              <a:rPr lang="it-IT" sz="3600" b="1">
                <a:solidFill>
                  <a:srgbClr val="FF0000"/>
                </a:solidFill>
              </a:rPr>
              <a:t>1</a:t>
            </a:r>
            <a:r>
              <a:rPr lang="it-IT" sz="3600" b="1">
                <a:solidFill>
                  <a:srgbClr val="111111"/>
                </a:solidFill>
              </a:rPr>
              <a:t> </a:t>
            </a:r>
            <a:r>
              <a:rPr lang="it-IT" sz="3600" b="1">
                <a:solidFill>
                  <a:srgbClr val="0066FF"/>
                </a:solidFill>
              </a:rPr>
              <a:t>3 </a:t>
            </a:r>
            <a:endParaRPr lang="it-IT" b="1">
              <a:solidFill>
                <a:srgbClr val="0066FF"/>
              </a:solidFill>
            </a:endParaRPr>
          </a:p>
          <a:p>
            <a:pPr algn="just" eaLnBrk="0" hangingPunct="0"/>
            <a:r>
              <a:rPr lang="it-IT" sz="2400" b="1">
                <a:solidFill>
                  <a:srgbClr val="0066FF"/>
                </a:solidFill>
              </a:rPr>
              <a:t>Significativa menomazione nella capacità </a:t>
            </a:r>
            <a:r>
              <a:rPr lang="it-IT" sz="2400" b="1"/>
              <a:t>di giocare a basket, ma</a:t>
            </a:r>
            <a:r>
              <a:rPr lang="it-IT" sz="2400" b="1">
                <a:solidFill>
                  <a:srgbClr val="0066FF"/>
                </a:solidFill>
              </a:rPr>
              <a:t> </a:t>
            </a:r>
            <a:r>
              <a:rPr lang="it-IT" sz="2400" b="1">
                <a:solidFill>
                  <a:srgbClr val="FF0000"/>
                </a:solidFill>
              </a:rPr>
              <a:t>problemi minimi nella performance</a:t>
            </a:r>
            <a:r>
              <a:rPr lang="it-IT" sz="2400" b="1">
                <a:solidFill>
                  <a:srgbClr val="0066FF"/>
                </a:solidFill>
              </a:rPr>
              <a:t> </a:t>
            </a:r>
            <a:r>
              <a:rPr lang="it-IT" sz="2400" b="1"/>
              <a:t>nel giocare.</a:t>
            </a:r>
          </a:p>
          <a:p>
            <a:pPr eaLnBrk="0" hangingPunct="0"/>
            <a:endParaRPr lang="it-IT" sz="3200" b="1">
              <a:solidFill>
                <a:srgbClr val="111111"/>
              </a:solidFill>
            </a:endParaRPr>
          </a:p>
        </p:txBody>
      </p:sp>
      <p:sp>
        <p:nvSpPr>
          <p:cNvPr id="143365" name="Text Box 5"/>
          <p:cNvSpPr txBox="1">
            <a:spLocks noChangeArrowheads="1"/>
          </p:cNvSpPr>
          <p:nvPr/>
        </p:nvSpPr>
        <p:spPr bwMode="auto">
          <a:xfrm>
            <a:off x="304800" y="321506"/>
            <a:ext cx="8839200" cy="1202494"/>
          </a:xfrm>
          <a:prstGeom prst="rect">
            <a:avLst/>
          </a:prstGeom>
          <a:noFill/>
          <a:ln w="9525">
            <a:noFill/>
            <a:miter lim="800000"/>
            <a:headEnd/>
            <a:tailEnd/>
          </a:ln>
        </p:spPr>
        <p:txBody>
          <a:bodyPr wrap="square" lIns="89983" tIns="46792" rIns="89983" bIns="46792">
            <a:prstTxWarp prst="textNoShape">
              <a:avLst/>
            </a:prstTxWarp>
            <a:spAutoFit/>
          </a:bodyPr>
          <a:lstStyle/>
          <a:p>
            <a:pPr eaLnBrk="0" hangingPunct="0"/>
            <a:r>
              <a:rPr lang="it-IT" sz="3600" b="1" dirty="0">
                <a:solidFill>
                  <a:srgbClr val="111111"/>
                </a:solidFill>
              </a:rPr>
              <a:t>QUALIFICATORI </a:t>
            </a:r>
            <a:r>
              <a:rPr lang="it-IT" sz="3600" b="1" dirty="0" err="1">
                <a:solidFill>
                  <a:srgbClr val="111111"/>
                </a:solidFill>
              </a:rPr>
              <a:t>DI</a:t>
            </a:r>
            <a:r>
              <a:rPr lang="it-IT" sz="3600" b="1" dirty="0">
                <a:solidFill>
                  <a:srgbClr val="111111"/>
                </a:solidFill>
              </a:rPr>
              <a:t> ATTIVITÀ E PARTECIPAZIONE - Esempi</a:t>
            </a:r>
          </a:p>
        </p:txBody>
      </p:sp>
    </p:spTree>
  </p:cSld>
  <p:clrMapOvr>
    <a:masterClrMapping/>
  </p:clrMapOvr>
  <p:transition advTm="20556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55684">
                                            <p:txEl>
                                              <p:pRg st="1" end="1"/>
                                            </p:txEl>
                                          </p:spTgt>
                                        </p:tgtEl>
                                        <p:attrNameLst>
                                          <p:attrName>style.visibility</p:attrName>
                                        </p:attrNameLst>
                                      </p:cBhvr>
                                      <p:to>
                                        <p:strVal val="visible"/>
                                      </p:to>
                                    </p:set>
                                    <p:anim calcmode="lin" valueType="num">
                                      <p:cBhvr additive="base">
                                        <p:cTn id="7" dur="500" fill="hold"/>
                                        <p:tgtEl>
                                          <p:spTgt spid="455684">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568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55684">
                                            <p:txEl>
                                              <p:pRg st="2" end="2"/>
                                            </p:txEl>
                                          </p:spTgt>
                                        </p:tgtEl>
                                        <p:attrNameLst>
                                          <p:attrName>style.visibility</p:attrName>
                                        </p:attrNameLst>
                                      </p:cBhvr>
                                      <p:to>
                                        <p:strVal val="visible"/>
                                      </p:to>
                                    </p:set>
                                    <p:anim calcmode="lin" valueType="num">
                                      <p:cBhvr additive="base">
                                        <p:cTn id="13" dur="500" fill="hold"/>
                                        <p:tgtEl>
                                          <p:spTgt spid="455684">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5568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55684">
                                            <p:txEl>
                                              <p:pRg st="5" end="5"/>
                                            </p:txEl>
                                          </p:spTgt>
                                        </p:tgtEl>
                                        <p:attrNameLst>
                                          <p:attrName>style.visibility</p:attrName>
                                        </p:attrNameLst>
                                      </p:cBhvr>
                                      <p:to>
                                        <p:strVal val="visible"/>
                                      </p:to>
                                    </p:set>
                                    <p:anim calcmode="lin" valueType="num">
                                      <p:cBhvr additive="base">
                                        <p:cTn id="19" dur="500" fill="hold"/>
                                        <p:tgtEl>
                                          <p:spTgt spid="455684">
                                            <p:txEl>
                                              <p:pRg st="5" end="5"/>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5568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55684">
                                            <p:txEl>
                                              <p:pRg st="6" end="6"/>
                                            </p:txEl>
                                          </p:spTgt>
                                        </p:tgtEl>
                                        <p:attrNameLst>
                                          <p:attrName>style.visibility</p:attrName>
                                        </p:attrNameLst>
                                      </p:cBhvr>
                                      <p:to>
                                        <p:strVal val="visible"/>
                                      </p:to>
                                    </p:set>
                                    <p:anim calcmode="lin" valueType="num">
                                      <p:cBhvr additive="base">
                                        <p:cTn id="25" dur="500" fill="hold"/>
                                        <p:tgtEl>
                                          <p:spTgt spid="455684">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568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5410"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457731" name="Text Box 3"/>
          <p:cNvSpPr txBox="1">
            <a:spLocks noChangeArrowheads="1"/>
          </p:cNvSpPr>
          <p:nvPr/>
        </p:nvSpPr>
        <p:spPr bwMode="auto">
          <a:xfrm>
            <a:off x="304800" y="339725"/>
            <a:ext cx="9144000" cy="641350"/>
          </a:xfrm>
          <a:prstGeom prst="rect">
            <a:avLst/>
          </a:prstGeom>
          <a:noFill/>
          <a:ln w="9525">
            <a:noFill/>
            <a:miter lim="800000"/>
            <a:headEnd/>
            <a:tailEnd/>
          </a:ln>
        </p:spPr>
        <p:txBody>
          <a:bodyPr lIns="89983" tIns="46792" rIns="89983" bIns="46792" anchor="b">
            <a:prstTxWarp prst="textNoShape">
              <a:avLst/>
            </a:prstTxWarp>
            <a:spAutoFit/>
          </a:bodyPr>
          <a:lstStyle/>
          <a:p>
            <a:pPr eaLnBrk="0" hangingPunct="0"/>
            <a:r>
              <a:rPr lang="it-IT" sz="3600" b="1" dirty="0"/>
              <a:t>FATTORI AMBIENTALI</a:t>
            </a:r>
            <a:endParaRPr lang="it-IT" sz="900" b="1" dirty="0">
              <a:solidFill>
                <a:srgbClr val="111111"/>
              </a:solidFill>
            </a:endParaRPr>
          </a:p>
        </p:txBody>
      </p:sp>
      <p:sp>
        <p:nvSpPr>
          <p:cNvPr id="145412" name="Text Box 4"/>
          <p:cNvSpPr txBox="1">
            <a:spLocks noChangeArrowheads="1"/>
          </p:cNvSpPr>
          <p:nvPr/>
        </p:nvSpPr>
        <p:spPr bwMode="auto">
          <a:xfrm>
            <a:off x="228600" y="1066800"/>
            <a:ext cx="8686800" cy="4633913"/>
          </a:xfrm>
          <a:prstGeom prst="rect">
            <a:avLst/>
          </a:prstGeom>
          <a:noFill/>
          <a:ln w="12700" cap="sq">
            <a:noFill/>
            <a:miter lim="800000"/>
            <a:headEnd type="none" w="sm" len="sm"/>
            <a:tailEnd type="none" w="sm" len="sm"/>
          </a:ln>
        </p:spPr>
        <p:txBody>
          <a:bodyPr>
            <a:prstTxWarp prst="textNoShape">
              <a:avLst/>
            </a:prstTxWarp>
            <a:spAutoFit/>
          </a:bodyPr>
          <a:lstStyle/>
          <a:p>
            <a:endParaRPr lang="it-IT"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a:p>
        </p:txBody>
      </p:sp>
      <p:sp>
        <p:nvSpPr>
          <p:cNvPr id="145413" name="Text Box 5"/>
          <p:cNvSpPr txBox="1">
            <a:spLocks noChangeArrowheads="1"/>
          </p:cNvSpPr>
          <p:nvPr/>
        </p:nvSpPr>
        <p:spPr bwMode="auto">
          <a:xfrm>
            <a:off x="838200" y="2251075"/>
            <a:ext cx="2514600" cy="457200"/>
          </a:xfrm>
          <a:prstGeom prst="rect">
            <a:avLst/>
          </a:prstGeom>
          <a:noFill/>
          <a:ln w="9525">
            <a:noFill/>
            <a:miter lim="800000"/>
            <a:headEnd/>
            <a:tailEnd/>
          </a:ln>
        </p:spPr>
        <p:txBody>
          <a:bodyPr lIns="91422" tIns="45711" rIns="91422" bIns="45711">
            <a:prstTxWarp prst="textNoShape">
              <a:avLst/>
            </a:prstTxWarp>
            <a:spAutoFit/>
          </a:bodyPr>
          <a:lstStyle/>
          <a:p>
            <a:pPr eaLnBrk="0" hangingPunct="0"/>
            <a:r>
              <a:rPr lang="it-IT" sz="2400" b="1">
                <a:latin typeface="Tahoma" charset="0"/>
              </a:rPr>
              <a:t>Barriera</a:t>
            </a:r>
          </a:p>
        </p:txBody>
      </p:sp>
      <p:sp>
        <p:nvSpPr>
          <p:cNvPr id="145414" name="Text Box 6"/>
          <p:cNvSpPr txBox="1">
            <a:spLocks noChangeArrowheads="1"/>
          </p:cNvSpPr>
          <p:nvPr/>
        </p:nvSpPr>
        <p:spPr bwMode="auto">
          <a:xfrm>
            <a:off x="5486400" y="2251075"/>
            <a:ext cx="2439988" cy="457200"/>
          </a:xfrm>
          <a:prstGeom prst="rect">
            <a:avLst/>
          </a:prstGeom>
          <a:noFill/>
          <a:ln w="9525">
            <a:noFill/>
            <a:miter lim="800000"/>
            <a:headEnd/>
            <a:tailEnd/>
          </a:ln>
        </p:spPr>
        <p:txBody>
          <a:bodyPr lIns="91422" tIns="45711" rIns="91422" bIns="45711">
            <a:prstTxWarp prst="textNoShape">
              <a:avLst/>
            </a:prstTxWarp>
            <a:spAutoFit/>
          </a:bodyPr>
          <a:lstStyle/>
          <a:p>
            <a:pPr eaLnBrk="0" hangingPunct="0"/>
            <a:r>
              <a:rPr lang="it-IT" sz="2400" b="1">
                <a:latin typeface="Tahoma" charset="0"/>
              </a:rPr>
              <a:t>Facilitatore</a:t>
            </a:r>
          </a:p>
        </p:txBody>
      </p:sp>
      <p:sp>
        <p:nvSpPr>
          <p:cNvPr id="145415" name="Rectangle 7"/>
          <p:cNvSpPr>
            <a:spLocks noChangeArrowheads="1"/>
          </p:cNvSpPr>
          <p:nvPr/>
        </p:nvSpPr>
        <p:spPr bwMode="auto">
          <a:xfrm>
            <a:off x="304800" y="2905125"/>
            <a:ext cx="3962400" cy="2540000"/>
          </a:xfrm>
          <a:prstGeom prst="rect">
            <a:avLst/>
          </a:prstGeom>
          <a:solidFill>
            <a:srgbClr val="FFD833"/>
          </a:solidFill>
          <a:ln w="9525">
            <a:solidFill>
              <a:schemeClr val="tx1"/>
            </a:solidFill>
            <a:miter lim="800000"/>
            <a:headEnd/>
            <a:tailEnd/>
          </a:ln>
        </p:spPr>
        <p:txBody>
          <a:bodyPr lIns="90000" tIns="46800" rIns="90000" bIns="46800">
            <a:prstTxWarp prst="textNoShape">
              <a:avLst/>
            </a:prstTxWarp>
            <a:spAutoFit/>
          </a:bodyPr>
          <a:lstStyle/>
          <a:p>
            <a:pPr eaLnBrk="0" hangingPunct="0"/>
            <a:r>
              <a:rPr lang="it-IT" sz="2000" b="1">
                <a:solidFill>
                  <a:srgbClr val="292929"/>
                </a:solidFill>
                <a:latin typeface="Tahoma" charset="0"/>
              </a:rPr>
              <a:t>exxx.0</a:t>
            </a:r>
            <a:r>
              <a:rPr lang="it-IT" sz="2000">
                <a:solidFill>
                  <a:srgbClr val="292929"/>
                </a:solidFill>
                <a:latin typeface="Tahoma" charset="0"/>
              </a:rPr>
              <a:t>	  </a:t>
            </a:r>
            <a:r>
              <a:rPr lang="it-IT" sz="2000" b="1">
                <a:solidFill>
                  <a:srgbClr val="292929"/>
                </a:solidFill>
                <a:latin typeface="Tahoma" charset="0"/>
              </a:rPr>
              <a:t>NESSUNA</a:t>
            </a:r>
            <a:r>
              <a:rPr lang="it-IT" sz="2000">
                <a:solidFill>
                  <a:srgbClr val="292929"/>
                </a:solidFill>
                <a:latin typeface="Tahoma" charset="0"/>
              </a:rPr>
              <a:t> barriera</a:t>
            </a:r>
          </a:p>
          <a:p>
            <a:pPr eaLnBrk="0" hangingPunct="0"/>
            <a:r>
              <a:rPr lang="it-IT" sz="2000" b="1">
                <a:solidFill>
                  <a:srgbClr val="292929"/>
                </a:solidFill>
                <a:latin typeface="Tahoma" charset="0"/>
              </a:rPr>
              <a:t>exxx.1</a:t>
            </a:r>
            <a:r>
              <a:rPr lang="it-IT" sz="2000">
                <a:solidFill>
                  <a:srgbClr val="292929"/>
                </a:solidFill>
                <a:latin typeface="Tahoma" charset="0"/>
              </a:rPr>
              <a:t>	  barriera </a:t>
            </a:r>
            <a:r>
              <a:rPr lang="it-IT" sz="2000" b="1">
                <a:solidFill>
                  <a:srgbClr val="292929"/>
                </a:solidFill>
                <a:latin typeface="Tahoma" charset="0"/>
              </a:rPr>
              <a:t>LIEVE</a:t>
            </a:r>
          </a:p>
          <a:p>
            <a:pPr eaLnBrk="0" hangingPunct="0"/>
            <a:r>
              <a:rPr lang="it-IT" sz="2000" b="1">
                <a:solidFill>
                  <a:srgbClr val="292929"/>
                </a:solidFill>
                <a:latin typeface="Tahoma" charset="0"/>
              </a:rPr>
              <a:t>exxx.2</a:t>
            </a:r>
            <a:r>
              <a:rPr lang="it-IT" sz="2000">
                <a:solidFill>
                  <a:srgbClr val="292929"/>
                </a:solidFill>
                <a:latin typeface="Tahoma" charset="0"/>
              </a:rPr>
              <a:t>	  barriera </a:t>
            </a:r>
            <a:r>
              <a:rPr lang="it-IT" sz="2000" b="1">
                <a:solidFill>
                  <a:srgbClr val="292929"/>
                </a:solidFill>
                <a:latin typeface="Tahoma" charset="0"/>
              </a:rPr>
              <a:t>MEDIA</a:t>
            </a:r>
            <a:r>
              <a:rPr lang="it-IT" sz="2000">
                <a:solidFill>
                  <a:srgbClr val="292929"/>
                </a:solidFill>
                <a:latin typeface="Tahoma" charset="0"/>
              </a:rPr>
              <a:t>	</a:t>
            </a:r>
          </a:p>
          <a:p>
            <a:pPr eaLnBrk="0" hangingPunct="0"/>
            <a:r>
              <a:rPr lang="it-IT" sz="2000" b="1">
                <a:solidFill>
                  <a:srgbClr val="292929"/>
                </a:solidFill>
                <a:latin typeface="Tahoma" charset="0"/>
              </a:rPr>
              <a:t>exxx.3</a:t>
            </a:r>
            <a:r>
              <a:rPr lang="it-IT" sz="2000">
                <a:solidFill>
                  <a:srgbClr val="292929"/>
                </a:solidFill>
                <a:latin typeface="Tahoma" charset="0"/>
              </a:rPr>
              <a:t>	  barriera </a:t>
            </a:r>
            <a:r>
              <a:rPr lang="it-IT" sz="2000" b="1">
                <a:solidFill>
                  <a:srgbClr val="292929"/>
                </a:solidFill>
                <a:latin typeface="Tahoma" charset="0"/>
              </a:rPr>
              <a:t>GRAVE</a:t>
            </a:r>
            <a:r>
              <a:rPr lang="it-IT" sz="2000">
                <a:solidFill>
                  <a:srgbClr val="292929"/>
                </a:solidFill>
                <a:latin typeface="Tahoma" charset="0"/>
              </a:rPr>
              <a:t>	</a:t>
            </a:r>
          </a:p>
          <a:p>
            <a:pPr eaLnBrk="0" hangingPunct="0"/>
            <a:r>
              <a:rPr lang="it-IT" sz="2000" b="1">
                <a:solidFill>
                  <a:srgbClr val="292929"/>
                </a:solidFill>
                <a:latin typeface="Tahoma" charset="0"/>
              </a:rPr>
              <a:t>exxx.4</a:t>
            </a:r>
            <a:r>
              <a:rPr lang="it-IT" sz="2000">
                <a:solidFill>
                  <a:srgbClr val="292929"/>
                </a:solidFill>
                <a:latin typeface="Tahoma" charset="0"/>
              </a:rPr>
              <a:t>	  barriera </a:t>
            </a:r>
            <a:r>
              <a:rPr lang="it-IT" sz="2000" b="1">
                <a:solidFill>
                  <a:srgbClr val="292929"/>
                </a:solidFill>
                <a:latin typeface="Tahoma" charset="0"/>
              </a:rPr>
              <a:t>COMPLETA</a:t>
            </a:r>
          </a:p>
          <a:p>
            <a:pPr eaLnBrk="0" hangingPunct="0"/>
            <a:endParaRPr lang="it-IT" sz="2000" b="1">
              <a:solidFill>
                <a:srgbClr val="292929"/>
              </a:solidFill>
              <a:latin typeface="Tahoma" charset="0"/>
            </a:endParaRPr>
          </a:p>
          <a:p>
            <a:pPr eaLnBrk="0" hangingPunct="0"/>
            <a:r>
              <a:rPr lang="it-IT" sz="2000" b="1">
                <a:solidFill>
                  <a:srgbClr val="292929"/>
                </a:solidFill>
                <a:latin typeface="Tahoma" charset="0"/>
              </a:rPr>
              <a:t>exxx.8</a:t>
            </a:r>
            <a:r>
              <a:rPr lang="it-IT" sz="2000">
                <a:solidFill>
                  <a:srgbClr val="292929"/>
                </a:solidFill>
                <a:latin typeface="Tahoma" charset="0"/>
              </a:rPr>
              <a:t>	  barriera non specificato</a:t>
            </a:r>
          </a:p>
          <a:p>
            <a:pPr eaLnBrk="0" hangingPunct="0"/>
            <a:r>
              <a:rPr lang="it-IT" sz="2000" b="1">
                <a:solidFill>
                  <a:srgbClr val="292929"/>
                </a:solidFill>
                <a:latin typeface="Tahoma" charset="0"/>
              </a:rPr>
              <a:t>exxx.9</a:t>
            </a:r>
            <a:r>
              <a:rPr lang="it-IT" sz="2000">
                <a:solidFill>
                  <a:srgbClr val="292929"/>
                </a:solidFill>
                <a:latin typeface="Tahoma" charset="0"/>
              </a:rPr>
              <a:t>	  non applicabile	</a:t>
            </a:r>
          </a:p>
        </p:txBody>
      </p:sp>
      <p:sp>
        <p:nvSpPr>
          <p:cNvPr id="145416" name="Text Box 8"/>
          <p:cNvSpPr txBox="1">
            <a:spLocks noChangeArrowheads="1"/>
          </p:cNvSpPr>
          <p:nvPr/>
        </p:nvSpPr>
        <p:spPr bwMode="auto">
          <a:xfrm>
            <a:off x="2895600" y="1519238"/>
            <a:ext cx="2971800" cy="400091"/>
          </a:xfrm>
          <a:prstGeom prst="rect">
            <a:avLst/>
          </a:prstGeom>
          <a:solidFill>
            <a:srgbClr val="CC3300"/>
          </a:solidFill>
          <a:ln w="9525">
            <a:noFill/>
            <a:miter lim="800000"/>
            <a:headEnd/>
            <a:tailEnd/>
          </a:ln>
        </p:spPr>
        <p:txBody>
          <a:bodyPr wrap="square" lIns="91422" tIns="45711" rIns="91422" bIns="45711">
            <a:prstTxWarp prst="textNoShape">
              <a:avLst/>
            </a:prstTxWarp>
            <a:spAutoFit/>
          </a:bodyPr>
          <a:lstStyle/>
          <a:p>
            <a:pPr eaLnBrk="0" hangingPunct="0"/>
            <a:r>
              <a:rPr lang="it-IT" sz="2000" b="1" dirty="0" smtClean="0">
                <a:solidFill>
                  <a:srgbClr val="111111"/>
                </a:solidFill>
                <a:latin typeface="Tahoma" charset="0"/>
              </a:rPr>
              <a:t> </a:t>
            </a:r>
            <a:r>
              <a:rPr lang="it-IT" sz="2000" b="1" dirty="0" smtClean="0">
                <a:solidFill>
                  <a:srgbClr val="FFFFFF"/>
                </a:solidFill>
                <a:latin typeface="Tahoma" charset="0"/>
              </a:rPr>
              <a:t>UN</a:t>
            </a:r>
            <a:r>
              <a:rPr lang="it-IT" sz="2000" b="1" dirty="0" smtClean="0">
                <a:solidFill>
                  <a:srgbClr val="111111"/>
                </a:solidFill>
                <a:latin typeface="Tahoma" charset="0"/>
              </a:rPr>
              <a:t> </a:t>
            </a:r>
            <a:r>
              <a:rPr lang="it-IT" sz="2000" b="1" dirty="0" smtClean="0">
                <a:solidFill>
                  <a:schemeClr val="bg1"/>
                </a:solidFill>
                <a:latin typeface="Tahoma" charset="0"/>
              </a:rPr>
              <a:t>QUALIFICATORE</a:t>
            </a:r>
            <a:endParaRPr lang="it-IT" sz="1400" b="1" dirty="0">
              <a:solidFill>
                <a:srgbClr val="111111"/>
              </a:solidFill>
              <a:latin typeface="Tahoma" charset="0"/>
            </a:endParaRPr>
          </a:p>
        </p:txBody>
      </p:sp>
      <p:cxnSp>
        <p:nvCxnSpPr>
          <p:cNvPr id="145417" name="AutoShape 9"/>
          <p:cNvCxnSpPr>
            <a:cxnSpLocks noChangeShapeType="1"/>
            <a:stCxn id="145416" idx="2"/>
            <a:endCxn id="145414" idx="0"/>
          </p:cNvCxnSpPr>
          <p:nvPr/>
        </p:nvCxnSpPr>
        <p:spPr bwMode="auto">
          <a:xfrm rot="16200000" flipH="1">
            <a:off x="5378074" y="922755"/>
            <a:ext cx="331746" cy="2324894"/>
          </a:xfrm>
          <a:prstGeom prst="bentConnector3">
            <a:avLst>
              <a:gd name="adj1" fmla="val 50000"/>
            </a:avLst>
          </a:prstGeom>
          <a:noFill/>
          <a:ln w="28575">
            <a:solidFill>
              <a:schemeClr val="tx1"/>
            </a:solidFill>
            <a:miter lim="800000"/>
            <a:headEnd/>
            <a:tailEnd/>
          </a:ln>
        </p:spPr>
      </p:cxnSp>
      <p:cxnSp>
        <p:nvCxnSpPr>
          <p:cNvPr id="145418" name="AutoShape 10"/>
          <p:cNvCxnSpPr>
            <a:cxnSpLocks noChangeShapeType="1"/>
            <a:stCxn id="145413" idx="0"/>
            <a:endCxn id="145416" idx="2"/>
          </p:cNvCxnSpPr>
          <p:nvPr/>
        </p:nvCxnSpPr>
        <p:spPr bwMode="auto">
          <a:xfrm rot="5400000" flipH="1" flipV="1">
            <a:off x="3072627" y="942202"/>
            <a:ext cx="331746" cy="2286000"/>
          </a:xfrm>
          <a:prstGeom prst="bentConnector3">
            <a:avLst>
              <a:gd name="adj1" fmla="val 50000"/>
            </a:avLst>
          </a:prstGeom>
          <a:noFill/>
          <a:ln w="28575">
            <a:solidFill>
              <a:schemeClr val="tx1"/>
            </a:solidFill>
            <a:miter lim="800000"/>
            <a:headEnd/>
            <a:tailEnd/>
          </a:ln>
        </p:spPr>
      </p:cxnSp>
      <p:sp>
        <p:nvSpPr>
          <p:cNvPr id="145419" name="Rectangle 11"/>
          <p:cNvSpPr>
            <a:spLocks noChangeArrowheads="1"/>
          </p:cNvSpPr>
          <p:nvPr/>
        </p:nvSpPr>
        <p:spPr bwMode="auto">
          <a:xfrm>
            <a:off x="4419600" y="2905125"/>
            <a:ext cx="4495800" cy="2540000"/>
          </a:xfrm>
          <a:prstGeom prst="rect">
            <a:avLst/>
          </a:prstGeom>
          <a:solidFill>
            <a:srgbClr val="FFD833"/>
          </a:solidFill>
          <a:ln w="9525">
            <a:solidFill>
              <a:schemeClr val="tx1"/>
            </a:solidFill>
            <a:miter lim="800000"/>
            <a:headEnd/>
            <a:tailEnd/>
          </a:ln>
        </p:spPr>
        <p:txBody>
          <a:bodyPr lIns="90000" tIns="46800" rIns="90000" bIns="46800">
            <a:prstTxWarp prst="textNoShape">
              <a:avLst/>
            </a:prstTxWarp>
            <a:spAutoFit/>
          </a:bodyPr>
          <a:lstStyle/>
          <a:p>
            <a:pPr eaLnBrk="0" hangingPunct="0">
              <a:spcBef>
                <a:spcPct val="50000"/>
              </a:spcBef>
            </a:pPr>
            <a:r>
              <a:rPr lang="it-IT" sz="2000" b="1">
                <a:solidFill>
                  <a:srgbClr val="292929"/>
                </a:solidFill>
                <a:latin typeface="Tahoma" charset="0"/>
              </a:rPr>
              <a:t>exxx+0  NESSUN </a:t>
            </a:r>
            <a:r>
              <a:rPr lang="it-IT" sz="2000">
                <a:solidFill>
                  <a:srgbClr val="292929"/>
                </a:solidFill>
                <a:latin typeface="Tahoma" charset="0"/>
              </a:rPr>
              <a:t>facilitatore</a:t>
            </a:r>
          </a:p>
          <a:p>
            <a:pPr eaLnBrk="0" hangingPunct="0"/>
            <a:r>
              <a:rPr lang="it-IT" sz="2000" b="1">
                <a:solidFill>
                  <a:srgbClr val="292929"/>
                </a:solidFill>
                <a:latin typeface="Tahoma" charset="0"/>
              </a:rPr>
              <a:t>exxx+1  </a:t>
            </a:r>
            <a:r>
              <a:rPr lang="it-IT" sz="2000">
                <a:solidFill>
                  <a:srgbClr val="292929"/>
                </a:solidFill>
                <a:latin typeface="Tahoma" charset="0"/>
              </a:rPr>
              <a:t>facilitatore </a:t>
            </a:r>
            <a:r>
              <a:rPr lang="it-IT" sz="2000" b="1">
                <a:solidFill>
                  <a:srgbClr val="292929"/>
                </a:solidFill>
                <a:latin typeface="Tahoma" charset="0"/>
              </a:rPr>
              <a:t>LIEVE</a:t>
            </a:r>
          </a:p>
          <a:p>
            <a:pPr eaLnBrk="0" hangingPunct="0"/>
            <a:r>
              <a:rPr lang="it-IT" sz="2000" b="1">
                <a:solidFill>
                  <a:srgbClr val="292929"/>
                </a:solidFill>
                <a:latin typeface="Tahoma" charset="0"/>
              </a:rPr>
              <a:t>exxx+2  </a:t>
            </a:r>
            <a:r>
              <a:rPr lang="it-IT" sz="2000">
                <a:solidFill>
                  <a:srgbClr val="292929"/>
                </a:solidFill>
                <a:latin typeface="Tahoma" charset="0"/>
              </a:rPr>
              <a:t>facilitatore </a:t>
            </a:r>
            <a:r>
              <a:rPr lang="it-IT" sz="2000" b="1">
                <a:solidFill>
                  <a:srgbClr val="292929"/>
                </a:solidFill>
                <a:latin typeface="Tahoma" charset="0"/>
              </a:rPr>
              <a:t>MEDIO</a:t>
            </a:r>
          </a:p>
          <a:p>
            <a:pPr eaLnBrk="0" hangingPunct="0"/>
            <a:r>
              <a:rPr lang="it-IT" sz="2000" b="1">
                <a:solidFill>
                  <a:srgbClr val="292929"/>
                </a:solidFill>
                <a:latin typeface="Tahoma" charset="0"/>
              </a:rPr>
              <a:t>exxx+3  </a:t>
            </a:r>
            <a:r>
              <a:rPr lang="it-IT" sz="2000">
                <a:solidFill>
                  <a:srgbClr val="292929"/>
                </a:solidFill>
                <a:latin typeface="Tahoma" charset="0"/>
              </a:rPr>
              <a:t>facilitatore </a:t>
            </a:r>
            <a:r>
              <a:rPr lang="it-IT" sz="2000" b="1">
                <a:solidFill>
                  <a:srgbClr val="292929"/>
                </a:solidFill>
                <a:latin typeface="Tahoma" charset="0"/>
              </a:rPr>
              <a:t>SOSTANZIALE</a:t>
            </a:r>
          </a:p>
          <a:p>
            <a:pPr eaLnBrk="0" hangingPunct="0"/>
            <a:r>
              <a:rPr lang="it-IT" sz="2000" b="1">
                <a:solidFill>
                  <a:srgbClr val="292929"/>
                </a:solidFill>
                <a:latin typeface="Tahoma" charset="0"/>
              </a:rPr>
              <a:t>exxx+4  </a:t>
            </a:r>
            <a:r>
              <a:rPr lang="it-IT" sz="2000">
                <a:solidFill>
                  <a:srgbClr val="292929"/>
                </a:solidFill>
                <a:latin typeface="Tahoma" charset="0"/>
              </a:rPr>
              <a:t>facilitatore </a:t>
            </a:r>
            <a:r>
              <a:rPr lang="it-IT" sz="2000" b="1">
                <a:solidFill>
                  <a:srgbClr val="292929"/>
                </a:solidFill>
                <a:latin typeface="Tahoma" charset="0"/>
              </a:rPr>
              <a:t>COMPLETO</a:t>
            </a:r>
          </a:p>
          <a:p>
            <a:pPr eaLnBrk="0" hangingPunct="0"/>
            <a:endParaRPr lang="it-IT" sz="2000" b="1">
              <a:solidFill>
                <a:srgbClr val="292929"/>
              </a:solidFill>
              <a:latin typeface="Tahoma" charset="0"/>
            </a:endParaRPr>
          </a:p>
          <a:p>
            <a:pPr eaLnBrk="0" hangingPunct="0"/>
            <a:r>
              <a:rPr lang="it-IT" sz="2000" b="1">
                <a:solidFill>
                  <a:srgbClr val="292929"/>
                </a:solidFill>
                <a:latin typeface="Tahoma" charset="0"/>
              </a:rPr>
              <a:t>exxx+8  </a:t>
            </a:r>
            <a:r>
              <a:rPr lang="it-IT" sz="2000">
                <a:solidFill>
                  <a:srgbClr val="292929"/>
                </a:solidFill>
                <a:latin typeface="Tahoma" charset="0"/>
              </a:rPr>
              <a:t>facilitatore non specificato </a:t>
            </a:r>
          </a:p>
          <a:p>
            <a:pPr eaLnBrk="0" hangingPunct="0"/>
            <a:r>
              <a:rPr lang="it-IT" sz="2000" b="1">
                <a:solidFill>
                  <a:srgbClr val="292929"/>
                </a:solidFill>
                <a:latin typeface="Tahoma" charset="0"/>
              </a:rPr>
              <a:t>exxx.9    </a:t>
            </a:r>
            <a:r>
              <a:rPr lang="it-IT" sz="2000">
                <a:solidFill>
                  <a:srgbClr val="292929"/>
                </a:solidFill>
                <a:latin typeface="Tahoma" charset="0"/>
              </a:rPr>
              <a:t>non applicabile 	</a:t>
            </a:r>
          </a:p>
        </p:txBody>
      </p:sp>
    </p:spTree>
  </p:cSld>
  <p:clrMapOvr>
    <a:masterClrMapping/>
  </p:clrMapOvr>
  <p:transition advTm="20556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57731"/>
                                        </p:tgtEl>
                                        <p:attrNameLst>
                                          <p:attrName>style.visibility</p:attrName>
                                        </p:attrNameLst>
                                      </p:cBhvr>
                                      <p:to>
                                        <p:strVal val="visible"/>
                                      </p:to>
                                    </p:set>
                                    <p:anim calcmode="lin" valueType="num">
                                      <p:cBhvr additive="base">
                                        <p:cTn id="7" dur="500" fill="hold"/>
                                        <p:tgtEl>
                                          <p:spTgt spid="457731"/>
                                        </p:tgtEl>
                                        <p:attrNameLst>
                                          <p:attrName>ppt_x</p:attrName>
                                        </p:attrNameLst>
                                      </p:cBhvr>
                                      <p:tavLst>
                                        <p:tav tm="0">
                                          <p:val>
                                            <p:strVal val="0-#ppt_w/2"/>
                                          </p:val>
                                        </p:tav>
                                        <p:tav tm="100000">
                                          <p:val>
                                            <p:strVal val="#ppt_x"/>
                                          </p:val>
                                        </p:tav>
                                      </p:tavLst>
                                    </p:anim>
                                    <p:anim calcmode="lin" valueType="num">
                                      <p:cBhvr additive="base">
                                        <p:cTn id="8" dur="500" fill="hold"/>
                                        <p:tgtEl>
                                          <p:spTgt spid="4577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731" grpId="0" autoUpdateAnimBg="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Sottotitolo 8"/>
          <p:cNvSpPr>
            <a:spLocks noGrp="1"/>
          </p:cNvSpPr>
          <p:nvPr>
            <p:ph type="subTitle" idx="1"/>
          </p:nvPr>
        </p:nvSpPr>
        <p:spPr>
          <a:xfrm>
            <a:off x="928688" y="2166937"/>
            <a:ext cx="7215187" cy="3929063"/>
          </a:xfrm>
        </p:spPr>
        <p:txBody>
          <a:bodyPr>
            <a:normAutofit fontScale="92500" lnSpcReduction="10000"/>
          </a:bodyPr>
          <a:lstStyle/>
          <a:p>
            <a:r>
              <a:rPr lang="it-IT" sz="2800" b="1" dirty="0" smtClean="0">
                <a:solidFill>
                  <a:schemeClr val="tx1"/>
                </a:solidFill>
              </a:rPr>
              <a:t>Convenzione sui diritti delle persone con</a:t>
            </a:r>
          </a:p>
          <a:p>
            <a:r>
              <a:rPr lang="it-IT" sz="2800" b="1" dirty="0" smtClean="0">
                <a:solidFill>
                  <a:schemeClr val="tx1"/>
                </a:solidFill>
              </a:rPr>
              <a:t>disabilità (</a:t>
            </a:r>
            <a:r>
              <a:rPr lang="it-IT" sz="2800" b="1" dirty="0" err="1" smtClean="0">
                <a:solidFill>
                  <a:schemeClr val="tx1"/>
                </a:solidFill>
              </a:rPr>
              <a:t>ONU-New</a:t>
            </a:r>
            <a:r>
              <a:rPr lang="it-IT" sz="2800" b="1" dirty="0" smtClean="0">
                <a:solidFill>
                  <a:schemeClr val="tx1"/>
                </a:solidFill>
              </a:rPr>
              <a:t> York 13.12.2006):</a:t>
            </a:r>
          </a:p>
          <a:p>
            <a:pPr algn="just"/>
            <a:r>
              <a:rPr lang="it-IT" sz="2800" dirty="0" smtClean="0">
                <a:solidFill>
                  <a:schemeClr val="tx1"/>
                </a:solidFill>
              </a:rPr>
              <a:t>Art.</a:t>
            </a:r>
            <a:r>
              <a:rPr lang="it-IT" sz="2800" dirty="0" err="1" smtClean="0">
                <a:solidFill>
                  <a:schemeClr val="tx1"/>
                </a:solidFill>
              </a:rPr>
              <a:t>1</a:t>
            </a:r>
            <a:r>
              <a:rPr lang="it-IT" sz="2800" dirty="0" smtClean="0">
                <a:solidFill>
                  <a:schemeClr val="tx1"/>
                </a:solidFill>
              </a:rPr>
              <a:t>, comma </a:t>
            </a:r>
            <a:r>
              <a:rPr lang="it-IT" sz="2800" dirty="0" err="1" smtClean="0">
                <a:solidFill>
                  <a:schemeClr val="tx1"/>
                </a:solidFill>
              </a:rPr>
              <a:t>2</a:t>
            </a:r>
            <a:r>
              <a:rPr lang="it-IT" sz="2800" dirty="0" smtClean="0">
                <a:solidFill>
                  <a:schemeClr val="tx1"/>
                </a:solidFill>
              </a:rPr>
              <a:t> “Per </a:t>
            </a:r>
            <a:r>
              <a:rPr lang="it-IT" sz="2800" b="1" dirty="0" smtClean="0">
                <a:solidFill>
                  <a:schemeClr val="tx1"/>
                </a:solidFill>
              </a:rPr>
              <a:t>persone con disabilità si intendono </a:t>
            </a:r>
            <a:r>
              <a:rPr lang="it-IT" sz="2800" dirty="0" smtClean="0">
                <a:solidFill>
                  <a:schemeClr val="tx1"/>
                </a:solidFill>
              </a:rPr>
              <a:t>coloro che presentano </a:t>
            </a:r>
            <a:r>
              <a:rPr lang="it-IT" sz="2800" b="1" u="sng" dirty="0" smtClean="0">
                <a:solidFill>
                  <a:schemeClr val="tx1"/>
                </a:solidFill>
              </a:rPr>
              <a:t>durature</a:t>
            </a:r>
            <a:r>
              <a:rPr lang="it-IT" sz="2800" u="sng" dirty="0" smtClean="0">
                <a:solidFill>
                  <a:schemeClr val="tx1"/>
                </a:solidFill>
              </a:rPr>
              <a:t> </a:t>
            </a:r>
            <a:r>
              <a:rPr lang="it-IT" sz="2800" b="1" u="sng" dirty="0" smtClean="0">
                <a:solidFill>
                  <a:schemeClr val="tx1"/>
                </a:solidFill>
              </a:rPr>
              <a:t>menomazioni</a:t>
            </a:r>
            <a:r>
              <a:rPr lang="it-IT" sz="2800" b="1" dirty="0" smtClean="0">
                <a:solidFill>
                  <a:schemeClr val="tx1"/>
                </a:solidFill>
              </a:rPr>
              <a:t> </a:t>
            </a:r>
            <a:r>
              <a:rPr lang="it-IT" sz="2800" dirty="0" smtClean="0">
                <a:solidFill>
                  <a:schemeClr val="tx1"/>
                </a:solidFill>
              </a:rPr>
              <a:t>fisiche</a:t>
            </a:r>
            <a:r>
              <a:rPr lang="it-IT" sz="2800" b="1" dirty="0" smtClean="0">
                <a:solidFill>
                  <a:schemeClr val="tx1"/>
                </a:solidFill>
              </a:rPr>
              <a:t>, </a:t>
            </a:r>
            <a:r>
              <a:rPr lang="it-IT" sz="2800" dirty="0" smtClean="0">
                <a:solidFill>
                  <a:schemeClr val="tx1"/>
                </a:solidFill>
              </a:rPr>
              <a:t>mentali, intellettuali o sensoriali</a:t>
            </a:r>
          </a:p>
          <a:p>
            <a:pPr algn="just"/>
            <a:r>
              <a:rPr lang="it-IT" sz="2800" dirty="0" smtClean="0">
                <a:solidFill>
                  <a:srgbClr val="7F7F7F"/>
                </a:solidFill>
              </a:rPr>
              <a:t>             </a:t>
            </a:r>
            <a:r>
              <a:rPr lang="it-IT" sz="2800" dirty="0" smtClean="0">
                <a:solidFill>
                  <a:srgbClr val="FF0000"/>
                </a:solidFill>
              </a:rPr>
              <a:t>condizione necessaria, ma non sufficiente</a:t>
            </a:r>
          </a:p>
        </p:txBody>
      </p:sp>
      <p:sp>
        <p:nvSpPr>
          <p:cNvPr id="6" name="Freccia a destra 5"/>
          <p:cNvSpPr/>
          <p:nvPr/>
        </p:nvSpPr>
        <p:spPr>
          <a:xfrm>
            <a:off x="1414463" y="5195887"/>
            <a:ext cx="642937" cy="2143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7653" name="CasellaDiTesto 7"/>
          <p:cNvSpPr txBox="1">
            <a:spLocks noChangeArrowheads="1"/>
          </p:cNvSpPr>
          <p:nvPr/>
        </p:nvSpPr>
        <p:spPr bwMode="auto">
          <a:xfrm>
            <a:off x="2286000" y="609600"/>
            <a:ext cx="4572000" cy="708025"/>
          </a:xfrm>
          <a:prstGeom prst="rect">
            <a:avLst/>
          </a:prstGeom>
          <a:noFill/>
          <a:ln w="9525">
            <a:noFill/>
            <a:miter lim="800000"/>
            <a:headEnd/>
            <a:tailEnd/>
          </a:ln>
        </p:spPr>
        <p:txBody>
          <a:bodyPr>
            <a:prstTxWarp prst="textNoShape">
              <a:avLst/>
            </a:prstTxWarp>
            <a:spAutoFit/>
          </a:bodyPr>
          <a:lstStyle/>
          <a:p>
            <a:pPr algn="ctr"/>
            <a:r>
              <a:rPr lang="it-IT" sz="4000"/>
              <a:t>Chi sono i disabili?</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3479" name="Text Box 7"/>
          <p:cNvSpPr txBox="1">
            <a:spLocks noChangeArrowheads="1"/>
          </p:cNvSpPr>
          <p:nvPr/>
        </p:nvSpPr>
        <p:spPr bwMode="auto">
          <a:xfrm>
            <a:off x="304800" y="762000"/>
            <a:ext cx="8382000" cy="5665254"/>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i="1" dirty="0" err="1">
                <a:solidFill>
                  <a:srgbClr val="111111"/>
                </a:solidFill>
              </a:rPr>
              <a:t>…Un</a:t>
            </a:r>
            <a:r>
              <a:rPr lang="it-IT" i="1" dirty="0">
                <a:solidFill>
                  <a:srgbClr val="111111"/>
                </a:solidFill>
              </a:rPr>
              <a:t> bambino con ritardo mentale</a:t>
            </a:r>
            <a:r>
              <a:rPr lang="it-IT" i="1" dirty="0" smtClean="0">
                <a:solidFill>
                  <a:srgbClr val="111111"/>
                </a:solidFill>
              </a:rPr>
              <a:t> grazie all’aiuto di </a:t>
            </a:r>
            <a:r>
              <a:rPr lang="it-IT" i="1" dirty="0">
                <a:solidFill>
                  <a:srgbClr val="111111"/>
                </a:solidFill>
              </a:rPr>
              <a:t>un insegnante di </a:t>
            </a:r>
            <a:r>
              <a:rPr lang="it-IT" i="1" dirty="0" smtClean="0">
                <a:solidFill>
                  <a:srgbClr val="111111"/>
                </a:solidFill>
              </a:rPr>
              <a:t>supporto, la cui disponibilità è resa possibile dalla certificazione scolastica, riesce a giocare con i compagni che altrimenti lo escluderebbero costantemente dai giochi perché lo ritengono inadeguato</a:t>
            </a:r>
            <a:endParaRPr lang="it-IT" sz="3200" i="1" dirty="0" smtClean="0">
              <a:solidFill>
                <a:srgbClr val="111111"/>
              </a:solidFill>
            </a:endParaRPr>
          </a:p>
          <a:p>
            <a:pPr eaLnBrk="0" hangingPunct="0"/>
            <a:endParaRPr lang="it-IT" sz="800" b="1" i="1" dirty="0">
              <a:solidFill>
                <a:srgbClr val="111111"/>
              </a:solidFill>
            </a:endParaRPr>
          </a:p>
          <a:p>
            <a:pPr eaLnBrk="0" hangingPunct="0"/>
            <a:r>
              <a:rPr lang="it-IT" sz="3600" b="1" dirty="0">
                <a:solidFill>
                  <a:srgbClr val="111111"/>
                </a:solidFill>
              </a:rPr>
              <a:t>      e330+</a:t>
            </a:r>
            <a:r>
              <a:rPr lang="it-IT" sz="3600" b="1" dirty="0">
                <a:solidFill>
                  <a:srgbClr val="FF0000"/>
                </a:solidFill>
              </a:rPr>
              <a:t>3</a:t>
            </a:r>
            <a:r>
              <a:rPr lang="it-IT" sz="3600" b="1" dirty="0">
                <a:solidFill>
                  <a:srgbClr val="111111"/>
                </a:solidFill>
              </a:rPr>
              <a:t>	</a:t>
            </a:r>
          </a:p>
          <a:p>
            <a:pPr lvl="1" eaLnBrk="0" hangingPunct="0"/>
            <a:r>
              <a:rPr lang="it-IT" sz="2000" b="1" dirty="0"/>
              <a:t>Persone in posizione di autorità - insegnante: è un</a:t>
            </a:r>
            <a:r>
              <a:rPr lang="it-IT" sz="2000" b="1" dirty="0">
                <a:solidFill>
                  <a:srgbClr val="0066FF"/>
                </a:solidFill>
              </a:rPr>
              <a:t> </a:t>
            </a:r>
            <a:r>
              <a:rPr lang="it-IT" sz="2000" b="1" dirty="0">
                <a:solidFill>
                  <a:srgbClr val="FF0000"/>
                </a:solidFill>
              </a:rPr>
              <a:t>facilitatore sostanziale.</a:t>
            </a:r>
            <a:endParaRPr lang="it-IT" sz="2000" b="1" dirty="0">
              <a:solidFill>
                <a:srgbClr val="0066FF"/>
              </a:solidFill>
            </a:endParaRPr>
          </a:p>
          <a:p>
            <a:pPr lvl="1" eaLnBrk="0" hangingPunct="0"/>
            <a:endParaRPr lang="it-IT" b="1" dirty="0">
              <a:solidFill>
                <a:srgbClr val="111111"/>
              </a:solidFill>
            </a:endParaRPr>
          </a:p>
          <a:p>
            <a:pPr lvl="1" eaLnBrk="0" hangingPunct="0"/>
            <a:r>
              <a:rPr lang="it-IT" sz="3600" b="1" dirty="0">
                <a:solidFill>
                  <a:srgbClr val="111111"/>
                </a:solidFill>
              </a:rPr>
              <a:t>e585+</a:t>
            </a:r>
            <a:r>
              <a:rPr lang="it-IT" sz="3600" b="1" dirty="0">
                <a:solidFill>
                  <a:srgbClr val="FF0000"/>
                </a:solidFill>
              </a:rPr>
              <a:t>2</a:t>
            </a:r>
            <a:endParaRPr lang="it-IT" sz="3600" b="1" dirty="0">
              <a:solidFill>
                <a:srgbClr val="0066FF"/>
              </a:solidFill>
            </a:endParaRPr>
          </a:p>
          <a:p>
            <a:pPr eaLnBrk="0" hangingPunct="0"/>
            <a:r>
              <a:rPr lang="it-IT" sz="2000" b="1" dirty="0"/>
              <a:t>Servizi, sistemi e politiche dell’istruzione e della formazione sono un</a:t>
            </a:r>
            <a:r>
              <a:rPr lang="it-IT" sz="2000" b="1" dirty="0">
                <a:solidFill>
                  <a:srgbClr val="0066FF"/>
                </a:solidFill>
              </a:rPr>
              <a:t> </a:t>
            </a:r>
            <a:r>
              <a:rPr lang="it-IT" sz="2000" b="1" dirty="0">
                <a:solidFill>
                  <a:srgbClr val="FF0000"/>
                </a:solidFill>
              </a:rPr>
              <a:t>facilitatore medio.</a:t>
            </a:r>
            <a:endParaRPr lang="it-IT" sz="2000" b="1" dirty="0">
              <a:solidFill>
                <a:srgbClr val="0066FF"/>
              </a:solidFill>
            </a:endParaRPr>
          </a:p>
          <a:p>
            <a:pPr eaLnBrk="0" hangingPunct="0"/>
            <a:endParaRPr lang="it-IT" b="1" dirty="0">
              <a:solidFill>
                <a:srgbClr val="0066FF"/>
              </a:solidFill>
            </a:endParaRPr>
          </a:p>
          <a:p>
            <a:pPr eaLnBrk="0" hangingPunct="0"/>
            <a:r>
              <a:rPr lang="it-IT" b="1" dirty="0">
                <a:solidFill>
                  <a:srgbClr val="111111"/>
                </a:solidFill>
              </a:rPr>
              <a:t>  </a:t>
            </a:r>
            <a:r>
              <a:rPr lang="it-IT" sz="3600" b="1" dirty="0">
                <a:solidFill>
                  <a:srgbClr val="111111"/>
                </a:solidFill>
              </a:rPr>
              <a:t>e425.</a:t>
            </a:r>
            <a:r>
              <a:rPr lang="it-IT" sz="3600" b="1" dirty="0" err="1">
                <a:solidFill>
                  <a:schemeClr val="accent2"/>
                </a:solidFill>
              </a:rPr>
              <a:t>2</a:t>
            </a:r>
            <a:r>
              <a:rPr lang="it-IT" sz="3600" b="1" dirty="0">
                <a:solidFill>
                  <a:srgbClr val="00CC00"/>
                </a:solidFill>
              </a:rPr>
              <a:t> </a:t>
            </a:r>
          </a:p>
          <a:p>
            <a:pPr eaLnBrk="0" hangingPunct="0"/>
            <a:r>
              <a:rPr lang="it-IT" sz="2000" b="1" dirty="0"/>
              <a:t>Atteggiamenti individuali di conoscenti, colleghi, vicini di casa e membri delle società sono una</a:t>
            </a:r>
            <a:r>
              <a:rPr lang="it-IT" sz="2000" b="1" dirty="0">
                <a:solidFill>
                  <a:srgbClr val="0066FF"/>
                </a:solidFill>
              </a:rPr>
              <a:t> </a:t>
            </a:r>
            <a:r>
              <a:rPr lang="it-IT" sz="2000" b="1" dirty="0">
                <a:solidFill>
                  <a:schemeClr val="accent2"/>
                </a:solidFill>
              </a:rPr>
              <a:t>barriera media.</a:t>
            </a:r>
            <a:endParaRPr lang="it-IT" sz="2000" b="1" dirty="0">
              <a:solidFill>
                <a:srgbClr val="00CC00"/>
              </a:solidFill>
            </a:endParaRPr>
          </a:p>
        </p:txBody>
      </p:sp>
      <p:sp>
        <p:nvSpPr>
          <p:cNvPr id="147459" name="Text Box 8"/>
          <p:cNvSpPr txBox="1">
            <a:spLocks noChangeArrowheads="1"/>
          </p:cNvSpPr>
          <p:nvPr/>
        </p:nvSpPr>
        <p:spPr bwMode="auto">
          <a:xfrm>
            <a:off x="0" y="0"/>
            <a:ext cx="9144000" cy="579438"/>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sz="3200" b="1"/>
              <a:t>FATTORI AMBIENTALI - Esempi</a:t>
            </a:r>
            <a:endParaRPr lang="it-IT" sz="3200" b="1">
              <a:solidFill>
                <a:srgbClr val="11111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33479">
                                            <p:txEl>
                                              <p:pRg st="3" end="3"/>
                                            </p:txEl>
                                          </p:spTgt>
                                        </p:tgtEl>
                                        <p:attrNameLst>
                                          <p:attrName>style.visibility</p:attrName>
                                        </p:attrNameLst>
                                      </p:cBhvr>
                                      <p:to>
                                        <p:strVal val="visible"/>
                                      </p:to>
                                    </p:set>
                                    <p:anim calcmode="lin" valueType="num">
                                      <p:cBhvr additive="base">
                                        <p:cTn id="7" dur="500" fill="hold"/>
                                        <p:tgtEl>
                                          <p:spTgt spid="233479">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3347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33479">
                                            <p:txEl>
                                              <p:pRg st="6" end="6"/>
                                            </p:txEl>
                                          </p:spTgt>
                                        </p:tgtEl>
                                        <p:attrNameLst>
                                          <p:attrName>style.visibility</p:attrName>
                                        </p:attrNameLst>
                                      </p:cBhvr>
                                      <p:to>
                                        <p:strVal val="visible"/>
                                      </p:to>
                                    </p:set>
                                    <p:anim calcmode="lin" valueType="num">
                                      <p:cBhvr additive="base">
                                        <p:cTn id="13" dur="500" fill="hold"/>
                                        <p:tgtEl>
                                          <p:spTgt spid="233479">
                                            <p:txEl>
                                              <p:pRg st="6" end="6"/>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3347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33479">
                                            <p:txEl>
                                              <p:pRg st="9" end="9"/>
                                            </p:txEl>
                                          </p:spTgt>
                                        </p:tgtEl>
                                        <p:attrNameLst>
                                          <p:attrName>style.visibility</p:attrName>
                                        </p:attrNameLst>
                                      </p:cBhvr>
                                      <p:to>
                                        <p:strVal val="visible"/>
                                      </p:to>
                                    </p:set>
                                    <p:anim calcmode="lin" valueType="num">
                                      <p:cBhvr additive="base">
                                        <p:cTn id="19" dur="500" fill="hold"/>
                                        <p:tgtEl>
                                          <p:spTgt spid="233479">
                                            <p:txEl>
                                              <p:pRg st="9" end="9"/>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33479">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32A7BE8C-FCEE-4177-BDCE-8EEF6E62BA1B}" type="slidenum">
              <a:rPr lang="it-IT" smtClean="0"/>
              <a:pPr/>
              <a:t>81</a:t>
            </a:fld>
            <a:endParaRPr lang="it-IT"/>
          </a:p>
        </p:txBody>
      </p:sp>
      <p:sp>
        <p:nvSpPr>
          <p:cNvPr id="3" name="CasellaDiTesto 2"/>
          <p:cNvSpPr txBox="1"/>
          <p:nvPr/>
        </p:nvSpPr>
        <p:spPr>
          <a:xfrm>
            <a:off x="533400" y="533400"/>
            <a:ext cx="8153400" cy="6186310"/>
          </a:xfrm>
          <a:prstGeom prst="rect">
            <a:avLst/>
          </a:prstGeom>
          <a:noFill/>
        </p:spPr>
        <p:txBody>
          <a:bodyPr wrap="square" rtlCol="0">
            <a:spAutoFit/>
          </a:bodyPr>
          <a:lstStyle/>
          <a:p>
            <a:r>
              <a:rPr lang="it-IT" dirty="0" smtClean="0"/>
              <a:t>Caso </a:t>
            </a:r>
            <a:r>
              <a:rPr lang="it-IT" dirty="0" smtClean="0"/>
              <a:t>vignetta</a:t>
            </a:r>
          </a:p>
          <a:p>
            <a:r>
              <a:rPr lang="it-IT" dirty="0" smtClean="0"/>
              <a:t>Daniele nato il 31</a:t>
            </a:r>
            <a:r>
              <a:rPr lang="it-IT" dirty="0" smtClean="0"/>
              <a:t>/08/</a:t>
            </a:r>
            <a:r>
              <a:rPr lang="it-IT" dirty="0" smtClean="0"/>
              <a:t>2001 diagnosi di Sindrome </a:t>
            </a:r>
            <a:r>
              <a:rPr lang="it-IT" dirty="0" smtClean="0"/>
              <a:t>distonico discinetica da lesione dei nuclei della base in P.C.I</a:t>
            </a:r>
            <a:r>
              <a:rPr lang="it-IT" dirty="0" smtClean="0"/>
              <a:t>. gravissima </a:t>
            </a:r>
            <a:r>
              <a:rPr lang="it-IT" dirty="0" err="1" smtClean="0"/>
              <a:t>teraparesi</a:t>
            </a:r>
            <a:r>
              <a:rPr lang="it-IT" dirty="0" smtClean="0"/>
              <a:t> con grave </a:t>
            </a:r>
            <a:r>
              <a:rPr lang="it-IT" dirty="0" smtClean="0"/>
              <a:t>disturbo della </a:t>
            </a:r>
            <a:r>
              <a:rPr lang="it-IT" dirty="0" smtClean="0"/>
              <a:t>deglutizione corretto chirurgicamente con la realizzazione di una gastrostomia percutanea esterna PEG. Il bambino frequenta con molto profitto la scuola primaria grazie all’entusiasmo ed alle competenze degli insegnanti e del personale addetto alla assistenza. È buona la collaborazione con il centro di riabilitazione con cui vengono concordati i programmi educativi e riabilitativi soprattutto per favorire la corretta gestione delle problematiche neuromotorie e per valorizzare le competenze comunicative. La relazione sociale con i compagni e la partecipazione alle attività sia ludiche che didattiche è buona, nonostante il disturbo intellettivo che non è stato possibile precisare ma che comunque consente al bambino una buona comprensione degli enunciati semplici e una discreta comprensione di quelli più articolati. Daniele non è in grado di leggere e di scrivere a causa della grave menomazione neuromotoria, ma comunica attraverso il canale non verbale mediante la tecnica della comunicazione aumentativa messo a punto dalle logopediste. La mamma conosce bene tale procedura e la applica costantemente con il suo bambino. </a:t>
            </a:r>
          </a:p>
          <a:p>
            <a:r>
              <a:rPr lang="it-IT" dirty="0" smtClean="0"/>
              <a:t>   </a:t>
            </a:r>
            <a:endParaRPr lang="it-IT" dirty="0" smtClean="0"/>
          </a:p>
          <a:p>
            <a:endParaRPr lang="it-IT"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32A7BE8C-FCEE-4177-BDCE-8EEF6E62BA1B}" type="slidenum">
              <a:rPr lang="it-IT" smtClean="0"/>
              <a:pPr/>
              <a:t>82</a:t>
            </a:fld>
            <a:endParaRPr lang="it-IT"/>
          </a:p>
        </p:txBody>
      </p:sp>
      <p:sp>
        <p:nvSpPr>
          <p:cNvPr id="3" name="CasellaDiTesto 2"/>
          <p:cNvSpPr txBox="1"/>
          <p:nvPr/>
        </p:nvSpPr>
        <p:spPr>
          <a:xfrm>
            <a:off x="533400" y="533400"/>
            <a:ext cx="8153400" cy="5909311"/>
          </a:xfrm>
          <a:prstGeom prst="rect">
            <a:avLst/>
          </a:prstGeom>
          <a:noFill/>
        </p:spPr>
        <p:txBody>
          <a:bodyPr wrap="square" rtlCol="0">
            <a:spAutoFit/>
          </a:bodyPr>
          <a:lstStyle/>
          <a:p>
            <a:r>
              <a:rPr lang="it-IT" dirty="0" smtClean="0"/>
              <a:t>Anche la scuola con il suo personale</a:t>
            </a:r>
            <a:r>
              <a:rPr lang="it-IT" dirty="0" smtClean="0"/>
              <a:t> docente ed ausiliario si impegna a favorire questo tipo di canale comunicativo. Daniele è anche in grado di comunicare attraverso la mimica ed il comportamento esprimendo soddisfazione e disappunto a seconda delle proposte che gli vengono fatte. La grave patologia motoria gli impedisce totalmente di articolare dei suoni ed inoltre lo costringe nella </a:t>
            </a:r>
            <a:r>
              <a:rPr lang="it-IT" dirty="0" err="1" smtClean="0"/>
              <a:t>pressochè</a:t>
            </a:r>
            <a:r>
              <a:rPr lang="it-IT" dirty="0" smtClean="0"/>
              <a:t> assoluta immobilità. Per spostarsi, trasferirsi, modificare la posizione di base ha totale necessità di un supporto assistenziale. Utilizza un sistema di postura per il tronco ed il bacino applicato ad un passeggino ortopedico perché ha una grave deformità della struttura della colonna vertebrale e delle coste che produce un petto </a:t>
            </a:r>
            <a:r>
              <a:rPr lang="it-IT" dirty="0" err="1" smtClean="0"/>
              <a:t>escavato</a:t>
            </a:r>
            <a:r>
              <a:rPr lang="it-IT" dirty="0" smtClean="0"/>
              <a:t>. I piedi sono deformati in posizione di </a:t>
            </a:r>
            <a:r>
              <a:rPr lang="it-IT" dirty="0" err="1" smtClean="0"/>
              <a:t>plantiflessione</a:t>
            </a:r>
            <a:r>
              <a:rPr lang="it-IT" dirty="0" smtClean="0"/>
              <a:t> e i tendini e i muscoli degli arti sono modificati nella struttura che si è trasformata in </a:t>
            </a:r>
            <a:r>
              <a:rPr lang="it-IT" dirty="0" err="1" smtClean="0"/>
              <a:t>tessito</a:t>
            </a:r>
            <a:r>
              <a:rPr lang="it-IT" dirty="0" smtClean="0"/>
              <a:t> fibroso. Per tali ragioni si è molto ridotta la forza muscolare e il tono è fortemente alterato. Daniele non ha problemi nella vista e nel direzionale lo sguardo </a:t>
            </a:r>
            <a:r>
              <a:rPr lang="it-IT" dirty="0" err="1" smtClean="0"/>
              <a:t>tantè</a:t>
            </a:r>
            <a:r>
              <a:rPr lang="it-IT" dirty="0" smtClean="0"/>
              <a:t> che il canale visivo è molto investito per comunicare e per manifestare i bisogni primari. Per la grave scoliosi verrà adottato l’utilizzo di un busto ortopedico. Per tutte le attività di vita quotidiana necessita di assistenza continuativa. Grazie alla PEG non ha più problemi nella respirazione e nella alimentazione. </a:t>
            </a:r>
            <a:endParaRPr lang="it-IT" dirty="0" smtClean="0"/>
          </a:p>
          <a:p>
            <a:endParaRPr lang="it-IT"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32A7BE8C-FCEE-4177-BDCE-8EEF6E62BA1B}" type="slidenum">
              <a:rPr lang="it-IT" smtClean="0"/>
              <a:pPr/>
              <a:t>83</a:t>
            </a:fld>
            <a:endParaRPr lang="it-IT"/>
          </a:p>
        </p:txBody>
      </p:sp>
      <p:sp>
        <p:nvSpPr>
          <p:cNvPr id="3" name="CasellaDiTesto 2"/>
          <p:cNvSpPr txBox="1"/>
          <p:nvPr/>
        </p:nvSpPr>
        <p:spPr>
          <a:xfrm>
            <a:off x="533400" y="533400"/>
            <a:ext cx="8153400" cy="4801315"/>
          </a:xfrm>
          <a:prstGeom prst="rect">
            <a:avLst/>
          </a:prstGeom>
          <a:noFill/>
        </p:spPr>
        <p:txBody>
          <a:bodyPr wrap="square" rtlCol="0">
            <a:spAutoFit/>
          </a:bodyPr>
          <a:lstStyle/>
          <a:p>
            <a:r>
              <a:rPr lang="it-IT" dirty="0" smtClean="0"/>
              <a:t>È completamente incontinente</a:t>
            </a:r>
            <a:r>
              <a:rPr lang="it-IT" dirty="0" smtClean="0"/>
              <a:t> e per questo adopera ancora il pannolino. I tentativi per emanciparlo da questo dispositivo sono andati fino ad oggi delusi. L’apprendimento di concetti semplici è adeguato ma la difficoltà nel controllo motorio limita l’esecuzione delle attività. La memoria episodica è buona così come il temperamento che spinge il bambino a partecipare con impegno alle proposte nonostante la grave disabilità.</a:t>
            </a:r>
          </a:p>
          <a:p>
            <a:r>
              <a:rPr lang="it-IT" dirty="0" smtClean="0"/>
              <a:t>I compagni di scuola sono molto </a:t>
            </a:r>
            <a:r>
              <a:rPr lang="it-IT" dirty="0" err="1" smtClean="0"/>
              <a:t>supportivi</a:t>
            </a:r>
            <a:r>
              <a:rPr lang="it-IT" dirty="0" smtClean="0"/>
              <a:t> e aiutano Daniele sia nelle attività didattiche che ludico ricreative. Daniele percepisce l’indennità di accompagnamento essendo stato riconosciuto invalido al 100% con condizione di gravità. L’ASL fornisce il personale addetto all’assistenza ed il comune interviene sostenendo la famiglia con aiuto domiciliare. I genitori di Daniele sono separati e la mamma che deve accudire una famiglia numerosa si impegna molto con Daniele ma si dichiara anche stanca ed oberata di compiti. L’assistente sociale del comune e quello del centro di </a:t>
            </a:r>
            <a:r>
              <a:rPr lang="it-IT" dirty="0" err="1" smtClean="0"/>
              <a:t>riabiolitazione</a:t>
            </a:r>
            <a:r>
              <a:rPr lang="it-IT" dirty="0" smtClean="0"/>
              <a:t> la supportano concretamente nei limiti delle loro possibilità  </a:t>
            </a:r>
            <a:endParaRPr lang="it-IT"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6194" name="Rectangle 2"/>
          <p:cNvSpPr>
            <a:spLocks noGrp="1" noChangeArrowheads="1"/>
          </p:cNvSpPr>
          <p:nvPr>
            <p:ph type="title" idx="4294967295"/>
          </p:nvPr>
        </p:nvSpPr>
        <p:spPr>
          <a:xfrm>
            <a:off x="0" y="0"/>
            <a:ext cx="9144000" cy="765175"/>
          </a:xfrm>
        </p:spPr>
        <p:txBody>
          <a:bodyPr>
            <a:normAutofit fontScale="90000"/>
          </a:bodyPr>
          <a:lstStyle/>
          <a:p>
            <a:pPr eaLnBrk="1" hangingPunct="1"/>
            <a:r>
              <a:rPr lang="it-IT" sz="3600" b="1"/>
              <a:t>OPPORTUNITA’ E RESPONSABILITA’</a:t>
            </a:r>
          </a:p>
        </p:txBody>
      </p:sp>
      <p:graphicFrame>
        <p:nvGraphicFramePr>
          <p:cNvPr id="157728" name="Group 32"/>
          <p:cNvGraphicFramePr>
            <a:graphicFrameLocks noGrp="1"/>
          </p:cNvGraphicFramePr>
          <p:nvPr/>
        </p:nvGraphicFramePr>
        <p:xfrm>
          <a:off x="0" y="762000"/>
          <a:ext cx="9144000" cy="6221986"/>
        </p:xfrm>
        <a:graphic>
          <a:graphicData uri="http://schemas.openxmlformats.org/drawingml/2006/table">
            <a:tbl>
              <a:tblPr/>
              <a:tblGrid>
                <a:gridCol w="3048000"/>
                <a:gridCol w="3048000"/>
                <a:gridCol w="3048000"/>
              </a:tblGrid>
              <a:tr h="7143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it-IT" sz="2400" b="1" i="0" u="none" strike="noStrike" cap="none" normalizeH="0" baseline="0">
                        <a:ln>
                          <a:noFill/>
                        </a:ln>
                        <a:solidFill>
                          <a:schemeClr val="tx1"/>
                        </a:solidFill>
                        <a:effectLst/>
                        <a:latin typeface="Arial" charset="0"/>
                      </a:endParaRP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a:ln>
                            <a:noFill/>
                          </a:ln>
                          <a:solidFill>
                            <a:schemeClr val="tx1"/>
                          </a:solidFill>
                          <a:effectLst/>
                          <a:latin typeface="Arial" charset="0"/>
                        </a:rPr>
                        <a:t>POCHE OPPORTUNITA’</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a:ln>
                            <a:noFill/>
                          </a:ln>
                          <a:solidFill>
                            <a:schemeClr val="tx1"/>
                          </a:solidFill>
                          <a:effectLst/>
                          <a:latin typeface="Arial" charset="0"/>
                        </a:rPr>
                        <a:t>ELEVATE OPPORTUNITA’</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08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dirty="0">
                          <a:ln>
                            <a:noFill/>
                          </a:ln>
                          <a:solidFill>
                            <a:schemeClr val="tx1"/>
                          </a:solidFill>
                          <a:effectLst/>
                          <a:latin typeface="Arial" charset="0"/>
                        </a:rPr>
                        <a:t>BASSA</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dirty="0">
                          <a:ln>
                            <a:noFill/>
                          </a:ln>
                          <a:solidFill>
                            <a:schemeClr val="tx1"/>
                          </a:solidFill>
                          <a:effectLst/>
                          <a:latin typeface="Arial" charset="0"/>
                        </a:rPr>
                        <a:t>RESPONSABILITA’</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a:ln>
                            <a:noFill/>
                          </a:ln>
                          <a:solidFill>
                            <a:schemeClr val="tx1"/>
                          </a:solidFill>
                          <a:effectLst/>
                          <a:latin typeface="Arial" charset="0"/>
                        </a:rPr>
                        <a:t>ALIENAZIONE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a:ln>
                            <a:noFill/>
                          </a:ln>
                          <a:solidFill>
                            <a:srgbClr val="FF3300"/>
                          </a:solidFill>
                          <a:effectLst/>
                          <a:latin typeface="Arial" charset="0"/>
                        </a:rPr>
                        <a:t>DIRITTI SOCIALI</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08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a:ln>
                            <a:noFill/>
                          </a:ln>
                          <a:solidFill>
                            <a:schemeClr val="tx1"/>
                          </a:solidFill>
                          <a:effectLst/>
                          <a:latin typeface="Arial" charset="0"/>
                        </a:rPr>
                        <a:t>ALTA RESPONSABILITA’</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a:ln>
                            <a:noFill/>
                          </a:ln>
                          <a:solidFill>
                            <a:schemeClr val="tx1"/>
                          </a:solidFill>
                          <a:effectLst/>
                          <a:latin typeface="Arial" charset="0"/>
                        </a:rPr>
                        <a:t>BUROCRAZIA</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dirty="0">
                          <a:ln>
                            <a:noFill/>
                          </a:ln>
                          <a:solidFill>
                            <a:srgbClr val="FF3300"/>
                          </a:solidFill>
                          <a:effectLst/>
                          <a:latin typeface="Arial" charset="0"/>
                        </a:rPr>
                        <a:t>EMPOWERMENT</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ttangolo arrotondato 1"/>
          <p:cNvSpPr/>
          <p:nvPr/>
        </p:nvSpPr>
        <p:spPr>
          <a:xfrm>
            <a:off x="1981200" y="1295400"/>
            <a:ext cx="1524000" cy="4495800"/>
          </a:xfrm>
          <a:prstGeom prst="roundRect">
            <a:avLst/>
          </a:prstGeom>
          <a:solidFill>
            <a:schemeClr val="accent6">
              <a:alpha val="86000"/>
            </a:schemeClr>
          </a:solidFill>
          <a:effectLst>
            <a:innerShdw blurRad="63500" dist="2235200" dir="10800000">
              <a:srgbClr val="FF0000">
                <a:alpha val="50000"/>
              </a:srgbClr>
            </a:innerShdw>
            <a:softEdge rad="50800"/>
          </a:effectLst>
          <a:scene3d>
            <a:camera prst="orthographicFront">
              <a:rot lat="0" lon="60000" rev="0"/>
            </a:camera>
            <a:lightRig rig="threePt" dir="t">
              <a:rot lat="0" lon="0" rev="18240000"/>
            </a:lightRig>
          </a:scene3d>
          <a:sp3d extrusionH="76200" contourW="12700">
            <a:bevelT w="12700"/>
            <a:bevelB w="12700"/>
            <a:extrusionClr>
              <a:srgbClr val="FF0000"/>
            </a:extrusionClr>
            <a:contourClr>
              <a:srgbClr val="FF0000"/>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CasellaDiTesto 2"/>
          <p:cNvSpPr txBox="1"/>
          <p:nvPr/>
        </p:nvSpPr>
        <p:spPr>
          <a:xfrm rot="16200000" flipH="1">
            <a:off x="284946" y="3028147"/>
            <a:ext cx="4724400" cy="954107"/>
          </a:xfrm>
          <a:prstGeom prst="rect">
            <a:avLst/>
          </a:prstGeom>
          <a:noFill/>
        </p:spPr>
        <p:txBody>
          <a:bodyPr wrap="square" rtlCol="0">
            <a:spAutoFit/>
          </a:bodyPr>
          <a:lstStyle/>
          <a:p>
            <a:pPr algn="ctr"/>
            <a:r>
              <a:rPr lang="it-IT" sz="2800" dirty="0" smtClean="0"/>
              <a:t>Menomazioni funzioni e strutture corporee</a:t>
            </a:r>
            <a:endParaRPr lang="it-IT" sz="2800" dirty="0"/>
          </a:p>
        </p:txBody>
      </p:sp>
      <p:sp>
        <p:nvSpPr>
          <p:cNvPr id="4" name="Rettangolo arrotondato 3"/>
          <p:cNvSpPr/>
          <p:nvPr/>
        </p:nvSpPr>
        <p:spPr>
          <a:xfrm>
            <a:off x="5638800" y="1295400"/>
            <a:ext cx="1524000" cy="4495800"/>
          </a:xfrm>
          <a:prstGeom prst="roundRect">
            <a:avLst/>
          </a:prstGeom>
          <a:solidFill>
            <a:schemeClr val="accent6">
              <a:alpha val="86000"/>
            </a:schemeClr>
          </a:solidFill>
          <a:effectLst>
            <a:innerShdw blurRad="63500" dist="2235200" dir="10800000">
              <a:srgbClr val="FF0000">
                <a:alpha val="50000"/>
              </a:srgbClr>
            </a:innerShdw>
            <a:softEdge rad="50800"/>
          </a:effectLst>
          <a:scene3d>
            <a:camera prst="orthographicFront">
              <a:rot lat="0" lon="60000" rev="0"/>
            </a:camera>
            <a:lightRig rig="threePt" dir="t">
              <a:rot lat="0" lon="0" rev="18240000"/>
            </a:lightRig>
          </a:scene3d>
          <a:sp3d extrusionH="76200" contourW="12700">
            <a:bevelT w="12700"/>
            <a:bevelB w="12700"/>
            <a:extrusionClr>
              <a:srgbClr val="FF0000"/>
            </a:extrusionClr>
            <a:contourClr>
              <a:srgbClr val="FF0000"/>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CasellaDiTesto 4"/>
          <p:cNvSpPr txBox="1"/>
          <p:nvPr/>
        </p:nvSpPr>
        <p:spPr>
          <a:xfrm rot="16200000" flipV="1">
            <a:off x="4081790" y="3395989"/>
            <a:ext cx="4724400" cy="523220"/>
          </a:xfrm>
          <a:prstGeom prst="rect">
            <a:avLst/>
          </a:prstGeom>
          <a:noFill/>
        </p:spPr>
        <p:txBody>
          <a:bodyPr wrap="square" rtlCol="0">
            <a:spAutoFit/>
          </a:bodyPr>
          <a:lstStyle/>
          <a:p>
            <a:pPr algn="ctr"/>
            <a:r>
              <a:rPr lang="it-IT" sz="2800" dirty="0" smtClean="0"/>
              <a:t>Facilitatori / Barriere</a:t>
            </a:r>
            <a:endParaRPr lang="it-IT" sz="2800" dirty="0"/>
          </a:p>
        </p:txBody>
      </p:sp>
      <p:sp>
        <p:nvSpPr>
          <p:cNvPr id="6" name="CasellaDiTesto 5"/>
          <p:cNvSpPr txBox="1"/>
          <p:nvPr/>
        </p:nvSpPr>
        <p:spPr>
          <a:xfrm rot="16200000">
            <a:off x="-1214734" y="3043535"/>
            <a:ext cx="4114800" cy="923330"/>
          </a:xfrm>
          <a:prstGeom prst="rect">
            <a:avLst/>
          </a:prstGeom>
          <a:noFill/>
        </p:spPr>
        <p:txBody>
          <a:bodyPr wrap="square" rtlCol="0">
            <a:spAutoFit/>
          </a:bodyPr>
          <a:lstStyle/>
          <a:p>
            <a:pPr algn="ctr"/>
            <a:r>
              <a:rPr lang="it-IT" sz="5400" dirty="0" smtClean="0">
                <a:solidFill>
                  <a:srgbClr val="FF0000"/>
                </a:solidFill>
              </a:rPr>
              <a:t>Persona</a:t>
            </a:r>
            <a:endParaRPr lang="it-IT" dirty="0">
              <a:solidFill>
                <a:srgbClr val="FF0000"/>
              </a:solidFill>
            </a:endParaRPr>
          </a:p>
        </p:txBody>
      </p:sp>
      <p:sp>
        <p:nvSpPr>
          <p:cNvPr id="7" name="Rettangolo 6"/>
          <p:cNvSpPr/>
          <p:nvPr/>
        </p:nvSpPr>
        <p:spPr>
          <a:xfrm rot="5400000">
            <a:off x="6574636" y="3017634"/>
            <a:ext cx="3758197" cy="923330"/>
          </a:xfrm>
          <a:prstGeom prst="rect">
            <a:avLst/>
          </a:prstGeom>
        </p:spPr>
        <p:txBody>
          <a:bodyPr wrap="square">
            <a:spAutoFit/>
          </a:bodyPr>
          <a:lstStyle/>
          <a:p>
            <a:pPr algn="ctr"/>
            <a:r>
              <a:rPr lang="it-IT" sz="5400" dirty="0" smtClean="0">
                <a:solidFill>
                  <a:srgbClr val="FF0000"/>
                </a:solidFill>
              </a:rPr>
              <a:t>Ambiente</a:t>
            </a:r>
            <a:endParaRPr lang="it-IT" dirty="0"/>
          </a:p>
        </p:txBody>
      </p:sp>
      <p:sp>
        <p:nvSpPr>
          <p:cNvPr id="8" name="Ovale 7"/>
          <p:cNvSpPr/>
          <p:nvPr/>
        </p:nvSpPr>
        <p:spPr>
          <a:xfrm>
            <a:off x="2743200" y="2743200"/>
            <a:ext cx="3657600" cy="1524000"/>
          </a:xfrm>
          <a:prstGeom prst="ellipse">
            <a:avLst/>
          </a:prstGeom>
          <a:solidFill>
            <a:schemeClr val="accent6">
              <a:lumMod val="40000"/>
              <a:lumOff val="60000"/>
              <a:alpha val="47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CasellaDiTesto 8"/>
          <p:cNvSpPr txBox="1"/>
          <p:nvPr/>
        </p:nvSpPr>
        <p:spPr>
          <a:xfrm flipH="1">
            <a:off x="2057400" y="3048000"/>
            <a:ext cx="5105400" cy="769441"/>
          </a:xfrm>
          <a:prstGeom prst="rect">
            <a:avLst/>
          </a:prstGeom>
          <a:noFill/>
        </p:spPr>
        <p:txBody>
          <a:bodyPr wrap="square" rtlCol="0">
            <a:spAutoFit/>
          </a:bodyPr>
          <a:lstStyle/>
          <a:p>
            <a:pPr algn="ctr"/>
            <a:r>
              <a:rPr lang="it-IT" sz="4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Funzionamento</a:t>
            </a:r>
          </a:p>
        </p:txBody>
      </p:sp>
      <p:sp>
        <p:nvSpPr>
          <p:cNvPr id="10" name="Freccia destra 9"/>
          <p:cNvSpPr/>
          <p:nvPr/>
        </p:nvSpPr>
        <p:spPr>
          <a:xfrm>
            <a:off x="1304331" y="3180547"/>
            <a:ext cx="676869" cy="5232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1" name="Freccia sinistra 10"/>
          <p:cNvSpPr/>
          <p:nvPr/>
        </p:nvSpPr>
        <p:spPr>
          <a:xfrm>
            <a:off x="7162800" y="3180547"/>
            <a:ext cx="717804" cy="48463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2" name="Rettangolo 11"/>
          <p:cNvSpPr/>
          <p:nvPr/>
        </p:nvSpPr>
        <p:spPr>
          <a:xfrm>
            <a:off x="0" y="0"/>
            <a:ext cx="2098562" cy="1200329"/>
          </a:xfrm>
          <a:prstGeom prst="rect">
            <a:avLst/>
          </a:prstGeom>
          <a:solidFill>
            <a:srgbClr val="FFC000"/>
          </a:solidFill>
        </p:spPr>
        <p:txBody>
          <a:bodyPr wrap="square" lIns="91440" tIns="45720" rIns="91440" bIns="45720">
            <a:spAutoFit/>
          </a:bodyPr>
          <a:lstStyle/>
          <a:p>
            <a:pPr algn="ctr"/>
            <a:r>
              <a:rPr lang="it-IT"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Analisi </a:t>
            </a:r>
          </a:p>
          <a:p>
            <a:pPr algn="ctr"/>
            <a:r>
              <a:rPr lang="it-IT"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bisogni</a:t>
            </a:r>
            <a:endParaRPr lang="it-IT" sz="36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3" name="Rettangolo 12"/>
          <p:cNvSpPr/>
          <p:nvPr/>
        </p:nvSpPr>
        <p:spPr>
          <a:xfrm>
            <a:off x="7118082" y="0"/>
            <a:ext cx="2028149" cy="1200329"/>
          </a:xfrm>
          <a:prstGeom prst="rect">
            <a:avLst/>
          </a:prstGeom>
          <a:solidFill>
            <a:srgbClr val="FFC000"/>
          </a:solidFill>
        </p:spPr>
        <p:txBody>
          <a:bodyPr wrap="square" lIns="91440" tIns="45720" rIns="91440" bIns="45720">
            <a:spAutoFit/>
          </a:bodyPr>
          <a:lstStyle/>
          <a:p>
            <a:pPr algn="ctr"/>
            <a:r>
              <a:rPr lang="it-IT" sz="36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Offerta Servizi</a:t>
            </a:r>
            <a:endParaRPr lang="it-IT" sz="36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4" name="Freccia circolare a destra 13"/>
          <p:cNvSpPr/>
          <p:nvPr/>
        </p:nvSpPr>
        <p:spPr>
          <a:xfrm rot="16200000">
            <a:off x="4343400" y="3657600"/>
            <a:ext cx="457200" cy="2133600"/>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5" name="Freccia circolare a destra 14"/>
          <p:cNvSpPr/>
          <p:nvPr/>
        </p:nvSpPr>
        <p:spPr>
          <a:xfrm rot="5400000">
            <a:off x="4343400" y="1143000"/>
            <a:ext cx="457200" cy="2133600"/>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6" name="Rettangolo 15"/>
          <p:cNvSpPr/>
          <p:nvPr/>
        </p:nvSpPr>
        <p:spPr>
          <a:xfrm>
            <a:off x="3114020" y="0"/>
            <a:ext cx="3210580" cy="954107"/>
          </a:xfrm>
          <a:prstGeom prst="rect">
            <a:avLst/>
          </a:prstGeom>
          <a:solidFill>
            <a:schemeClr val="bg1">
              <a:lumMod val="75000"/>
            </a:schemeClr>
          </a:solidFill>
        </p:spPr>
        <p:txBody>
          <a:bodyPr wrap="square" lIns="91440" tIns="45720" rIns="91440" bIns="45720">
            <a:spAutoFit/>
          </a:bodyPr>
          <a:lstStyle/>
          <a:p>
            <a:pPr algn="ctr"/>
            <a:r>
              <a:rPr lang="it-IT" sz="28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Performance </a:t>
            </a:r>
            <a:r>
              <a:rPr lang="it-IT" sz="28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0</a:t>
            </a:r>
            <a:r>
              <a:rPr lang="it-IT" sz="28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it-IT" sz="28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a:t>
            </a:r>
            <a:endParaRPr lang="it-IT" sz="28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7" name="Rettangolo 16"/>
          <p:cNvSpPr/>
          <p:nvPr/>
        </p:nvSpPr>
        <p:spPr>
          <a:xfrm>
            <a:off x="2209800" y="5657671"/>
            <a:ext cx="4724400" cy="954107"/>
          </a:xfrm>
          <a:prstGeom prst="rect">
            <a:avLst/>
          </a:prstGeom>
          <a:solidFill>
            <a:schemeClr val="bg1">
              <a:lumMod val="75000"/>
            </a:schemeClr>
          </a:solidFill>
        </p:spPr>
        <p:txBody>
          <a:bodyPr wrap="square" lIns="91440" tIns="45720" rIns="91440" bIns="45720">
            <a:spAutoFit/>
          </a:bodyPr>
          <a:lstStyle/>
          <a:p>
            <a:pPr algn="ctr"/>
            <a:r>
              <a:rPr lang="it-IT" sz="28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Persona in equilibrio con l’ambiente</a:t>
            </a:r>
            <a:endParaRPr lang="it-IT" sz="28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8" name="Rettangolo 17"/>
          <p:cNvSpPr/>
          <p:nvPr/>
        </p:nvSpPr>
        <p:spPr>
          <a:xfrm>
            <a:off x="7162800" y="5715001"/>
            <a:ext cx="2028149" cy="1200328"/>
          </a:xfrm>
          <a:prstGeom prst="rect">
            <a:avLst/>
          </a:prstGeom>
          <a:solidFill>
            <a:srgbClr val="FFC000"/>
          </a:solidFill>
        </p:spPr>
        <p:txBody>
          <a:bodyPr wrap="square" lIns="91440" tIns="45720" rIns="91440" bIns="45720">
            <a:spAutoFit/>
          </a:bodyPr>
          <a:lstStyle/>
          <a:p>
            <a:pPr algn="ctr"/>
            <a:r>
              <a:rPr lang="it-IT" sz="24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Manutenzione facilitatori</a:t>
            </a:r>
          </a:p>
          <a:p>
            <a:pPr algn="ctr"/>
            <a:endParaRPr lang="it-IT"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endParaRPr lang="it-IT" sz="24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9" name="Rettangolo 18"/>
          <p:cNvSpPr/>
          <p:nvPr/>
        </p:nvSpPr>
        <p:spPr>
          <a:xfrm>
            <a:off x="0" y="5715000"/>
            <a:ext cx="2028149" cy="1200328"/>
          </a:xfrm>
          <a:prstGeom prst="rect">
            <a:avLst/>
          </a:prstGeom>
          <a:solidFill>
            <a:srgbClr val="FFC000"/>
          </a:solidFill>
        </p:spPr>
        <p:txBody>
          <a:bodyPr wrap="square" lIns="91440" tIns="45720" rIns="91440" bIns="45720">
            <a:spAutoFit/>
          </a:bodyPr>
          <a:lstStyle/>
          <a:p>
            <a:pPr algn="ctr"/>
            <a:r>
              <a:rPr lang="it-IT" sz="24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Prevenzione danni secondari</a:t>
            </a:r>
            <a:endParaRPr lang="it-IT" sz="24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0" name="Rettangolo 19"/>
          <p:cNvSpPr/>
          <p:nvPr/>
        </p:nvSpPr>
        <p:spPr>
          <a:xfrm>
            <a:off x="6934200" y="5569803"/>
            <a:ext cx="2256749" cy="1200328"/>
          </a:xfrm>
          <a:prstGeom prst="rect">
            <a:avLst/>
          </a:prstGeom>
          <a:solidFill>
            <a:schemeClr val="accent6">
              <a:lumMod val="40000"/>
              <a:lumOff val="60000"/>
            </a:schemeClr>
          </a:solidFill>
        </p:spPr>
        <p:txBody>
          <a:bodyPr wrap="square" lIns="91440" tIns="45720" rIns="91440" bIns="45720">
            <a:spAutoFit/>
          </a:bodyPr>
          <a:lstStyle/>
          <a:p>
            <a:pPr algn="ctr"/>
            <a:r>
              <a:rPr lang="it-IT" sz="24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Eliminazione eventuali barriere</a:t>
            </a:r>
            <a:endParaRPr lang="it-IT" sz="24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1" name="Freccia destra 20"/>
          <p:cNvSpPr/>
          <p:nvPr/>
        </p:nvSpPr>
        <p:spPr>
          <a:xfrm>
            <a:off x="1676400" y="0"/>
            <a:ext cx="1981200" cy="9144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2800" dirty="0" smtClean="0"/>
              <a:t>Capacità </a:t>
            </a:r>
            <a:endParaRPr lang="it-IT" dirty="0"/>
          </a:p>
        </p:txBody>
      </p:sp>
      <p:sp>
        <p:nvSpPr>
          <p:cNvPr id="22" name="Freccia sinistra 21"/>
          <p:cNvSpPr/>
          <p:nvPr/>
        </p:nvSpPr>
        <p:spPr>
          <a:xfrm>
            <a:off x="5791200" y="-76200"/>
            <a:ext cx="1752600" cy="10668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2000" dirty="0" smtClean="0"/>
              <a:t>Sostegni</a:t>
            </a:r>
          </a:p>
          <a:p>
            <a:pPr algn="ctr"/>
            <a:r>
              <a:rPr lang="it-IT" sz="2000" dirty="0" smtClean="0"/>
              <a:t>adeguati </a:t>
            </a:r>
            <a:endParaRPr lang="it-IT"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Bottom)">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lide(fromBottom)">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slide(fromBottom)">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iterate type="lt">
                                    <p:tmPct val="0"/>
                                  </p:iterate>
                                  <p:childTnLst>
                                    <p:set>
                                      <p:cBhvr>
                                        <p:cTn id="50" dur="1" fill="hold">
                                          <p:stCondLst>
                                            <p:cond delay="0"/>
                                          </p:stCondLst>
                                        </p:cTn>
                                        <p:tgtEl>
                                          <p:spTgt spid="16"/>
                                        </p:tgtEl>
                                        <p:attrNameLst>
                                          <p:attrName>style.visibility</p:attrName>
                                        </p:attrNameLst>
                                      </p:cBhvr>
                                      <p:to>
                                        <p:strVal val="visible"/>
                                      </p:to>
                                    </p:set>
                                    <p:animEffect transition="in" filter="slide(fromBottom)">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37" presetClass="entr" presetSubtype="0"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1000"/>
                                        <p:tgtEl>
                                          <p:spTgt spid="17"/>
                                        </p:tgtEl>
                                      </p:cBhvr>
                                    </p:animEffect>
                                    <p:anim calcmode="lin" valueType="num">
                                      <p:cBhvr>
                                        <p:cTn id="65" dur="1000" fill="hold"/>
                                        <p:tgtEl>
                                          <p:spTgt spid="17"/>
                                        </p:tgtEl>
                                        <p:attrNameLst>
                                          <p:attrName>ppt_x</p:attrName>
                                        </p:attrNameLst>
                                      </p:cBhvr>
                                      <p:tavLst>
                                        <p:tav tm="0">
                                          <p:val>
                                            <p:strVal val="#ppt_x"/>
                                          </p:val>
                                        </p:tav>
                                        <p:tav tm="100000">
                                          <p:val>
                                            <p:strVal val="#ppt_x"/>
                                          </p:val>
                                        </p:tav>
                                      </p:tavLst>
                                    </p:anim>
                                    <p:anim calcmode="lin" valueType="num">
                                      <p:cBhvr>
                                        <p:cTn id="66" dur="900" decel="100000" fill="hold"/>
                                        <p:tgtEl>
                                          <p:spTgt spid="17"/>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18"/>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20"/>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1" nodeType="clickEffect">
                                  <p:stCondLst>
                                    <p:cond delay="0"/>
                                  </p:stCondLst>
                                  <p:childTnLst>
                                    <p:set>
                                      <p:cBhvr>
                                        <p:cTn id="83"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0" grpId="1" animBg="1"/>
      <p:bldP spid="21" grpId="0" animBg="1"/>
      <p:bldP spid="22" grpId="0" animBg="1"/>
    </p:bld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ttangolo arrotondato 1"/>
          <p:cNvSpPr/>
          <p:nvPr/>
        </p:nvSpPr>
        <p:spPr>
          <a:xfrm>
            <a:off x="1981200" y="1295400"/>
            <a:ext cx="1524000" cy="4495800"/>
          </a:xfrm>
          <a:prstGeom prst="roundRect">
            <a:avLst/>
          </a:prstGeom>
          <a:solidFill>
            <a:schemeClr val="accent6">
              <a:alpha val="86000"/>
            </a:schemeClr>
          </a:solidFill>
          <a:effectLst>
            <a:innerShdw blurRad="63500" dist="2235200" dir="10800000">
              <a:srgbClr val="FF0000">
                <a:alpha val="50000"/>
              </a:srgbClr>
            </a:innerShdw>
            <a:softEdge rad="50800"/>
          </a:effectLst>
          <a:scene3d>
            <a:camera prst="orthographicFront">
              <a:rot lat="0" lon="60000" rev="0"/>
            </a:camera>
            <a:lightRig rig="threePt" dir="t">
              <a:rot lat="0" lon="0" rev="18240000"/>
            </a:lightRig>
          </a:scene3d>
          <a:sp3d extrusionH="76200" contourW="12700">
            <a:bevelT w="12700"/>
            <a:bevelB w="12700"/>
            <a:extrusionClr>
              <a:srgbClr val="FF0000"/>
            </a:extrusionClr>
            <a:contourClr>
              <a:srgbClr val="FF0000"/>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CasellaDiTesto 2"/>
          <p:cNvSpPr txBox="1"/>
          <p:nvPr/>
        </p:nvSpPr>
        <p:spPr>
          <a:xfrm rot="16200000" flipH="1">
            <a:off x="284946" y="3028147"/>
            <a:ext cx="4724400" cy="954107"/>
          </a:xfrm>
          <a:prstGeom prst="rect">
            <a:avLst/>
          </a:prstGeom>
          <a:noFill/>
        </p:spPr>
        <p:txBody>
          <a:bodyPr wrap="square" rtlCol="0">
            <a:spAutoFit/>
          </a:bodyPr>
          <a:lstStyle/>
          <a:p>
            <a:pPr algn="ctr"/>
            <a:r>
              <a:rPr lang="it-IT" sz="2800" dirty="0" smtClean="0"/>
              <a:t>Menomazioni funzioni e strutture corporee</a:t>
            </a:r>
            <a:endParaRPr lang="it-IT" sz="2800" dirty="0"/>
          </a:p>
        </p:txBody>
      </p:sp>
      <p:sp>
        <p:nvSpPr>
          <p:cNvPr id="4" name="Rettangolo arrotondato 3"/>
          <p:cNvSpPr/>
          <p:nvPr/>
        </p:nvSpPr>
        <p:spPr>
          <a:xfrm>
            <a:off x="5638800" y="1295400"/>
            <a:ext cx="1524000" cy="4495800"/>
          </a:xfrm>
          <a:prstGeom prst="roundRect">
            <a:avLst/>
          </a:prstGeom>
          <a:solidFill>
            <a:schemeClr val="accent6">
              <a:alpha val="86000"/>
            </a:schemeClr>
          </a:solidFill>
          <a:effectLst>
            <a:innerShdw blurRad="63500" dist="2235200" dir="10800000">
              <a:srgbClr val="FF0000">
                <a:alpha val="50000"/>
              </a:srgbClr>
            </a:innerShdw>
            <a:softEdge rad="50800"/>
          </a:effectLst>
          <a:scene3d>
            <a:camera prst="orthographicFront">
              <a:rot lat="0" lon="60000" rev="0"/>
            </a:camera>
            <a:lightRig rig="threePt" dir="t">
              <a:rot lat="0" lon="0" rev="18240000"/>
            </a:lightRig>
          </a:scene3d>
          <a:sp3d extrusionH="76200" contourW="12700">
            <a:bevelT w="12700"/>
            <a:bevelB w="12700"/>
            <a:extrusionClr>
              <a:srgbClr val="FF0000"/>
            </a:extrusionClr>
            <a:contourClr>
              <a:srgbClr val="FF0000"/>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CasellaDiTesto 4"/>
          <p:cNvSpPr txBox="1"/>
          <p:nvPr/>
        </p:nvSpPr>
        <p:spPr>
          <a:xfrm rot="16200000" flipV="1">
            <a:off x="4081790" y="3395989"/>
            <a:ext cx="4724400" cy="523220"/>
          </a:xfrm>
          <a:prstGeom prst="rect">
            <a:avLst/>
          </a:prstGeom>
          <a:noFill/>
        </p:spPr>
        <p:txBody>
          <a:bodyPr wrap="square" rtlCol="0">
            <a:spAutoFit/>
          </a:bodyPr>
          <a:lstStyle/>
          <a:p>
            <a:pPr algn="ctr"/>
            <a:r>
              <a:rPr lang="it-IT" sz="2800" dirty="0" smtClean="0"/>
              <a:t>Facilitatori / Barriere</a:t>
            </a:r>
            <a:endParaRPr lang="it-IT" sz="2800" dirty="0"/>
          </a:p>
        </p:txBody>
      </p:sp>
      <p:sp>
        <p:nvSpPr>
          <p:cNvPr id="6" name="CasellaDiTesto 5"/>
          <p:cNvSpPr txBox="1"/>
          <p:nvPr/>
        </p:nvSpPr>
        <p:spPr>
          <a:xfrm rot="16200000">
            <a:off x="-1214734" y="3043535"/>
            <a:ext cx="4114800" cy="923330"/>
          </a:xfrm>
          <a:prstGeom prst="rect">
            <a:avLst/>
          </a:prstGeom>
          <a:noFill/>
        </p:spPr>
        <p:txBody>
          <a:bodyPr wrap="square" rtlCol="0">
            <a:spAutoFit/>
          </a:bodyPr>
          <a:lstStyle/>
          <a:p>
            <a:pPr algn="ctr"/>
            <a:r>
              <a:rPr lang="it-IT" sz="5400" dirty="0" smtClean="0">
                <a:solidFill>
                  <a:srgbClr val="FF0000"/>
                </a:solidFill>
              </a:rPr>
              <a:t>Persona</a:t>
            </a:r>
            <a:endParaRPr lang="it-IT" dirty="0">
              <a:solidFill>
                <a:srgbClr val="FF0000"/>
              </a:solidFill>
            </a:endParaRPr>
          </a:p>
        </p:txBody>
      </p:sp>
      <p:sp>
        <p:nvSpPr>
          <p:cNvPr id="7" name="Rettangolo 6"/>
          <p:cNvSpPr/>
          <p:nvPr/>
        </p:nvSpPr>
        <p:spPr>
          <a:xfrm rot="5400000">
            <a:off x="6655195" y="2937075"/>
            <a:ext cx="3597079" cy="923330"/>
          </a:xfrm>
          <a:prstGeom prst="rect">
            <a:avLst/>
          </a:prstGeom>
        </p:spPr>
        <p:txBody>
          <a:bodyPr wrap="square">
            <a:spAutoFit/>
          </a:bodyPr>
          <a:lstStyle/>
          <a:p>
            <a:pPr algn="ctr"/>
            <a:r>
              <a:rPr lang="it-IT" sz="5400" dirty="0" smtClean="0">
                <a:solidFill>
                  <a:srgbClr val="FF0000"/>
                </a:solidFill>
              </a:rPr>
              <a:t>Ambiente</a:t>
            </a:r>
            <a:endParaRPr lang="it-IT" dirty="0"/>
          </a:p>
        </p:txBody>
      </p:sp>
      <p:sp>
        <p:nvSpPr>
          <p:cNvPr id="8" name="Ovale 7"/>
          <p:cNvSpPr/>
          <p:nvPr/>
        </p:nvSpPr>
        <p:spPr>
          <a:xfrm>
            <a:off x="2743200" y="2743200"/>
            <a:ext cx="3657600" cy="1524000"/>
          </a:xfrm>
          <a:prstGeom prst="ellipse">
            <a:avLst/>
          </a:prstGeom>
          <a:solidFill>
            <a:schemeClr val="accent6">
              <a:lumMod val="40000"/>
              <a:lumOff val="60000"/>
              <a:alpha val="47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CasellaDiTesto 8"/>
          <p:cNvSpPr txBox="1"/>
          <p:nvPr/>
        </p:nvSpPr>
        <p:spPr>
          <a:xfrm flipH="1">
            <a:off x="2057400" y="3048000"/>
            <a:ext cx="5105400" cy="769441"/>
          </a:xfrm>
          <a:prstGeom prst="rect">
            <a:avLst/>
          </a:prstGeom>
          <a:noFill/>
        </p:spPr>
        <p:txBody>
          <a:bodyPr wrap="square" rtlCol="0">
            <a:spAutoFit/>
          </a:bodyPr>
          <a:lstStyle/>
          <a:p>
            <a:pPr algn="ctr"/>
            <a:r>
              <a:rPr lang="it-IT" sz="4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Funzionamento</a:t>
            </a:r>
          </a:p>
        </p:txBody>
      </p:sp>
      <p:sp>
        <p:nvSpPr>
          <p:cNvPr id="10" name="Freccia destra 9"/>
          <p:cNvSpPr/>
          <p:nvPr/>
        </p:nvSpPr>
        <p:spPr>
          <a:xfrm>
            <a:off x="1304331" y="3180547"/>
            <a:ext cx="676869" cy="5232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1" name="Freccia sinistra 10"/>
          <p:cNvSpPr/>
          <p:nvPr/>
        </p:nvSpPr>
        <p:spPr>
          <a:xfrm>
            <a:off x="7162800" y="3180547"/>
            <a:ext cx="717804" cy="48463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2" name="Rettangolo 11"/>
          <p:cNvSpPr/>
          <p:nvPr/>
        </p:nvSpPr>
        <p:spPr>
          <a:xfrm>
            <a:off x="0" y="0"/>
            <a:ext cx="2098562" cy="1200329"/>
          </a:xfrm>
          <a:prstGeom prst="rect">
            <a:avLst/>
          </a:prstGeom>
          <a:solidFill>
            <a:srgbClr val="FFC000"/>
          </a:solidFill>
        </p:spPr>
        <p:txBody>
          <a:bodyPr wrap="square" lIns="91440" tIns="45720" rIns="91440" bIns="45720">
            <a:spAutoFit/>
          </a:bodyPr>
          <a:lstStyle/>
          <a:p>
            <a:pPr algn="ctr"/>
            <a:r>
              <a:rPr lang="it-IT"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Analisi </a:t>
            </a:r>
          </a:p>
          <a:p>
            <a:pPr algn="ctr"/>
            <a:r>
              <a:rPr lang="it-IT"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bisogni</a:t>
            </a:r>
            <a:endParaRPr lang="it-IT" sz="36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3" name="Rettangolo 12"/>
          <p:cNvSpPr/>
          <p:nvPr/>
        </p:nvSpPr>
        <p:spPr>
          <a:xfrm>
            <a:off x="7118082" y="0"/>
            <a:ext cx="2028149" cy="1200329"/>
          </a:xfrm>
          <a:prstGeom prst="rect">
            <a:avLst/>
          </a:prstGeom>
          <a:solidFill>
            <a:srgbClr val="FFC000"/>
          </a:solidFill>
        </p:spPr>
        <p:txBody>
          <a:bodyPr wrap="square" lIns="91440" tIns="45720" rIns="91440" bIns="45720">
            <a:spAutoFit/>
          </a:bodyPr>
          <a:lstStyle/>
          <a:p>
            <a:pPr algn="ctr"/>
            <a:r>
              <a:rPr lang="it-IT" sz="36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Offerta Servizi</a:t>
            </a:r>
            <a:endParaRPr lang="it-IT" sz="36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4" name="Freccia circolare a destra 13"/>
          <p:cNvSpPr/>
          <p:nvPr/>
        </p:nvSpPr>
        <p:spPr>
          <a:xfrm rot="16200000">
            <a:off x="4343400" y="3657600"/>
            <a:ext cx="457200" cy="2133600"/>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5" name="Freccia circolare a destra 14"/>
          <p:cNvSpPr/>
          <p:nvPr/>
        </p:nvSpPr>
        <p:spPr>
          <a:xfrm rot="5400000">
            <a:off x="4343400" y="1143000"/>
            <a:ext cx="457200" cy="2133600"/>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6" name="Rettangolo 15"/>
          <p:cNvSpPr/>
          <p:nvPr/>
        </p:nvSpPr>
        <p:spPr>
          <a:xfrm>
            <a:off x="3124200" y="0"/>
            <a:ext cx="3058180" cy="1200329"/>
          </a:xfrm>
          <a:prstGeom prst="rect">
            <a:avLst/>
          </a:prstGeom>
          <a:solidFill>
            <a:schemeClr val="bg1">
              <a:lumMod val="75000"/>
            </a:schemeClr>
          </a:solidFill>
        </p:spPr>
        <p:txBody>
          <a:bodyPr wrap="square" lIns="91440" tIns="45720" rIns="91440" bIns="45720">
            <a:spAutoFit/>
          </a:bodyPr>
          <a:lstStyle/>
          <a:p>
            <a:pPr algn="ctr"/>
            <a:r>
              <a:rPr lang="it-IT"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Performance </a:t>
            </a:r>
            <a:r>
              <a:rPr lang="it-IT" sz="36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a:t>
            </a:r>
            <a:r>
              <a:rPr lang="it-IT"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it-IT" sz="36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4</a:t>
            </a:r>
            <a:endParaRPr lang="it-IT" sz="36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7" name="Rettangolo 16"/>
          <p:cNvSpPr/>
          <p:nvPr/>
        </p:nvSpPr>
        <p:spPr>
          <a:xfrm>
            <a:off x="2209800" y="5657671"/>
            <a:ext cx="4724400" cy="830997"/>
          </a:xfrm>
          <a:prstGeom prst="rect">
            <a:avLst/>
          </a:prstGeom>
          <a:solidFill>
            <a:schemeClr val="bg1">
              <a:lumMod val="75000"/>
            </a:schemeClr>
          </a:solidFill>
        </p:spPr>
        <p:txBody>
          <a:bodyPr wrap="square" lIns="91440" tIns="45720" rIns="91440" bIns="45720">
            <a:spAutoFit/>
          </a:bodyPr>
          <a:lstStyle/>
          <a:p>
            <a:pPr algn="ctr"/>
            <a:r>
              <a:rPr lang="it-IT" sz="24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Persona in disequilibrio con l’ambiente</a:t>
            </a:r>
            <a:endParaRPr lang="it-IT" sz="24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8" name="Rettangolo 17"/>
          <p:cNvSpPr/>
          <p:nvPr/>
        </p:nvSpPr>
        <p:spPr>
          <a:xfrm>
            <a:off x="6934200" y="5257800"/>
            <a:ext cx="2256749" cy="1323439"/>
          </a:xfrm>
          <a:prstGeom prst="rect">
            <a:avLst/>
          </a:prstGeom>
          <a:solidFill>
            <a:srgbClr val="FFC000"/>
          </a:solidFill>
        </p:spPr>
        <p:txBody>
          <a:bodyPr wrap="square" lIns="91440" tIns="45720" rIns="91440" bIns="45720">
            <a:spAutoFit/>
          </a:bodyPr>
          <a:lstStyle/>
          <a:p>
            <a:pPr algn="ctr"/>
            <a:r>
              <a:rPr lang="it-IT" sz="20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Potenziamento e progetto nuovi facilitatori</a:t>
            </a:r>
            <a:endParaRPr lang="it-IT" sz="20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9" name="Rettangolo 18"/>
          <p:cNvSpPr/>
          <p:nvPr/>
        </p:nvSpPr>
        <p:spPr>
          <a:xfrm>
            <a:off x="0" y="5257800"/>
            <a:ext cx="2028149" cy="1384995"/>
          </a:xfrm>
          <a:prstGeom prst="rect">
            <a:avLst/>
          </a:prstGeom>
          <a:solidFill>
            <a:srgbClr val="FFC000"/>
          </a:solidFill>
        </p:spPr>
        <p:txBody>
          <a:bodyPr wrap="square" lIns="91440" tIns="45720" rIns="91440" bIns="45720">
            <a:spAutoFit/>
          </a:bodyPr>
          <a:lstStyle/>
          <a:p>
            <a:pPr algn="ctr"/>
            <a:r>
              <a:rPr lang="it-IT" sz="20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Prevenzione danni secondari</a:t>
            </a:r>
          </a:p>
          <a:p>
            <a:pPr algn="ctr"/>
            <a:endParaRPr lang="it-IT"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endParaRPr lang="it-IT" sz="24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0" name="Rettangolo 19"/>
          <p:cNvSpPr/>
          <p:nvPr/>
        </p:nvSpPr>
        <p:spPr>
          <a:xfrm>
            <a:off x="6934200" y="5569803"/>
            <a:ext cx="2256749" cy="707886"/>
          </a:xfrm>
          <a:prstGeom prst="rect">
            <a:avLst/>
          </a:prstGeom>
          <a:solidFill>
            <a:schemeClr val="accent6">
              <a:lumMod val="40000"/>
              <a:lumOff val="60000"/>
            </a:schemeClr>
          </a:solidFill>
        </p:spPr>
        <p:txBody>
          <a:bodyPr wrap="square" lIns="91440" tIns="45720" rIns="91440" bIns="45720">
            <a:spAutoFit/>
          </a:bodyPr>
          <a:lstStyle/>
          <a:p>
            <a:pPr algn="ctr"/>
            <a:r>
              <a:rPr lang="it-IT" sz="20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Eliminazione barriere</a:t>
            </a:r>
            <a:endParaRPr lang="it-IT" sz="20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1" name="Freccia destra 20"/>
          <p:cNvSpPr/>
          <p:nvPr/>
        </p:nvSpPr>
        <p:spPr>
          <a:xfrm>
            <a:off x="1524000" y="0"/>
            <a:ext cx="2133600" cy="9144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2800" dirty="0" smtClean="0"/>
              <a:t>Capacità </a:t>
            </a:r>
            <a:endParaRPr lang="it-IT" dirty="0"/>
          </a:p>
        </p:txBody>
      </p:sp>
      <p:sp>
        <p:nvSpPr>
          <p:cNvPr id="22" name="Freccia sinistra 21"/>
          <p:cNvSpPr/>
          <p:nvPr/>
        </p:nvSpPr>
        <p:spPr>
          <a:xfrm>
            <a:off x="5715000" y="0"/>
            <a:ext cx="1828800" cy="10668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2000" dirty="0" smtClean="0"/>
              <a:t>Sostegni</a:t>
            </a:r>
          </a:p>
          <a:p>
            <a:pPr algn="ctr"/>
            <a:r>
              <a:rPr lang="it-IT" sz="2000" dirty="0" smtClean="0"/>
              <a:t>inadeguati </a:t>
            </a:r>
            <a:endParaRPr lang="it-IT"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iterate type="lt">
                                    <p:tmPct val="0"/>
                                  </p:iterate>
                                  <p:childTnLst>
                                    <p:set>
                                      <p:cBhvr>
                                        <p:cTn id="6" dur="1" fill="hold">
                                          <p:stCondLst>
                                            <p:cond delay="0"/>
                                          </p:stCondLst>
                                        </p:cTn>
                                        <p:tgtEl>
                                          <p:spTgt spid="16"/>
                                        </p:tgtEl>
                                        <p:attrNameLst>
                                          <p:attrName>style.visibility</p:attrName>
                                        </p:attrNameLst>
                                      </p:cBhvr>
                                      <p:to>
                                        <p:strVal val="visible"/>
                                      </p:to>
                                    </p:set>
                                    <p:animEffect transition="in" filter="slide(fromBottom)">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900" decel="100000" fill="hold"/>
                                        <p:tgtEl>
                                          <p:spTgt spid="1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1" nodeType="clickEffect">
                                  <p:stCondLst>
                                    <p:cond delay="0"/>
                                  </p:stCondLst>
                                  <p:childTnLst>
                                    <p:set>
                                      <p:cBhvr>
                                        <p:cTn id="3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0" grpId="1" animBg="1"/>
      <p:bldP spid="21" grpId="0" animBg="1"/>
      <p:bldP spid="22" grpId="0" animBg="1"/>
    </p:bld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402" name="Immagine 1"/>
          <p:cNvPicPr>
            <a:picLocks noChangeAspect="1"/>
          </p:cNvPicPr>
          <p:nvPr/>
        </p:nvPicPr>
        <p:blipFill>
          <a:blip r:embed="rId2"/>
          <a:srcRect/>
          <a:stretch>
            <a:fillRect/>
          </a:stretch>
        </p:blipFill>
        <p:spPr bwMode="auto">
          <a:xfrm>
            <a:off x="-419100" y="-107950"/>
            <a:ext cx="9982200" cy="7073900"/>
          </a:xfrm>
          <a:prstGeom prst="rect">
            <a:avLst/>
          </a:prstGeom>
          <a:noFill/>
          <a:ln w="9525">
            <a:noFill/>
            <a:miter lim="800000"/>
            <a:headEnd/>
            <a:tailEnd/>
          </a:ln>
        </p:spPr>
      </p:pic>
      <p:sp>
        <p:nvSpPr>
          <p:cNvPr id="3" name="Rettangolo 2"/>
          <p:cNvSpPr/>
          <p:nvPr/>
        </p:nvSpPr>
        <p:spPr>
          <a:xfrm>
            <a:off x="0" y="0"/>
            <a:ext cx="9448800" cy="9144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3200" dirty="0" smtClean="0">
                <a:solidFill>
                  <a:srgbClr val="000000"/>
                </a:solidFill>
              </a:rPr>
              <a:t>ESEMPIO </a:t>
            </a:r>
            <a:r>
              <a:rPr lang="it-IT" sz="3200" dirty="0" err="1" smtClean="0">
                <a:solidFill>
                  <a:srgbClr val="000000"/>
                </a:solidFill>
              </a:rPr>
              <a:t>DI</a:t>
            </a:r>
            <a:r>
              <a:rPr lang="it-IT" sz="3200" dirty="0" smtClean="0">
                <a:solidFill>
                  <a:srgbClr val="000000"/>
                </a:solidFill>
              </a:rPr>
              <a:t> VALUTAZIONE</a:t>
            </a:r>
            <a:endParaRPr lang="it-IT" dirty="0">
              <a:solidFill>
                <a:srgbClr val="00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Sottotitolo 8"/>
          <p:cNvSpPr>
            <a:spLocks noGrp="1"/>
          </p:cNvSpPr>
          <p:nvPr>
            <p:ph type="subTitle" idx="1"/>
          </p:nvPr>
        </p:nvSpPr>
        <p:spPr>
          <a:xfrm>
            <a:off x="928688" y="457200"/>
            <a:ext cx="7215187" cy="5143500"/>
          </a:xfrm>
        </p:spPr>
        <p:txBody>
          <a:bodyPr>
            <a:noAutofit/>
          </a:bodyPr>
          <a:lstStyle/>
          <a:p>
            <a:pPr>
              <a:defRPr/>
            </a:pPr>
            <a:r>
              <a:rPr lang="it-IT" sz="2800" b="1" dirty="0" smtClean="0">
                <a:solidFill>
                  <a:srgbClr val="000000"/>
                </a:solidFill>
              </a:rPr>
              <a:t>Convenzione sui diritti delle persone con</a:t>
            </a:r>
          </a:p>
          <a:p>
            <a:pPr>
              <a:defRPr/>
            </a:pPr>
            <a:r>
              <a:rPr lang="it-IT" sz="2800" b="1" dirty="0" smtClean="0">
                <a:solidFill>
                  <a:srgbClr val="000000"/>
                </a:solidFill>
              </a:rPr>
              <a:t>disabilità (ONU-New York 13.12.2006):</a:t>
            </a:r>
          </a:p>
          <a:p>
            <a:pPr algn="just">
              <a:defRPr/>
            </a:pPr>
            <a:endParaRPr lang="it-IT" sz="2800" dirty="0" smtClean="0">
              <a:solidFill>
                <a:srgbClr val="000000"/>
              </a:solidFill>
            </a:endParaRPr>
          </a:p>
          <a:p>
            <a:pPr algn="just">
              <a:defRPr/>
            </a:pPr>
            <a:endParaRPr lang="it-IT" sz="2800" dirty="0" smtClean="0">
              <a:solidFill>
                <a:srgbClr val="000000"/>
              </a:solidFill>
            </a:endParaRPr>
          </a:p>
          <a:p>
            <a:pPr algn="just">
              <a:defRPr/>
            </a:pPr>
            <a:endParaRPr lang="it-IT" sz="2800" dirty="0" smtClean="0">
              <a:solidFill>
                <a:srgbClr val="000000"/>
              </a:solidFill>
            </a:endParaRPr>
          </a:p>
          <a:p>
            <a:pPr algn="just">
              <a:defRPr/>
            </a:pPr>
            <a:endParaRPr lang="it-IT" sz="2800" dirty="0" smtClean="0">
              <a:solidFill>
                <a:srgbClr val="000000"/>
              </a:solidFill>
            </a:endParaRPr>
          </a:p>
          <a:p>
            <a:pPr algn="just">
              <a:defRPr/>
            </a:pPr>
            <a:r>
              <a:rPr lang="it-IT" sz="2800" dirty="0" smtClean="0">
                <a:solidFill>
                  <a:srgbClr val="000000"/>
                </a:solidFill>
              </a:rPr>
              <a:t>che, </a:t>
            </a:r>
            <a:r>
              <a:rPr lang="it-IT" sz="2800" b="1" u="sng" dirty="0" smtClean="0">
                <a:solidFill>
                  <a:srgbClr val="000000"/>
                </a:solidFill>
              </a:rPr>
              <a:t>in interazione</a:t>
            </a:r>
            <a:r>
              <a:rPr lang="it-IT" sz="2800" b="1" dirty="0" smtClean="0">
                <a:solidFill>
                  <a:srgbClr val="000000"/>
                </a:solidFill>
              </a:rPr>
              <a:t> con barriere di diversa natura possono ostacolare la loro piena</a:t>
            </a:r>
          </a:p>
          <a:p>
            <a:pPr algn="just">
              <a:defRPr/>
            </a:pPr>
            <a:r>
              <a:rPr lang="it-IT" sz="2800" dirty="0" smtClean="0">
                <a:solidFill>
                  <a:srgbClr val="000000"/>
                </a:solidFill>
              </a:rPr>
              <a:t>ed </a:t>
            </a:r>
            <a:r>
              <a:rPr lang="it-IT" sz="2800" b="1" dirty="0" smtClean="0">
                <a:solidFill>
                  <a:srgbClr val="000000"/>
                </a:solidFill>
              </a:rPr>
              <a:t>effettiva partecipazione nella società su base di </a:t>
            </a:r>
            <a:r>
              <a:rPr lang="it-IT" sz="2800" dirty="0" smtClean="0">
                <a:solidFill>
                  <a:srgbClr val="000000"/>
                </a:solidFill>
              </a:rPr>
              <a:t>uguaglianza con gli altri.”</a:t>
            </a:r>
            <a:endParaRPr lang="it-IT" sz="2800" dirty="0">
              <a:solidFill>
                <a:srgbClr val="000000"/>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0.2|0.5|0.5|0.3|0.2|0.2|0.2|0.1|0.1"/>
</p:tagLst>
</file>

<file path=ppt/tags/tag2.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0.2|0.5|0.5|0.3|0.2|0.2|0.2|0.1|0.1"/>
</p:tagLst>
</file>

<file path=ppt/tags/tag3.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0.2|0.5|0.5|0.3|0.2|0.2|0.2|0.1|0.1"/>
</p:tagLst>
</file>

<file path=ppt/tags/tag4.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0.2|0.5|0.5|0.3|0.2|0.2|0.2|0.1|0.1"/>
</p:tagLst>
</file>

<file path=ppt/tags/tag5.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0.2|0.5|0.5|0.3|0.2|0.2|0.2|0.1|0.1"/>
</p:tagLst>
</file>

<file path=ppt/tags/tag6.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0.2|0.5|0.5|0.3|0.2|0.2|0.2|0.1|0.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tro">
  <a:themeElements>
    <a:clrScheme name="Astr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tr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tr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1753</TotalTime>
  <Words>12154</Words>
  <Application>Microsoft Office PowerPoint</Application>
  <PresentationFormat>Presentazione su schermo (4:3)</PresentationFormat>
  <Paragraphs>1377</Paragraphs>
  <Slides>87</Slides>
  <Notes>56</Notes>
  <HiddenSlides>0</HiddenSlides>
  <MMClips>0</MMClips>
  <ScaleCrop>false</ScaleCrop>
  <HeadingPairs>
    <vt:vector size="6" baseType="variant">
      <vt:variant>
        <vt:lpstr>Modello struttura</vt:lpstr>
      </vt:variant>
      <vt:variant>
        <vt:i4>1</vt:i4>
      </vt:variant>
      <vt:variant>
        <vt:lpstr>Server OLE incorporati</vt:lpstr>
      </vt:variant>
      <vt:variant>
        <vt:i4>3</vt:i4>
      </vt:variant>
      <vt:variant>
        <vt:lpstr>Titoli diapositive</vt:lpstr>
      </vt:variant>
      <vt:variant>
        <vt:i4>87</vt:i4>
      </vt:variant>
    </vt:vector>
  </HeadingPairs>
  <TitlesOfParts>
    <vt:vector size="91" baseType="lpstr">
      <vt:lpstr>Astro</vt:lpstr>
      <vt:lpstr>ClipArt</vt:lpstr>
      <vt:lpstr>Documento</vt:lpstr>
      <vt:lpstr>Immagine bitmap</vt:lpstr>
      <vt:lpstr>DALL’I.C.F. AL PROGETTO DI VITA La cornice concettuale di riferimento</vt:lpstr>
      <vt:lpstr>Diapositiva 2</vt:lpstr>
      <vt:lpstr>Diapositiva 3</vt:lpstr>
      <vt:lpstr>Diapositiva 4</vt:lpstr>
      <vt:lpstr>Diapositiva 5</vt:lpstr>
      <vt:lpstr>Diapositiva 6</vt:lpstr>
      <vt:lpstr>Diapositiva 7</vt:lpstr>
      <vt:lpstr>Diapositiva 8</vt:lpstr>
      <vt:lpstr>Diapositiva 9</vt:lpstr>
      <vt:lpstr>Concetto di salute vs malattia</vt:lpstr>
      <vt:lpstr>Diapositiva 11</vt:lpstr>
      <vt:lpstr>Diapositiva 12</vt:lpstr>
      <vt:lpstr>Modello          vs.     Modello di Universale                Minoranze</vt:lpstr>
      <vt:lpstr>Disabili?</vt:lpstr>
      <vt:lpstr>Diapositiva 15</vt:lpstr>
      <vt:lpstr>Diapositiva 16</vt:lpstr>
      <vt:lpstr>Caratteristiche del funzionamento</vt:lpstr>
      <vt:lpstr>Diapositiva 18</vt:lpstr>
      <vt:lpstr>Funzionamento e Disabilità</vt:lpstr>
      <vt:lpstr>Funzionamento e Disabilità</vt:lpstr>
      <vt:lpstr>Amartya Sen Premio Nobel per economia 1998</vt:lpstr>
      <vt:lpstr>Diapositiva 22</vt:lpstr>
      <vt:lpstr>Functioning e capability</vt:lpstr>
      <vt:lpstr>Functioning e capability</vt:lpstr>
      <vt:lpstr>Functioning e capability</vt:lpstr>
      <vt:lpstr>Diapositiva 26</vt:lpstr>
      <vt:lpstr>Diapositiva 27</vt:lpstr>
      <vt:lpstr>DALL’I.C.F. AL PROGETTO DI VITA La metodologia di compilazione delle schede</vt:lpstr>
      <vt:lpstr>MODULO I</vt:lpstr>
      <vt:lpstr>Diapositiva 30</vt:lpstr>
      <vt:lpstr>Diapositiva 31</vt:lpstr>
      <vt:lpstr>Diapositiva 32</vt:lpstr>
      <vt:lpstr>Diapositiva 33</vt:lpstr>
      <vt:lpstr>Diapositiva 34</vt:lpstr>
      <vt:lpstr>Diapositiva 35</vt:lpstr>
      <vt:lpstr>Diapositiva 36</vt:lpstr>
      <vt:lpstr>Diapositiva 37</vt:lpstr>
      <vt:lpstr>Funzionamento e Disabilità</vt:lpstr>
      <vt:lpstr>Diapositiva 39</vt:lpstr>
      <vt:lpstr>Diapositiva 40</vt:lpstr>
      <vt:lpstr>Diapositiva 41</vt:lpstr>
      <vt:lpstr>L’analisi del funzionamento ha natura sistemica </vt:lpstr>
      <vt:lpstr>Caratteristiche del funzionamento</vt:lpstr>
      <vt:lpstr>Diapositiva 44</vt:lpstr>
      <vt:lpstr>Diapositiva 45</vt:lpstr>
      <vt:lpstr>Diapositiva 46</vt:lpstr>
      <vt:lpstr>Diapositiva 47</vt:lpstr>
      <vt:lpstr>Diapositiva 48</vt:lpstr>
      <vt:lpstr>MODULO II</vt:lpstr>
      <vt:lpstr>STRUTTURA DELL’ICF</vt:lpstr>
      <vt:lpstr>STRUTTURA DELL’ICF</vt:lpstr>
      <vt:lpstr>STRUTTURA DELL’ICF</vt:lpstr>
      <vt:lpstr>STRUTTURA DELL’ICF</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 </vt:lpstr>
      <vt:lpstr>Diapositiva 65</vt:lpstr>
      <vt:lpstr>Analisi quantitativa</vt:lpstr>
      <vt:lpstr>Accuratezza: grado di corrispondenza del dato teorico con il dato reale o di riferimento. </vt:lpstr>
      <vt:lpstr>Precisione: grado di convergenza di dati individualmente rilevati su un valore medio della serie cui appartengono. </vt:lpstr>
      <vt:lpstr>Variabilità dovuta  errore sistemetico + errore casuale</vt:lpstr>
      <vt:lpstr>Diapositiva 70</vt:lpstr>
      <vt:lpstr>Diapositiva 71</vt:lpstr>
      <vt:lpstr>Diapositiva 72</vt:lpstr>
      <vt:lpstr>Diapositiva 73</vt:lpstr>
      <vt:lpstr>Diapositiva 74</vt:lpstr>
      <vt:lpstr>Diapositiva 75</vt:lpstr>
      <vt:lpstr>Diapositiva 76</vt:lpstr>
      <vt:lpstr>Diapositiva 77</vt:lpstr>
      <vt:lpstr>Diapositiva 78</vt:lpstr>
      <vt:lpstr>Diapositiva 79</vt:lpstr>
      <vt:lpstr>Diapositiva 80</vt:lpstr>
      <vt:lpstr>Diapositiva 81</vt:lpstr>
      <vt:lpstr>Diapositiva 82</vt:lpstr>
      <vt:lpstr>Diapositiva 83</vt:lpstr>
      <vt:lpstr>OPPORTUNITA’ E RESPONSABILITA’</vt:lpstr>
      <vt:lpstr>Diapositiva 85</vt:lpstr>
      <vt:lpstr>Diapositiva 86</vt:lpstr>
      <vt:lpstr>Diapositiva 87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DALL’ICF AL PROGETTO DI VITA</dc:title>
  <dc:creator>marco.piccoli</dc:creator>
  <cp:lastModifiedBy>Alessandro Cosentino</cp:lastModifiedBy>
  <cp:revision>109</cp:revision>
  <dcterms:created xsi:type="dcterms:W3CDTF">2011-11-21T07:53:31Z</dcterms:created>
  <dcterms:modified xsi:type="dcterms:W3CDTF">2011-11-21T15:50:06Z</dcterms:modified>
</cp:coreProperties>
</file>