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77" r:id="rId4"/>
    <p:sldId id="278" r:id="rId5"/>
    <p:sldId id="261" r:id="rId6"/>
    <p:sldId id="262" r:id="rId7"/>
    <p:sldId id="263" r:id="rId8"/>
    <p:sldId id="264" r:id="rId9"/>
    <p:sldId id="265" r:id="rId10"/>
    <p:sldId id="305" r:id="rId11"/>
    <p:sldId id="306" r:id="rId12"/>
    <p:sldId id="307" r:id="rId13"/>
    <p:sldId id="266" r:id="rId14"/>
    <p:sldId id="308" r:id="rId15"/>
    <p:sldId id="294" r:id="rId16"/>
    <p:sldId id="303" r:id="rId17"/>
    <p:sldId id="296" r:id="rId18"/>
    <p:sldId id="297" r:id="rId19"/>
    <p:sldId id="298" r:id="rId20"/>
    <p:sldId id="267" r:id="rId21"/>
    <p:sldId id="300" r:id="rId22"/>
    <p:sldId id="301" r:id="rId23"/>
    <p:sldId id="302" r:id="rId24"/>
    <p:sldId id="304" r:id="rId25"/>
    <p:sldId id="299" r:id="rId2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65" autoAdjust="0"/>
  </p:normalViewPr>
  <p:slideViewPr>
    <p:cSldViewPr>
      <p:cViewPr varScale="1">
        <p:scale>
          <a:sx n="102" d="100"/>
          <a:sy n="102" d="100"/>
        </p:scale>
        <p:origin x="-228" y="-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5823DE-9DD0-954F-AC12-F0E69F31C6D5}"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it-IT"/>
        </a:p>
      </dgm:t>
    </dgm:pt>
    <dgm:pt modelId="{597D9830-F160-D141-8F81-E217404D2403}">
      <dgm:prSet phldrT="[Testo]" custT="1"/>
      <dgm:spPr/>
      <dgm:t>
        <a:bodyPr vert="vert270" anchor="ctr" anchorCtr="1"/>
        <a:lstStyle/>
        <a:p>
          <a:r>
            <a:rPr lang="it-IT" sz="1400" b="1" dirty="0" smtClean="0"/>
            <a:t>Capacità</a:t>
          </a:r>
          <a:r>
            <a:rPr lang="it-IT" sz="1200" b="1" dirty="0" smtClean="0"/>
            <a:t> </a:t>
          </a:r>
          <a:endParaRPr lang="it-IT" sz="1200" b="1" dirty="0"/>
        </a:p>
      </dgm:t>
    </dgm:pt>
    <dgm:pt modelId="{BE590F6C-BCBF-1A44-B193-F8AB69BAF229}" type="parTrans" cxnId="{662DFAD9-63F5-8946-B820-601CA7939998}">
      <dgm:prSet/>
      <dgm:spPr/>
      <dgm:t>
        <a:bodyPr/>
        <a:lstStyle/>
        <a:p>
          <a:endParaRPr lang="it-IT"/>
        </a:p>
      </dgm:t>
    </dgm:pt>
    <dgm:pt modelId="{1A5C02FA-C10E-E745-8D21-F383E617C0E1}" type="sibTrans" cxnId="{662DFAD9-63F5-8946-B820-601CA7939998}">
      <dgm:prSet/>
      <dgm:spPr/>
      <dgm:t>
        <a:bodyPr/>
        <a:lstStyle/>
        <a:p>
          <a:endParaRPr lang="it-IT"/>
        </a:p>
      </dgm:t>
    </dgm:pt>
    <dgm:pt modelId="{E1087BC8-B55A-9740-89B5-230DB0065ED2}">
      <dgm:prSet phldrT="[Testo]" custT="1"/>
      <dgm:spPr/>
      <dgm:t>
        <a:bodyPr vert="vert270" anchor="ctr" anchorCtr="1"/>
        <a:lstStyle/>
        <a:p>
          <a:r>
            <a:rPr lang="it-IT" sz="1200" b="1" dirty="0" smtClean="0"/>
            <a:t>Attributi potenziali</a:t>
          </a:r>
          <a:endParaRPr lang="it-IT" sz="1200" b="1" dirty="0"/>
        </a:p>
      </dgm:t>
    </dgm:pt>
    <dgm:pt modelId="{7D567578-4B08-F04C-830F-63B1566BCC77}" type="parTrans" cxnId="{63F0B564-47E7-E348-AED7-48EE4253D641}">
      <dgm:prSet/>
      <dgm:spPr/>
      <dgm:t>
        <a:bodyPr/>
        <a:lstStyle/>
        <a:p>
          <a:endParaRPr lang="it-IT"/>
        </a:p>
      </dgm:t>
    </dgm:pt>
    <dgm:pt modelId="{A5694D7E-3349-074C-90CA-AB93DE298177}" type="sibTrans" cxnId="{63F0B564-47E7-E348-AED7-48EE4253D641}">
      <dgm:prSet/>
      <dgm:spPr/>
      <dgm:t>
        <a:bodyPr/>
        <a:lstStyle/>
        <a:p>
          <a:endParaRPr lang="it-IT"/>
        </a:p>
      </dgm:t>
    </dgm:pt>
    <dgm:pt modelId="{A3390CCD-681E-9544-89F5-AE244C41E006}">
      <dgm:prSet phldrT="[Testo]" custT="1"/>
      <dgm:spPr/>
      <dgm:t>
        <a:bodyPr vert="vert270" anchor="ctr" anchorCtr="1"/>
        <a:lstStyle/>
        <a:p>
          <a:r>
            <a:rPr lang="it-IT" sz="1200" b="1" dirty="0" smtClean="0"/>
            <a:t>Caratteristiche generali</a:t>
          </a:r>
          <a:endParaRPr lang="it-IT" sz="1200" b="1" dirty="0"/>
        </a:p>
      </dgm:t>
    </dgm:pt>
    <dgm:pt modelId="{6FE4588B-041A-3048-A96D-D798AB70DAFA}" type="parTrans" cxnId="{E11232BF-5A5C-1943-AE06-A02BF2B33F29}">
      <dgm:prSet/>
      <dgm:spPr/>
      <dgm:t>
        <a:bodyPr/>
        <a:lstStyle/>
        <a:p>
          <a:endParaRPr lang="it-IT"/>
        </a:p>
      </dgm:t>
    </dgm:pt>
    <dgm:pt modelId="{EB573CE4-C3F1-CE46-811C-13EF846E4C9D}" type="sibTrans" cxnId="{E11232BF-5A5C-1943-AE06-A02BF2B33F29}">
      <dgm:prSet/>
      <dgm:spPr/>
      <dgm:t>
        <a:bodyPr/>
        <a:lstStyle/>
        <a:p>
          <a:endParaRPr lang="it-IT"/>
        </a:p>
      </dgm:t>
    </dgm:pt>
    <dgm:pt modelId="{5AC10680-F862-4D4B-A2BF-C71A7AC992DF}">
      <dgm:prSet phldrT="[Testo]" custT="1"/>
      <dgm:spPr/>
      <dgm:t>
        <a:bodyPr vert="vert270" anchor="ctr" anchorCtr="1"/>
        <a:lstStyle/>
        <a:p>
          <a:r>
            <a:rPr lang="it-IT" sz="1200" b="1" dirty="0" smtClean="0"/>
            <a:t>I</a:t>
          </a:r>
          <a:r>
            <a:rPr lang="it-IT" sz="1400" b="1" dirty="0" smtClean="0"/>
            <a:t>ndividuo</a:t>
          </a:r>
          <a:r>
            <a:rPr lang="it-IT" sz="1200" b="1" dirty="0" smtClean="0"/>
            <a:t> </a:t>
          </a:r>
          <a:endParaRPr lang="it-IT" sz="1200" b="1" dirty="0"/>
        </a:p>
      </dgm:t>
    </dgm:pt>
    <dgm:pt modelId="{374D5270-3470-F046-8354-973C5C563F59}" type="parTrans" cxnId="{E38680DA-789F-2E4C-87AC-8A8E54B1DF28}">
      <dgm:prSet/>
      <dgm:spPr/>
      <dgm:t>
        <a:bodyPr/>
        <a:lstStyle/>
        <a:p>
          <a:endParaRPr lang="it-IT"/>
        </a:p>
      </dgm:t>
    </dgm:pt>
    <dgm:pt modelId="{9DB005D2-4196-534C-9F70-34E9AFD43846}" type="sibTrans" cxnId="{E38680DA-789F-2E4C-87AC-8A8E54B1DF28}">
      <dgm:prSet/>
      <dgm:spPr/>
      <dgm:t>
        <a:bodyPr/>
        <a:lstStyle/>
        <a:p>
          <a:endParaRPr lang="it-IT"/>
        </a:p>
      </dgm:t>
    </dgm:pt>
    <dgm:pt modelId="{77287870-66F3-E24A-A747-C6301F59B2D1}">
      <dgm:prSet phldrT="[Testo]" custT="1"/>
      <dgm:spPr/>
      <dgm:t>
        <a:bodyPr vert="vert270" anchor="ctr" anchorCtr="1"/>
        <a:lstStyle/>
        <a:p>
          <a:r>
            <a:rPr lang="it-IT" sz="1200" b="1" dirty="0" smtClean="0"/>
            <a:t>Aspetti soggettivi</a:t>
          </a:r>
          <a:endParaRPr lang="it-IT" sz="1200" b="1" dirty="0"/>
        </a:p>
      </dgm:t>
    </dgm:pt>
    <dgm:pt modelId="{998AB743-A5A0-804C-9F7B-6F7F4E09E1E0}" type="parTrans" cxnId="{BF58724F-EE4F-5842-B69E-B681298FC4E2}">
      <dgm:prSet/>
      <dgm:spPr/>
      <dgm:t>
        <a:bodyPr/>
        <a:lstStyle/>
        <a:p>
          <a:endParaRPr lang="it-IT"/>
        </a:p>
      </dgm:t>
    </dgm:pt>
    <dgm:pt modelId="{1CA04B47-83CF-C94E-899B-57BB70E67ED6}" type="sibTrans" cxnId="{BF58724F-EE4F-5842-B69E-B681298FC4E2}">
      <dgm:prSet/>
      <dgm:spPr/>
      <dgm:t>
        <a:bodyPr/>
        <a:lstStyle/>
        <a:p>
          <a:endParaRPr lang="it-IT"/>
        </a:p>
      </dgm:t>
    </dgm:pt>
    <dgm:pt modelId="{2A29D400-C10E-9842-BEB8-0D240EB89C41}">
      <dgm:prSet phldrT="[Testo]" custT="1"/>
      <dgm:spPr/>
      <dgm:t>
        <a:bodyPr vert="vert270" anchor="ctr" anchorCtr="1"/>
        <a:lstStyle/>
        <a:p>
          <a:r>
            <a:rPr lang="it-IT" sz="1200" dirty="0" smtClean="0"/>
            <a:t>Poteri intern</a:t>
          </a:r>
          <a:r>
            <a:rPr lang="it-IT" sz="700" dirty="0" smtClean="0"/>
            <a:t>i</a:t>
          </a:r>
          <a:endParaRPr lang="it-IT" sz="700" dirty="0"/>
        </a:p>
      </dgm:t>
    </dgm:pt>
    <dgm:pt modelId="{21BFD603-68D3-404C-AA6B-20042D8A96F1}" type="parTrans" cxnId="{824561C5-19C2-ED47-B1B0-7D507F3BF9B0}">
      <dgm:prSet/>
      <dgm:spPr/>
      <dgm:t>
        <a:bodyPr/>
        <a:lstStyle/>
        <a:p>
          <a:endParaRPr lang="it-IT"/>
        </a:p>
      </dgm:t>
    </dgm:pt>
    <dgm:pt modelId="{CF20D491-2AD1-5244-BB44-40FE62982FEC}" type="sibTrans" cxnId="{824561C5-19C2-ED47-B1B0-7D507F3BF9B0}">
      <dgm:prSet/>
      <dgm:spPr/>
      <dgm:t>
        <a:bodyPr/>
        <a:lstStyle/>
        <a:p>
          <a:endParaRPr lang="it-IT"/>
        </a:p>
      </dgm:t>
    </dgm:pt>
    <dgm:pt modelId="{78901F1E-6E11-BB4D-B4BF-BA5844BDE9AB}">
      <dgm:prSet phldrT="[Testo]" custT="1"/>
      <dgm:spPr/>
      <dgm:t>
        <a:bodyPr vert="vert270" anchor="ctr" anchorCtr="1"/>
        <a:lstStyle/>
        <a:p>
          <a:r>
            <a:rPr lang="it-IT" sz="1400" b="1" dirty="0" smtClean="0"/>
            <a:t>Condizione di salute</a:t>
          </a:r>
          <a:endParaRPr lang="it-IT" sz="1400" b="1" dirty="0"/>
        </a:p>
      </dgm:t>
    </dgm:pt>
    <dgm:pt modelId="{47CFFC4C-BDB0-D44B-A3BE-F4DF14129815}" type="parTrans" cxnId="{72881800-3750-0D4A-A7E4-760EB197DE38}">
      <dgm:prSet/>
      <dgm:spPr/>
      <dgm:t>
        <a:bodyPr/>
        <a:lstStyle/>
        <a:p>
          <a:endParaRPr lang="it-IT"/>
        </a:p>
      </dgm:t>
    </dgm:pt>
    <dgm:pt modelId="{7C05F906-E1CF-FF46-AEAA-001D25539F02}" type="sibTrans" cxnId="{72881800-3750-0D4A-A7E4-760EB197DE38}">
      <dgm:prSet/>
      <dgm:spPr/>
      <dgm:t>
        <a:bodyPr/>
        <a:lstStyle/>
        <a:p>
          <a:endParaRPr lang="it-IT"/>
        </a:p>
      </dgm:t>
    </dgm:pt>
    <dgm:pt modelId="{B6CF49EB-6F89-E442-ABEA-832A06700843}">
      <dgm:prSet phldrT="[Testo]" custT="1"/>
      <dgm:spPr/>
      <dgm:t>
        <a:bodyPr vert="vert270" anchor="ctr" anchorCtr="1"/>
        <a:lstStyle/>
        <a:p>
          <a:r>
            <a:rPr lang="it-IT" sz="1200" b="1" dirty="0" smtClean="0"/>
            <a:t>Malattia </a:t>
          </a:r>
          <a:endParaRPr lang="it-IT" sz="1200" b="1" dirty="0"/>
        </a:p>
      </dgm:t>
    </dgm:pt>
    <dgm:pt modelId="{325B11B5-DB50-2E4F-9907-766DEA9543C2}" type="parTrans" cxnId="{77F82A15-E843-1C46-AC82-3EA824AC157D}">
      <dgm:prSet/>
      <dgm:spPr/>
      <dgm:t>
        <a:bodyPr/>
        <a:lstStyle/>
        <a:p>
          <a:endParaRPr lang="it-IT"/>
        </a:p>
      </dgm:t>
    </dgm:pt>
    <dgm:pt modelId="{716EFCD1-059F-BB44-BF1A-21B7AF1ED8D8}" type="sibTrans" cxnId="{77F82A15-E843-1C46-AC82-3EA824AC157D}">
      <dgm:prSet/>
      <dgm:spPr/>
      <dgm:t>
        <a:bodyPr/>
        <a:lstStyle/>
        <a:p>
          <a:endParaRPr lang="it-IT"/>
        </a:p>
      </dgm:t>
    </dgm:pt>
    <dgm:pt modelId="{6B5381D3-63EA-E645-B1C4-4C516C4090B4}">
      <dgm:prSet phldrT="[Testo]" custT="1"/>
      <dgm:spPr/>
      <dgm:t>
        <a:bodyPr vert="vert270" anchor="ctr" anchorCtr="1"/>
        <a:lstStyle/>
        <a:p>
          <a:r>
            <a:rPr lang="it-IT" sz="1200" b="1" dirty="0" smtClean="0"/>
            <a:t>Menomazione</a:t>
          </a:r>
          <a:r>
            <a:rPr lang="it-IT" sz="700" dirty="0" smtClean="0"/>
            <a:t> </a:t>
          </a:r>
          <a:endParaRPr lang="it-IT" sz="700" dirty="0"/>
        </a:p>
      </dgm:t>
    </dgm:pt>
    <dgm:pt modelId="{1DA4DAD1-9405-EC4D-B9F5-BBFE2C117539}" type="parTrans" cxnId="{2E3018DF-3300-AC42-88AB-0650BC894117}">
      <dgm:prSet/>
      <dgm:spPr/>
      <dgm:t>
        <a:bodyPr/>
        <a:lstStyle/>
        <a:p>
          <a:endParaRPr lang="it-IT"/>
        </a:p>
      </dgm:t>
    </dgm:pt>
    <dgm:pt modelId="{F3FCCABF-EE49-814C-9909-33382129C4E9}" type="sibTrans" cxnId="{2E3018DF-3300-AC42-88AB-0650BC894117}">
      <dgm:prSet/>
      <dgm:spPr/>
      <dgm:t>
        <a:bodyPr/>
        <a:lstStyle/>
        <a:p>
          <a:endParaRPr lang="it-IT"/>
        </a:p>
      </dgm:t>
    </dgm:pt>
    <dgm:pt modelId="{A2C2A6B8-323B-F44C-A280-CFBEA35F4155}" type="pres">
      <dgm:prSet presAssocID="{AD5823DE-9DD0-954F-AC12-F0E69F31C6D5}" presName="Name0" presStyleCnt="0">
        <dgm:presLayoutVars>
          <dgm:dir/>
          <dgm:resizeHandles val="exact"/>
        </dgm:presLayoutVars>
      </dgm:prSet>
      <dgm:spPr/>
      <dgm:t>
        <a:bodyPr/>
        <a:lstStyle/>
        <a:p>
          <a:endParaRPr lang="it-IT"/>
        </a:p>
      </dgm:t>
    </dgm:pt>
    <dgm:pt modelId="{CEC6EBA2-526E-3943-97F4-3D05A57F87C8}" type="pres">
      <dgm:prSet presAssocID="{597D9830-F160-D141-8F81-E217404D2403}" presName="node" presStyleLbl="node1" presStyleIdx="0" presStyleCnt="3">
        <dgm:presLayoutVars>
          <dgm:bulletEnabled val="1"/>
        </dgm:presLayoutVars>
      </dgm:prSet>
      <dgm:spPr/>
      <dgm:t>
        <a:bodyPr/>
        <a:lstStyle/>
        <a:p>
          <a:endParaRPr lang="it-IT"/>
        </a:p>
      </dgm:t>
    </dgm:pt>
    <dgm:pt modelId="{2BF7F724-29D4-EC46-A51C-2EA25A653928}" type="pres">
      <dgm:prSet presAssocID="{1A5C02FA-C10E-E745-8D21-F383E617C0E1}" presName="sibTrans" presStyleCnt="0"/>
      <dgm:spPr/>
    </dgm:pt>
    <dgm:pt modelId="{38A37BFB-3DB9-D94E-8A35-6FD8E15842E2}" type="pres">
      <dgm:prSet presAssocID="{5AC10680-F862-4D4B-A2BF-C71A7AC992DF}" presName="node" presStyleLbl="node1" presStyleIdx="1" presStyleCnt="3">
        <dgm:presLayoutVars>
          <dgm:bulletEnabled val="1"/>
        </dgm:presLayoutVars>
      </dgm:prSet>
      <dgm:spPr/>
      <dgm:t>
        <a:bodyPr/>
        <a:lstStyle/>
        <a:p>
          <a:endParaRPr lang="it-IT"/>
        </a:p>
      </dgm:t>
    </dgm:pt>
    <dgm:pt modelId="{D0351F32-9EC7-C64A-9DB2-9C751B7F44F5}" type="pres">
      <dgm:prSet presAssocID="{9DB005D2-4196-534C-9F70-34E9AFD43846}" presName="sibTrans" presStyleCnt="0"/>
      <dgm:spPr/>
    </dgm:pt>
    <dgm:pt modelId="{49839173-DFB3-3B40-8249-0B9854C04866}" type="pres">
      <dgm:prSet presAssocID="{78901F1E-6E11-BB4D-B4BF-BA5844BDE9AB}" presName="node" presStyleLbl="node1" presStyleIdx="2" presStyleCnt="3">
        <dgm:presLayoutVars>
          <dgm:bulletEnabled val="1"/>
        </dgm:presLayoutVars>
      </dgm:prSet>
      <dgm:spPr/>
      <dgm:t>
        <a:bodyPr/>
        <a:lstStyle/>
        <a:p>
          <a:endParaRPr lang="it-IT"/>
        </a:p>
      </dgm:t>
    </dgm:pt>
  </dgm:ptLst>
  <dgm:cxnLst>
    <dgm:cxn modelId="{E11232BF-5A5C-1943-AE06-A02BF2B33F29}" srcId="{597D9830-F160-D141-8F81-E217404D2403}" destId="{A3390CCD-681E-9544-89F5-AE244C41E006}" srcOrd="1" destOrd="0" parTransId="{6FE4588B-041A-3048-A96D-D798AB70DAFA}" sibTransId="{EB573CE4-C3F1-CE46-811C-13EF846E4C9D}"/>
    <dgm:cxn modelId="{E38680DA-789F-2E4C-87AC-8A8E54B1DF28}" srcId="{AD5823DE-9DD0-954F-AC12-F0E69F31C6D5}" destId="{5AC10680-F862-4D4B-A2BF-C71A7AC992DF}" srcOrd="1" destOrd="0" parTransId="{374D5270-3470-F046-8354-973C5C563F59}" sibTransId="{9DB005D2-4196-534C-9F70-34E9AFD43846}"/>
    <dgm:cxn modelId="{63F0B564-47E7-E348-AED7-48EE4253D641}" srcId="{597D9830-F160-D141-8F81-E217404D2403}" destId="{E1087BC8-B55A-9740-89B5-230DB0065ED2}" srcOrd="0" destOrd="0" parTransId="{7D567578-4B08-F04C-830F-63B1566BCC77}" sibTransId="{A5694D7E-3349-074C-90CA-AB93DE298177}"/>
    <dgm:cxn modelId="{77F82A15-E843-1C46-AC82-3EA824AC157D}" srcId="{78901F1E-6E11-BB4D-B4BF-BA5844BDE9AB}" destId="{B6CF49EB-6F89-E442-ABEA-832A06700843}" srcOrd="0" destOrd="0" parTransId="{325B11B5-DB50-2E4F-9907-766DEA9543C2}" sibTransId="{716EFCD1-059F-BB44-BF1A-21B7AF1ED8D8}"/>
    <dgm:cxn modelId="{72881800-3750-0D4A-A7E4-760EB197DE38}" srcId="{AD5823DE-9DD0-954F-AC12-F0E69F31C6D5}" destId="{78901F1E-6E11-BB4D-B4BF-BA5844BDE9AB}" srcOrd="2" destOrd="0" parTransId="{47CFFC4C-BDB0-D44B-A3BE-F4DF14129815}" sibTransId="{7C05F906-E1CF-FF46-AEAA-001D25539F02}"/>
    <dgm:cxn modelId="{1E0378BE-84BA-9B46-BEDF-7D0A3C31E63A}" type="presOf" srcId="{2A29D400-C10E-9842-BEB8-0D240EB89C41}" destId="{38A37BFB-3DB9-D94E-8A35-6FD8E15842E2}" srcOrd="0" destOrd="2" presId="urn:microsoft.com/office/officeart/2005/8/layout/hList6"/>
    <dgm:cxn modelId="{1E65A4BD-05DF-F444-8846-A3DE511D0D81}" type="presOf" srcId="{AD5823DE-9DD0-954F-AC12-F0E69F31C6D5}" destId="{A2C2A6B8-323B-F44C-A280-CFBEA35F4155}" srcOrd="0" destOrd="0" presId="urn:microsoft.com/office/officeart/2005/8/layout/hList6"/>
    <dgm:cxn modelId="{662DFAD9-63F5-8946-B820-601CA7939998}" srcId="{AD5823DE-9DD0-954F-AC12-F0E69F31C6D5}" destId="{597D9830-F160-D141-8F81-E217404D2403}" srcOrd="0" destOrd="0" parTransId="{BE590F6C-BCBF-1A44-B193-F8AB69BAF229}" sibTransId="{1A5C02FA-C10E-E745-8D21-F383E617C0E1}"/>
    <dgm:cxn modelId="{841BFF27-CC0A-F240-B4DE-D44436741706}" type="presOf" srcId="{E1087BC8-B55A-9740-89B5-230DB0065ED2}" destId="{CEC6EBA2-526E-3943-97F4-3D05A57F87C8}" srcOrd="0" destOrd="1" presId="urn:microsoft.com/office/officeart/2005/8/layout/hList6"/>
    <dgm:cxn modelId="{2E3018DF-3300-AC42-88AB-0650BC894117}" srcId="{78901F1E-6E11-BB4D-B4BF-BA5844BDE9AB}" destId="{6B5381D3-63EA-E645-B1C4-4C516C4090B4}" srcOrd="1" destOrd="0" parTransId="{1DA4DAD1-9405-EC4D-B9F5-BBFE2C117539}" sibTransId="{F3FCCABF-EE49-814C-9909-33382129C4E9}"/>
    <dgm:cxn modelId="{B20774E1-D746-AD41-BA8C-A6ADF31F5F97}" type="presOf" srcId="{77287870-66F3-E24A-A747-C6301F59B2D1}" destId="{38A37BFB-3DB9-D94E-8A35-6FD8E15842E2}" srcOrd="0" destOrd="1" presId="urn:microsoft.com/office/officeart/2005/8/layout/hList6"/>
    <dgm:cxn modelId="{8DCF4320-7F45-1C4D-8D12-E665B4A29020}" type="presOf" srcId="{A3390CCD-681E-9544-89F5-AE244C41E006}" destId="{CEC6EBA2-526E-3943-97F4-3D05A57F87C8}" srcOrd="0" destOrd="2" presId="urn:microsoft.com/office/officeart/2005/8/layout/hList6"/>
    <dgm:cxn modelId="{ED78E273-C416-5F48-8E23-15061FF9B226}" type="presOf" srcId="{78901F1E-6E11-BB4D-B4BF-BA5844BDE9AB}" destId="{49839173-DFB3-3B40-8249-0B9854C04866}" srcOrd="0" destOrd="0" presId="urn:microsoft.com/office/officeart/2005/8/layout/hList6"/>
    <dgm:cxn modelId="{6BE9D8E0-9FB6-E342-8FF8-7D74D65240A9}" type="presOf" srcId="{5AC10680-F862-4D4B-A2BF-C71A7AC992DF}" destId="{38A37BFB-3DB9-D94E-8A35-6FD8E15842E2}" srcOrd="0" destOrd="0" presId="urn:microsoft.com/office/officeart/2005/8/layout/hList6"/>
    <dgm:cxn modelId="{CC9987B4-B5DA-AC4F-BC6C-BE2487A0A92D}" type="presOf" srcId="{B6CF49EB-6F89-E442-ABEA-832A06700843}" destId="{49839173-DFB3-3B40-8249-0B9854C04866}" srcOrd="0" destOrd="1" presId="urn:microsoft.com/office/officeart/2005/8/layout/hList6"/>
    <dgm:cxn modelId="{824561C5-19C2-ED47-B1B0-7D507F3BF9B0}" srcId="{5AC10680-F862-4D4B-A2BF-C71A7AC992DF}" destId="{2A29D400-C10E-9842-BEB8-0D240EB89C41}" srcOrd="1" destOrd="0" parTransId="{21BFD603-68D3-404C-AA6B-20042D8A96F1}" sibTransId="{CF20D491-2AD1-5244-BB44-40FE62982FEC}"/>
    <dgm:cxn modelId="{1FF82763-F065-0942-A1FF-B1BBCE744B4E}" type="presOf" srcId="{597D9830-F160-D141-8F81-E217404D2403}" destId="{CEC6EBA2-526E-3943-97F4-3D05A57F87C8}" srcOrd="0" destOrd="0" presId="urn:microsoft.com/office/officeart/2005/8/layout/hList6"/>
    <dgm:cxn modelId="{BAF58A6C-0F45-FB49-91BF-E97C99A7957C}" type="presOf" srcId="{6B5381D3-63EA-E645-B1C4-4C516C4090B4}" destId="{49839173-DFB3-3B40-8249-0B9854C04866}" srcOrd="0" destOrd="2" presId="urn:microsoft.com/office/officeart/2005/8/layout/hList6"/>
    <dgm:cxn modelId="{BF58724F-EE4F-5842-B69E-B681298FC4E2}" srcId="{5AC10680-F862-4D4B-A2BF-C71A7AC992DF}" destId="{77287870-66F3-E24A-A747-C6301F59B2D1}" srcOrd="0" destOrd="0" parTransId="{998AB743-A5A0-804C-9F7B-6F7F4E09E1E0}" sibTransId="{1CA04B47-83CF-C94E-899B-57BB70E67ED6}"/>
    <dgm:cxn modelId="{0C1907B1-C5A5-4348-B260-AA71364817C6}" type="presParOf" srcId="{A2C2A6B8-323B-F44C-A280-CFBEA35F4155}" destId="{CEC6EBA2-526E-3943-97F4-3D05A57F87C8}" srcOrd="0" destOrd="0" presId="urn:microsoft.com/office/officeart/2005/8/layout/hList6"/>
    <dgm:cxn modelId="{E7F41084-27E3-0A40-B275-6A6F74EB5501}" type="presParOf" srcId="{A2C2A6B8-323B-F44C-A280-CFBEA35F4155}" destId="{2BF7F724-29D4-EC46-A51C-2EA25A653928}" srcOrd="1" destOrd="0" presId="urn:microsoft.com/office/officeart/2005/8/layout/hList6"/>
    <dgm:cxn modelId="{E8142358-7B4F-E943-9303-D36656524884}" type="presParOf" srcId="{A2C2A6B8-323B-F44C-A280-CFBEA35F4155}" destId="{38A37BFB-3DB9-D94E-8A35-6FD8E15842E2}" srcOrd="2" destOrd="0" presId="urn:microsoft.com/office/officeart/2005/8/layout/hList6"/>
    <dgm:cxn modelId="{F52C5590-9305-B64B-878B-FF4E16141056}" type="presParOf" srcId="{A2C2A6B8-323B-F44C-A280-CFBEA35F4155}" destId="{D0351F32-9EC7-C64A-9DB2-9C751B7F44F5}" srcOrd="3" destOrd="0" presId="urn:microsoft.com/office/officeart/2005/8/layout/hList6"/>
    <dgm:cxn modelId="{361715AE-BA5F-4C45-978F-B5EDC087F043}" type="presParOf" srcId="{A2C2A6B8-323B-F44C-A280-CFBEA35F4155}" destId="{49839173-DFB3-3B40-8249-0B9854C04866}" srcOrd="4" destOrd="0" presId="urn:microsoft.com/office/officeart/2005/8/layout/hList6"/>
  </dgm:cxnLst>
  <dgm:bg/>
  <dgm:whole/>
</dgm:dataModel>
</file>

<file path=ppt/diagrams/data2.xml><?xml version="1.0" encoding="utf-8"?>
<dgm:dataModel xmlns:dgm="http://schemas.openxmlformats.org/drawingml/2006/diagram" xmlns:a="http://schemas.openxmlformats.org/drawingml/2006/main">
  <dgm:ptLst>
    <dgm:pt modelId="{AD5823DE-9DD0-954F-AC12-F0E69F31C6D5}" type="doc">
      <dgm:prSet loTypeId="urn:microsoft.com/office/officeart/2005/8/layout/hList6" loCatId="list" qsTypeId="urn:microsoft.com/office/officeart/2005/8/quickstyle/simple4" qsCatId="simple" csTypeId="urn:microsoft.com/office/officeart/2005/8/colors/accent1_2" csCatId="accent1" phldr="1"/>
      <dgm:spPr>
        <a:scene3d>
          <a:camera prst="orthographicFront">
            <a:rot lat="0" lon="0" rev="10800000"/>
          </a:camera>
          <a:lightRig rig="threePt" dir="t"/>
        </a:scene3d>
      </dgm:spPr>
      <dgm:t>
        <a:bodyPr/>
        <a:lstStyle/>
        <a:p>
          <a:endParaRPr lang="it-IT"/>
        </a:p>
      </dgm:t>
    </dgm:pt>
    <dgm:pt modelId="{597D9830-F160-D141-8F81-E217404D2403}">
      <dgm:prSet phldrT="[Testo]" custT="1"/>
      <dgm:spPr/>
      <dgm:t>
        <a:bodyPr vert="vert270" anchor="ctr" anchorCtr="1"/>
        <a:lstStyle/>
        <a:p>
          <a:r>
            <a:rPr lang="it-IT" sz="1200" b="1" dirty="0" smtClean="0"/>
            <a:t>Opportunità </a:t>
          </a:r>
          <a:endParaRPr lang="it-IT" sz="1200" b="1" dirty="0"/>
        </a:p>
      </dgm:t>
    </dgm:pt>
    <dgm:pt modelId="{BE590F6C-BCBF-1A44-B193-F8AB69BAF229}" type="parTrans" cxnId="{662DFAD9-63F5-8946-B820-601CA7939998}">
      <dgm:prSet/>
      <dgm:spPr/>
      <dgm:t>
        <a:bodyPr/>
        <a:lstStyle/>
        <a:p>
          <a:endParaRPr lang="it-IT"/>
        </a:p>
      </dgm:t>
    </dgm:pt>
    <dgm:pt modelId="{1A5C02FA-C10E-E745-8D21-F383E617C0E1}" type="sibTrans" cxnId="{662DFAD9-63F5-8946-B820-601CA7939998}">
      <dgm:prSet/>
      <dgm:spPr/>
      <dgm:t>
        <a:bodyPr/>
        <a:lstStyle/>
        <a:p>
          <a:endParaRPr lang="it-IT"/>
        </a:p>
      </dgm:t>
    </dgm:pt>
    <dgm:pt modelId="{E1087BC8-B55A-9740-89B5-230DB0065ED2}">
      <dgm:prSet phldrT="[Testo]" custT="1"/>
      <dgm:spPr/>
      <dgm:t>
        <a:bodyPr vert="vert270" anchor="ctr" anchorCtr="1"/>
        <a:lstStyle/>
        <a:p>
          <a:r>
            <a:rPr lang="it-IT" sz="1200" b="1" dirty="0" smtClean="0"/>
            <a:t>Realizzazioni effettive</a:t>
          </a:r>
          <a:endParaRPr lang="it-IT" sz="1200" b="1" dirty="0"/>
        </a:p>
      </dgm:t>
    </dgm:pt>
    <dgm:pt modelId="{7D567578-4B08-F04C-830F-63B1566BCC77}" type="parTrans" cxnId="{63F0B564-47E7-E348-AED7-48EE4253D641}">
      <dgm:prSet/>
      <dgm:spPr/>
      <dgm:t>
        <a:bodyPr/>
        <a:lstStyle/>
        <a:p>
          <a:endParaRPr lang="it-IT"/>
        </a:p>
      </dgm:t>
    </dgm:pt>
    <dgm:pt modelId="{A5694D7E-3349-074C-90CA-AB93DE298177}" type="sibTrans" cxnId="{63F0B564-47E7-E348-AED7-48EE4253D641}">
      <dgm:prSet/>
      <dgm:spPr/>
      <dgm:t>
        <a:bodyPr/>
        <a:lstStyle/>
        <a:p>
          <a:endParaRPr lang="it-IT"/>
        </a:p>
      </dgm:t>
    </dgm:pt>
    <dgm:pt modelId="{A3390CCD-681E-9544-89F5-AE244C41E006}">
      <dgm:prSet phldrT="[Testo]" custT="1"/>
      <dgm:spPr/>
      <dgm:t>
        <a:bodyPr vert="vert270" anchor="ctr" anchorCtr="1"/>
        <a:lstStyle/>
        <a:p>
          <a:r>
            <a:rPr lang="it-IT" sz="1200" b="1" dirty="0" smtClean="0"/>
            <a:t>Stati di esistenza</a:t>
          </a:r>
          <a:endParaRPr lang="it-IT" sz="1200" b="1" dirty="0"/>
        </a:p>
      </dgm:t>
    </dgm:pt>
    <dgm:pt modelId="{6FE4588B-041A-3048-A96D-D798AB70DAFA}" type="parTrans" cxnId="{E11232BF-5A5C-1943-AE06-A02BF2B33F29}">
      <dgm:prSet/>
      <dgm:spPr/>
      <dgm:t>
        <a:bodyPr/>
        <a:lstStyle/>
        <a:p>
          <a:endParaRPr lang="it-IT"/>
        </a:p>
      </dgm:t>
    </dgm:pt>
    <dgm:pt modelId="{EB573CE4-C3F1-CE46-811C-13EF846E4C9D}" type="sibTrans" cxnId="{E11232BF-5A5C-1943-AE06-A02BF2B33F29}">
      <dgm:prSet/>
      <dgm:spPr/>
      <dgm:t>
        <a:bodyPr/>
        <a:lstStyle/>
        <a:p>
          <a:endParaRPr lang="it-IT"/>
        </a:p>
      </dgm:t>
    </dgm:pt>
    <dgm:pt modelId="{5AC10680-F862-4D4B-A2BF-C71A7AC992DF}">
      <dgm:prSet phldrT="[Testo]" custT="1"/>
      <dgm:spPr/>
      <dgm:t>
        <a:bodyPr vert="vert270" anchor="ctr" anchorCtr="1"/>
        <a:lstStyle/>
        <a:p>
          <a:r>
            <a:rPr lang="it-IT" sz="1200" b="1" dirty="0" smtClean="0"/>
            <a:t>Contesto  </a:t>
          </a:r>
          <a:endParaRPr lang="it-IT" sz="1200" b="1" dirty="0"/>
        </a:p>
      </dgm:t>
    </dgm:pt>
    <dgm:pt modelId="{374D5270-3470-F046-8354-973C5C563F59}" type="parTrans" cxnId="{E38680DA-789F-2E4C-87AC-8A8E54B1DF28}">
      <dgm:prSet/>
      <dgm:spPr/>
      <dgm:t>
        <a:bodyPr/>
        <a:lstStyle/>
        <a:p>
          <a:endParaRPr lang="it-IT"/>
        </a:p>
      </dgm:t>
    </dgm:pt>
    <dgm:pt modelId="{9DB005D2-4196-534C-9F70-34E9AFD43846}" type="sibTrans" cxnId="{E38680DA-789F-2E4C-87AC-8A8E54B1DF28}">
      <dgm:prSet/>
      <dgm:spPr/>
      <dgm:t>
        <a:bodyPr/>
        <a:lstStyle/>
        <a:p>
          <a:endParaRPr lang="it-IT"/>
        </a:p>
      </dgm:t>
    </dgm:pt>
    <dgm:pt modelId="{77287870-66F3-E24A-A747-C6301F59B2D1}">
      <dgm:prSet phldrT="[Testo]" custT="1"/>
      <dgm:spPr/>
      <dgm:t>
        <a:bodyPr vert="vert270" anchor="ctr" anchorCtr="1"/>
        <a:lstStyle/>
        <a:p>
          <a:r>
            <a:rPr lang="it-IT" sz="1200" b="1" dirty="0" smtClean="0"/>
            <a:t>Aspetti soggettivi e oggettivi</a:t>
          </a:r>
          <a:endParaRPr lang="it-IT" sz="1200" b="1" dirty="0"/>
        </a:p>
      </dgm:t>
    </dgm:pt>
    <dgm:pt modelId="{998AB743-A5A0-804C-9F7B-6F7F4E09E1E0}" type="parTrans" cxnId="{BF58724F-EE4F-5842-B69E-B681298FC4E2}">
      <dgm:prSet/>
      <dgm:spPr/>
      <dgm:t>
        <a:bodyPr/>
        <a:lstStyle/>
        <a:p>
          <a:endParaRPr lang="it-IT"/>
        </a:p>
      </dgm:t>
    </dgm:pt>
    <dgm:pt modelId="{1CA04B47-83CF-C94E-899B-57BB70E67ED6}" type="sibTrans" cxnId="{BF58724F-EE4F-5842-B69E-B681298FC4E2}">
      <dgm:prSet/>
      <dgm:spPr/>
      <dgm:t>
        <a:bodyPr/>
        <a:lstStyle/>
        <a:p>
          <a:endParaRPr lang="it-IT"/>
        </a:p>
      </dgm:t>
    </dgm:pt>
    <dgm:pt modelId="{2A29D400-C10E-9842-BEB8-0D240EB89C41}">
      <dgm:prSet phldrT="[Testo]" custT="1"/>
      <dgm:spPr/>
      <dgm:t>
        <a:bodyPr vert="vert270" anchor="ctr" anchorCtr="1"/>
        <a:lstStyle/>
        <a:p>
          <a:r>
            <a:rPr lang="it-IT" sz="1200" dirty="0" smtClean="0"/>
            <a:t>Poteri esterni</a:t>
          </a:r>
          <a:endParaRPr lang="it-IT" sz="700" dirty="0"/>
        </a:p>
      </dgm:t>
    </dgm:pt>
    <dgm:pt modelId="{21BFD603-68D3-404C-AA6B-20042D8A96F1}" type="parTrans" cxnId="{824561C5-19C2-ED47-B1B0-7D507F3BF9B0}">
      <dgm:prSet/>
      <dgm:spPr/>
      <dgm:t>
        <a:bodyPr/>
        <a:lstStyle/>
        <a:p>
          <a:endParaRPr lang="it-IT"/>
        </a:p>
      </dgm:t>
    </dgm:pt>
    <dgm:pt modelId="{CF20D491-2AD1-5244-BB44-40FE62982FEC}" type="sibTrans" cxnId="{824561C5-19C2-ED47-B1B0-7D507F3BF9B0}">
      <dgm:prSet/>
      <dgm:spPr/>
      <dgm:t>
        <a:bodyPr/>
        <a:lstStyle/>
        <a:p>
          <a:endParaRPr lang="it-IT"/>
        </a:p>
      </dgm:t>
    </dgm:pt>
    <dgm:pt modelId="{78901F1E-6E11-BB4D-B4BF-BA5844BDE9AB}">
      <dgm:prSet phldrT="[Testo]" custT="1"/>
      <dgm:spPr/>
      <dgm:t>
        <a:bodyPr vert="vert270" anchor="ctr" anchorCtr="1"/>
        <a:lstStyle/>
        <a:p>
          <a:r>
            <a:rPr lang="it-IT" sz="1400" b="1" dirty="0" smtClean="0"/>
            <a:t>Fattori ambientali</a:t>
          </a:r>
          <a:endParaRPr lang="it-IT" sz="1400" b="1" dirty="0"/>
        </a:p>
      </dgm:t>
    </dgm:pt>
    <dgm:pt modelId="{47CFFC4C-BDB0-D44B-A3BE-F4DF14129815}" type="parTrans" cxnId="{72881800-3750-0D4A-A7E4-760EB197DE38}">
      <dgm:prSet/>
      <dgm:spPr/>
      <dgm:t>
        <a:bodyPr/>
        <a:lstStyle/>
        <a:p>
          <a:endParaRPr lang="it-IT"/>
        </a:p>
      </dgm:t>
    </dgm:pt>
    <dgm:pt modelId="{7C05F906-E1CF-FF46-AEAA-001D25539F02}" type="sibTrans" cxnId="{72881800-3750-0D4A-A7E4-760EB197DE38}">
      <dgm:prSet/>
      <dgm:spPr/>
      <dgm:t>
        <a:bodyPr/>
        <a:lstStyle/>
        <a:p>
          <a:endParaRPr lang="it-IT"/>
        </a:p>
      </dgm:t>
    </dgm:pt>
    <dgm:pt modelId="{B6CF49EB-6F89-E442-ABEA-832A06700843}">
      <dgm:prSet phldrT="[Testo]" custT="1"/>
      <dgm:spPr/>
      <dgm:t>
        <a:bodyPr vert="vert270" anchor="ctr" anchorCtr="1"/>
        <a:lstStyle/>
        <a:p>
          <a:r>
            <a:rPr lang="it-IT" sz="1200" b="1" dirty="0" smtClean="0"/>
            <a:t>Favorevoli </a:t>
          </a:r>
          <a:endParaRPr lang="it-IT" sz="1200" b="1" dirty="0"/>
        </a:p>
      </dgm:t>
    </dgm:pt>
    <dgm:pt modelId="{325B11B5-DB50-2E4F-9907-766DEA9543C2}" type="parTrans" cxnId="{77F82A15-E843-1C46-AC82-3EA824AC157D}">
      <dgm:prSet/>
      <dgm:spPr/>
      <dgm:t>
        <a:bodyPr/>
        <a:lstStyle/>
        <a:p>
          <a:endParaRPr lang="it-IT"/>
        </a:p>
      </dgm:t>
    </dgm:pt>
    <dgm:pt modelId="{716EFCD1-059F-BB44-BF1A-21B7AF1ED8D8}" type="sibTrans" cxnId="{77F82A15-E843-1C46-AC82-3EA824AC157D}">
      <dgm:prSet/>
      <dgm:spPr/>
      <dgm:t>
        <a:bodyPr/>
        <a:lstStyle/>
        <a:p>
          <a:endParaRPr lang="it-IT"/>
        </a:p>
      </dgm:t>
    </dgm:pt>
    <dgm:pt modelId="{6B5381D3-63EA-E645-B1C4-4C516C4090B4}">
      <dgm:prSet phldrT="[Testo]" custT="1"/>
      <dgm:spPr/>
      <dgm:t>
        <a:bodyPr vert="vert270" anchor="ctr" anchorCtr="1"/>
        <a:lstStyle/>
        <a:p>
          <a:r>
            <a:rPr lang="it-IT" sz="1200" b="1" dirty="0" smtClean="0"/>
            <a:t>Sfavorevoli</a:t>
          </a:r>
          <a:r>
            <a:rPr lang="it-IT" sz="700" dirty="0" smtClean="0"/>
            <a:t> </a:t>
          </a:r>
          <a:endParaRPr lang="it-IT" sz="700" dirty="0"/>
        </a:p>
      </dgm:t>
    </dgm:pt>
    <dgm:pt modelId="{1DA4DAD1-9405-EC4D-B9F5-BBFE2C117539}" type="parTrans" cxnId="{2E3018DF-3300-AC42-88AB-0650BC894117}">
      <dgm:prSet/>
      <dgm:spPr/>
      <dgm:t>
        <a:bodyPr/>
        <a:lstStyle/>
        <a:p>
          <a:endParaRPr lang="it-IT"/>
        </a:p>
      </dgm:t>
    </dgm:pt>
    <dgm:pt modelId="{F3FCCABF-EE49-814C-9909-33382129C4E9}" type="sibTrans" cxnId="{2E3018DF-3300-AC42-88AB-0650BC894117}">
      <dgm:prSet/>
      <dgm:spPr/>
      <dgm:t>
        <a:bodyPr/>
        <a:lstStyle/>
        <a:p>
          <a:endParaRPr lang="it-IT"/>
        </a:p>
      </dgm:t>
    </dgm:pt>
    <dgm:pt modelId="{A2C2A6B8-323B-F44C-A280-CFBEA35F4155}" type="pres">
      <dgm:prSet presAssocID="{AD5823DE-9DD0-954F-AC12-F0E69F31C6D5}" presName="Name0" presStyleCnt="0">
        <dgm:presLayoutVars>
          <dgm:dir/>
          <dgm:resizeHandles val="exact"/>
        </dgm:presLayoutVars>
      </dgm:prSet>
      <dgm:spPr/>
      <dgm:t>
        <a:bodyPr/>
        <a:lstStyle/>
        <a:p>
          <a:endParaRPr lang="it-IT"/>
        </a:p>
      </dgm:t>
    </dgm:pt>
    <dgm:pt modelId="{CEC6EBA2-526E-3943-97F4-3D05A57F87C8}" type="pres">
      <dgm:prSet presAssocID="{597D9830-F160-D141-8F81-E217404D2403}" presName="node" presStyleLbl="node1" presStyleIdx="0" presStyleCnt="3">
        <dgm:presLayoutVars>
          <dgm:bulletEnabled val="1"/>
        </dgm:presLayoutVars>
      </dgm:prSet>
      <dgm:spPr/>
      <dgm:t>
        <a:bodyPr/>
        <a:lstStyle/>
        <a:p>
          <a:endParaRPr lang="it-IT"/>
        </a:p>
      </dgm:t>
    </dgm:pt>
    <dgm:pt modelId="{2BF7F724-29D4-EC46-A51C-2EA25A653928}" type="pres">
      <dgm:prSet presAssocID="{1A5C02FA-C10E-E745-8D21-F383E617C0E1}" presName="sibTrans" presStyleCnt="0"/>
      <dgm:spPr/>
    </dgm:pt>
    <dgm:pt modelId="{38A37BFB-3DB9-D94E-8A35-6FD8E15842E2}" type="pres">
      <dgm:prSet presAssocID="{5AC10680-F862-4D4B-A2BF-C71A7AC992DF}" presName="node" presStyleLbl="node1" presStyleIdx="1" presStyleCnt="3">
        <dgm:presLayoutVars>
          <dgm:bulletEnabled val="1"/>
        </dgm:presLayoutVars>
      </dgm:prSet>
      <dgm:spPr/>
      <dgm:t>
        <a:bodyPr/>
        <a:lstStyle/>
        <a:p>
          <a:endParaRPr lang="it-IT"/>
        </a:p>
      </dgm:t>
    </dgm:pt>
    <dgm:pt modelId="{D0351F32-9EC7-C64A-9DB2-9C751B7F44F5}" type="pres">
      <dgm:prSet presAssocID="{9DB005D2-4196-534C-9F70-34E9AFD43846}" presName="sibTrans" presStyleCnt="0"/>
      <dgm:spPr/>
    </dgm:pt>
    <dgm:pt modelId="{49839173-DFB3-3B40-8249-0B9854C04866}" type="pres">
      <dgm:prSet presAssocID="{78901F1E-6E11-BB4D-B4BF-BA5844BDE9AB}" presName="node" presStyleLbl="node1" presStyleIdx="2" presStyleCnt="3">
        <dgm:presLayoutVars>
          <dgm:bulletEnabled val="1"/>
        </dgm:presLayoutVars>
      </dgm:prSet>
      <dgm:spPr/>
      <dgm:t>
        <a:bodyPr/>
        <a:lstStyle/>
        <a:p>
          <a:endParaRPr lang="it-IT"/>
        </a:p>
      </dgm:t>
    </dgm:pt>
  </dgm:ptLst>
  <dgm:cxnLst>
    <dgm:cxn modelId="{E11232BF-5A5C-1943-AE06-A02BF2B33F29}" srcId="{597D9830-F160-D141-8F81-E217404D2403}" destId="{A3390CCD-681E-9544-89F5-AE244C41E006}" srcOrd="1" destOrd="0" parTransId="{6FE4588B-041A-3048-A96D-D798AB70DAFA}" sibTransId="{EB573CE4-C3F1-CE46-811C-13EF846E4C9D}"/>
    <dgm:cxn modelId="{E38680DA-789F-2E4C-87AC-8A8E54B1DF28}" srcId="{AD5823DE-9DD0-954F-AC12-F0E69F31C6D5}" destId="{5AC10680-F862-4D4B-A2BF-C71A7AC992DF}" srcOrd="1" destOrd="0" parTransId="{374D5270-3470-F046-8354-973C5C563F59}" sibTransId="{9DB005D2-4196-534C-9F70-34E9AFD43846}"/>
    <dgm:cxn modelId="{63F0B564-47E7-E348-AED7-48EE4253D641}" srcId="{597D9830-F160-D141-8F81-E217404D2403}" destId="{E1087BC8-B55A-9740-89B5-230DB0065ED2}" srcOrd="0" destOrd="0" parTransId="{7D567578-4B08-F04C-830F-63B1566BCC77}" sibTransId="{A5694D7E-3349-074C-90CA-AB93DE298177}"/>
    <dgm:cxn modelId="{77F82A15-E843-1C46-AC82-3EA824AC157D}" srcId="{78901F1E-6E11-BB4D-B4BF-BA5844BDE9AB}" destId="{B6CF49EB-6F89-E442-ABEA-832A06700843}" srcOrd="0" destOrd="0" parTransId="{325B11B5-DB50-2E4F-9907-766DEA9543C2}" sibTransId="{716EFCD1-059F-BB44-BF1A-21B7AF1ED8D8}"/>
    <dgm:cxn modelId="{9180A985-C891-4242-BA38-13827E3EE7A3}" type="presOf" srcId="{78901F1E-6E11-BB4D-B4BF-BA5844BDE9AB}" destId="{49839173-DFB3-3B40-8249-0B9854C04866}" srcOrd="0" destOrd="0" presId="urn:microsoft.com/office/officeart/2005/8/layout/hList6"/>
    <dgm:cxn modelId="{B8B60DBE-DF23-8B44-A31D-DEB22BE92065}" type="presOf" srcId="{597D9830-F160-D141-8F81-E217404D2403}" destId="{CEC6EBA2-526E-3943-97F4-3D05A57F87C8}" srcOrd="0" destOrd="0" presId="urn:microsoft.com/office/officeart/2005/8/layout/hList6"/>
    <dgm:cxn modelId="{72881800-3750-0D4A-A7E4-760EB197DE38}" srcId="{AD5823DE-9DD0-954F-AC12-F0E69F31C6D5}" destId="{78901F1E-6E11-BB4D-B4BF-BA5844BDE9AB}" srcOrd="2" destOrd="0" parTransId="{47CFFC4C-BDB0-D44B-A3BE-F4DF14129815}" sibTransId="{7C05F906-E1CF-FF46-AEAA-001D25539F02}"/>
    <dgm:cxn modelId="{992C4565-9748-7847-BA34-0D46150C5865}" type="presOf" srcId="{2A29D400-C10E-9842-BEB8-0D240EB89C41}" destId="{38A37BFB-3DB9-D94E-8A35-6FD8E15842E2}" srcOrd="0" destOrd="2" presId="urn:microsoft.com/office/officeart/2005/8/layout/hList6"/>
    <dgm:cxn modelId="{E62E5E45-6F12-B445-9874-DD2F1CF44420}" type="presOf" srcId="{6B5381D3-63EA-E645-B1C4-4C516C4090B4}" destId="{49839173-DFB3-3B40-8249-0B9854C04866}" srcOrd="0" destOrd="2" presId="urn:microsoft.com/office/officeart/2005/8/layout/hList6"/>
    <dgm:cxn modelId="{662DFAD9-63F5-8946-B820-601CA7939998}" srcId="{AD5823DE-9DD0-954F-AC12-F0E69F31C6D5}" destId="{597D9830-F160-D141-8F81-E217404D2403}" srcOrd="0" destOrd="0" parTransId="{BE590F6C-BCBF-1A44-B193-F8AB69BAF229}" sibTransId="{1A5C02FA-C10E-E745-8D21-F383E617C0E1}"/>
    <dgm:cxn modelId="{8DFB1F6A-2F90-7D44-B19F-3B8B9490E7D8}" type="presOf" srcId="{E1087BC8-B55A-9740-89B5-230DB0065ED2}" destId="{CEC6EBA2-526E-3943-97F4-3D05A57F87C8}" srcOrd="0" destOrd="1" presId="urn:microsoft.com/office/officeart/2005/8/layout/hList6"/>
    <dgm:cxn modelId="{12F5A895-DD5E-5240-A75B-83289B6F37C9}" type="presOf" srcId="{77287870-66F3-E24A-A747-C6301F59B2D1}" destId="{38A37BFB-3DB9-D94E-8A35-6FD8E15842E2}" srcOrd="0" destOrd="1" presId="urn:microsoft.com/office/officeart/2005/8/layout/hList6"/>
    <dgm:cxn modelId="{7807D8F6-7836-194F-924D-64FF0DEBEDE1}" type="presOf" srcId="{A3390CCD-681E-9544-89F5-AE244C41E006}" destId="{CEC6EBA2-526E-3943-97F4-3D05A57F87C8}" srcOrd="0" destOrd="2" presId="urn:microsoft.com/office/officeart/2005/8/layout/hList6"/>
    <dgm:cxn modelId="{0174D199-2320-8F44-92F8-6D1F470B99AA}" type="presOf" srcId="{B6CF49EB-6F89-E442-ABEA-832A06700843}" destId="{49839173-DFB3-3B40-8249-0B9854C04866}" srcOrd="0" destOrd="1" presId="urn:microsoft.com/office/officeart/2005/8/layout/hList6"/>
    <dgm:cxn modelId="{2E3018DF-3300-AC42-88AB-0650BC894117}" srcId="{78901F1E-6E11-BB4D-B4BF-BA5844BDE9AB}" destId="{6B5381D3-63EA-E645-B1C4-4C516C4090B4}" srcOrd="1" destOrd="0" parTransId="{1DA4DAD1-9405-EC4D-B9F5-BBFE2C117539}" sibTransId="{F3FCCABF-EE49-814C-9909-33382129C4E9}"/>
    <dgm:cxn modelId="{C2018FB5-9C66-684F-B176-7134FC95D619}" type="presOf" srcId="{5AC10680-F862-4D4B-A2BF-C71A7AC992DF}" destId="{38A37BFB-3DB9-D94E-8A35-6FD8E15842E2}" srcOrd="0" destOrd="0" presId="urn:microsoft.com/office/officeart/2005/8/layout/hList6"/>
    <dgm:cxn modelId="{18F43689-AB82-8C48-8686-C1A59EB0C4A5}" type="presOf" srcId="{AD5823DE-9DD0-954F-AC12-F0E69F31C6D5}" destId="{A2C2A6B8-323B-F44C-A280-CFBEA35F4155}" srcOrd="0" destOrd="0" presId="urn:microsoft.com/office/officeart/2005/8/layout/hList6"/>
    <dgm:cxn modelId="{824561C5-19C2-ED47-B1B0-7D507F3BF9B0}" srcId="{5AC10680-F862-4D4B-A2BF-C71A7AC992DF}" destId="{2A29D400-C10E-9842-BEB8-0D240EB89C41}" srcOrd="1" destOrd="0" parTransId="{21BFD603-68D3-404C-AA6B-20042D8A96F1}" sibTransId="{CF20D491-2AD1-5244-BB44-40FE62982FEC}"/>
    <dgm:cxn modelId="{BF58724F-EE4F-5842-B69E-B681298FC4E2}" srcId="{5AC10680-F862-4D4B-A2BF-C71A7AC992DF}" destId="{77287870-66F3-E24A-A747-C6301F59B2D1}" srcOrd="0" destOrd="0" parTransId="{998AB743-A5A0-804C-9F7B-6F7F4E09E1E0}" sibTransId="{1CA04B47-83CF-C94E-899B-57BB70E67ED6}"/>
    <dgm:cxn modelId="{1820E7EC-3431-174F-B84E-CDD30056F381}" type="presParOf" srcId="{A2C2A6B8-323B-F44C-A280-CFBEA35F4155}" destId="{CEC6EBA2-526E-3943-97F4-3D05A57F87C8}" srcOrd="0" destOrd="0" presId="urn:microsoft.com/office/officeart/2005/8/layout/hList6"/>
    <dgm:cxn modelId="{141986FC-99F3-5B43-8711-6E0B0638F9C3}" type="presParOf" srcId="{A2C2A6B8-323B-F44C-A280-CFBEA35F4155}" destId="{2BF7F724-29D4-EC46-A51C-2EA25A653928}" srcOrd="1" destOrd="0" presId="urn:microsoft.com/office/officeart/2005/8/layout/hList6"/>
    <dgm:cxn modelId="{F2438E96-F632-FA41-9B95-4854F8D8B550}" type="presParOf" srcId="{A2C2A6B8-323B-F44C-A280-CFBEA35F4155}" destId="{38A37BFB-3DB9-D94E-8A35-6FD8E15842E2}" srcOrd="2" destOrd="0" presId="urn:microsoft.com/office/officeart/2005/8/layout/hList6"/>
    <dgm:cxn modelId="{3CE67B13-9E3A-6344-8789-F20AA1F9D5D1}" type="presParOf" srcId="{A2C2A6B8-323B-F44C-A280-CFBEA35F4155}" destId="{D0351F32-9EC7-C64A-9DB2-9C751B7F44F5}" srcOrd="3" destOrd="0" presId="urn:microsoft.com/office/officeart/2005/8/layout/hList6"/>
    <dgm:cxn modelId="{B666C9D1-BF98-6648-956B-BC116E6F04B6}" type="presParOf" srcId="{A2C2A6B8-323B-F44C-A280-CFBEA35F4155}" destId="{49839173-DFB3-3B40-8249-0B9854C04866}" srcOrd="4" destOrd="0" presId="urn:microsoft.com/office/officeart/2005/8/layout/hList6"/>
  </dgm:cxnLst>
  <dgm:bg/>
  <dgm:whole/>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1B3C8A-5CA6-4D30-B205-43707035FB07}" type="datetimeFigureOut">
              <a:rPr lang="it-IT" smtClean="0"/>
              <a:pPr/>
              <a:t>16/11/2011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091C2-762D-4918-81C8-98C2BFDA1EC8}"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355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A partire dalla seconda metà del secolo scorso l’Organizzazione Mondiale della Sanità (OMS) ha elaborato differenti strumenti di classificazione per lo studio delle malattie e delle condizioni di salute ad esse correlate con lo scopo di permettere un migliore inquadramento diagnostico e favorire un interscambio culturale tra ricercatori e clinici.</a:t>
            </a:r>
          </a:p>
          <a:p>
            <a:pPr eaLnBrk="1" hangingPunct="1">
              <a:spcBef>
                <a:spcPct val="0"/>
              </a:spcBef>
            </a:pPr>
            <a:r>
              <a:rPr lang="it-IT" smtClean="0"/>
              <a:t>Il primo intervento dell’OMS riguarda la classificazione delle cause di morte che si sviluppa lungo un arco di studi e ricerche di circa 200 anni a partire dagli studi di Sir George Knibbs, eminente studioso di statistica australiano, meglio conosciuto con il nome di Sauvages, che nella seconda metà del 1700 pubblico il primo tentativo di classificare le malattie in modo sitematico sotto il titolo di </a:t>
            </a:r>
            <a:r>
              <a:rPr lang="it-IT" i="1" smtClean="0"/>
              <a:t>Nosologia Methodica</a:t>
            </a:r>
            <a:r>
              <a:rPr lang="it-IT" smtClean="0"/>
              <a:t>.</a:t>
            </a:r>
          </a:p>
          <a:p>
            <a:pPr eaLnBrk="1" hangingPunct="1">
              <a:spcBef>
                <a:spcPct val="0"/>
              </a:spcBef>
            </a:pPr>
            <a:r>
              <a:rPr lang="it-IT" smtClean="0"/>
              <a:t>Bisogna attendere la riunione di Vienna del 1891 dell’International Statistic Institute e del lavoro del1893 del medico francese Jacques Bertillon, per ottenere una classificazione delle cause di morte condivisa da diversi paesi del mondo e che darà origine ad una serie di studi statistici condivisi a livello europeo e nord americano aventi come scopo l’organizzazione sistematica della etiologia delle malattie.</a:t>
            </a:r>
          </a:p>
          <a:p>
            <a:pPr eaLnBrk="1" hangingPunct="1">
              <a:spcBef>
                <a:spcPct val="0"/>
              </a:spcBef>
            </a:pPr>
            <a:r>
              <a:rPr lang="it-IT" smtClean="0"/>
              <a:t>Nel 1948 la prima Assemblea Mondiale della Sanità approva dunque la relazione della sesta conferenza di revisione che segnò l’inizio di una nuova era della classificazione ICD fino a giungere ai giorni nostri con la nona revisione approvata a Ginevra nell’ottobre 1975. </a:t>
            </a:r>
          </a:p>
          <a:p>
            <a:pPr eaLnBrk="1" hangingPunct="1">
              <a:spcBef>
                <a:spcPct val="0"/>
              </a:spcBef>
            </a:pPr>
            <a:r>
              <a:rPr lang="it-IT" smtClean="0"/>
              <a:t>Nel 1977 è stata inoltre pubblicata la Clinical Modification della nona revisione in modo da adattarla all’uso clinico e non solo per indicare le cause di morte.</a:t>
            </a:r>
          </a:p>
          <a:p>
            <a:pPr eaLnBrk="1" hangingPunct="1">
              <a:spcBef>
                <a:spcPct val="0"/>
              </a:spcBef>
            </a:pPr>
            <a:r>
              <a:rPr lang="it-IT" smtClean="0"/>
              <a:t>Attualmente è disponibile la decima revisione pubblicata nel 1992 corredata da codici diagnostici e di procedura.</a:t>
            </a:r>
          </a:p>
          <a:p>
            <a:pPr eaLnBrk="1" hangingPunct="1">
              <a:spcBef>
                <a:spcPct val="0"/>
              </a:spcBef>
            </a:pPr>
            <a:r>
              <a:rPr lang="it-IT" smtClean="0"/>
              <a:t>Inoltre è in fase di studio ed elaborazione l’undicesima revisione che dovrebbe raggiungere la pubblicazione nel marzo 2014 </a:t>
            </a:r>
          </a:p>
          <a:p>
            <a:pPr eaLnBrk="1" hangingPunct="1">
              <a:spcBef>
                <a:spcPct val="0"/>
              </a:spcBef>
            </a:pPr>
            <a:endParaRPr lang="it-IT" smtClean="0"/>
          </a:p>
          <a:p>
            <a:pPr eaLnBrk="1" hangingPunct="1">
              <a:spcBef>
                <a:spcPct val="0"/>
              </a:spcBef>
            </a:pPr>
            <a:endParaRPr/>
          </a:p>
          <a:p>
            <a:pPr eaLnBrk="1" hangingPunct="1">
              <a:spcBef>
                <a:spcPct val="0"/>
              </a:spcBef>
            </a:pPr>
            <a:r>
              <a:rPr lang="it-IT" smtClean="0"/>
              <a:t>La classificazione ICIDH del 1980 si basava su un modello causale e sequenziale per il quale, con una sorta di andamento a cascata, dalla condizione di salute si produceva una menomazione, una disabilità e quindi un handicap.</a:t>
            </a:r>
          </a:p>
          <a:p>
            <a:pPr eaLnBrk="1" hangingPunct="1">
              <a:spcBef>
                <a:spcPct val="0"/>
              </a:spcBef>
            </a:pPr>
            <a:r>
              <a:rPr lang="it-IT" smtClean="0"/>
              <a:t>La menomazione veniva definita come “qualsiasi perdita o anormalità a carico di una struttura o di una funzione psicologica, fisiologica o anatomica”. </a:t>
            </a:r>
          </a:p>
          <a:p>
            <a:pPr eaLnBrk="1" hangingPunct="1">
              <a:spcBef>
                <a:spcPct val="0"/>
              </a:spcBef>
            </a:pPr>
            <a:r>
              <a:rPr lang="it-IT" smtClean="0"/>
              <a:t>Se il danno è causa di una limitazione o di una perdita di capacità funzionali o di alterazioni di strutture corporee tali da modificare negativamente l’attività del soggetto, la sua esperienza di vita ne risulta condizionata in modo oggettivo.</a:t>
            </a:r>
          </a:p>
          <a:p>
            <a:pPr eaLnBrk="1" hangingPunct="1">
              <a:spcBef>
                <a:spcPct val="0"/>
              </a:spcBef>
            </a:pPr>
            <a:r>
              <a:rPr lang="it-IT" smtClean="0"/>
              <a:t>Si produce quindi una disabilità ovvero “qualsiasi limitazione o perdita (conseguente a menomazione) delle capacità di compiere un’attività nel modo o nell’ampiezza considerati normali per un essere umano”.</a:t>
            </a:r>
          </a:p>
          <a:p>
            <a:pPr eaLnBrk="1" hangingPunct="1">
              <a:spcBef>
                <a:spcPct val="0"/>
              </a:spcBef>
            </a:pPr>
            <a:r>
              <a:rPr lang="it-IT" smtClean="0"/>
              <a:t>L’handicap è invece inteso come l’impatto con l’ambiente espresso in modo esclusivamente sfavorevole. Per tali ragioni si viene a produrre una condizione negativa descritta come “situazione di svantaggio, conseguente ad una menomazione o ad una disabilità, che in un soggetto limita o impedisce l’adempimento del ruolo normale per tale soggetto in relazione all’età, sesso e fattori socioculturali”.</a:t>
            </a:r>
          </a:p>
          <a:p>
            <a:pPr eaLnBrk="1" hangingPunct="1">
              <a:spcBef>
                <a:spcPct val="0"/>
              </a:spcBef>
            </a:pPr>
            <a:r>
              <a:rPr lang="it-IT" smtClean="0"/>
              <a:t>Già nel 1980 l’OMS definiva l’handicap come un fenomeno sociale e culturale riconoscendo ai fattori ambientali e sociali un ruolo determinante nella genesi della disabilità.</a:t>
            </a:r>
          </a:p>
          <a:p>
            <a:pPr eaLnBrk="1" hangingPunct="1">
              <a:spcBef>
                <a:spcPct val="0"/>
              </a:spcBef>
            </a:pPr>
            <a:r>
              <a:rPr lang="it-IT" smtClean="0"/>
              <a:t>Il limite di questo impianto culturale era tuttavia rappresentato dalla sua articolazione deterministica, lineare, unidirezionale, laddove da una condizione di malattia si passava a quella di handicap, ma mai viceversa.</a:t>
            </a:r>
          </a:p>
          <a:p>
            <a:pPr eaLnBrk="1" hangingPunct="1">
              <a:spcBef>
                <a:spcPct val="0"/>
              </a:spcBef>
            </a:pPr>
            <a:r>
              <a:rPr lang="it-IT" smtClean="0"/>
              <a:t>Ciò esprimeva innegabilmente una cultura dell’handicap come fenomeno settoriale ovvero patrimonio di una popolazione di svantaggiati nel corpo, separando, nella descrizione del funzionamento della persona, le cause biologiche da quelle socio ambientali. </a:t>
            </a:r>
          </a:p>
          <a:p>
            <a:pPr eaLnBrk="1" hangingPunct="1">
              <a:spcBef>
                <a:spcPct val="0"/>
              </a:spcBef>
            </a:pPr>
            <a:r>
              <a:rPr lang="it-IT" smtClean="0"/>
              <a:t>Questo modello, sviluppato dall’OMS solo per studi statistici e prove sul campo, ha riscosso molta fortuna e si è sviluppato nella applicazione anche in campo clinico a tal punto da rendere necessaria una sua revisione per cogliere positivamente la molte critiche legate alla parzialità del suo impianto concettuale.</a:t>
            </a:r>
          </a:p>
          <a:p>
            <a:pPr eaLnBrk="1" hangingPunct="1">
              <a:spcBef>
                <a:spcPct val="0"/>
              </a:spcBef>
            </a:pPr>
            <a:r>
              <a:rPr lang="it-IT" smtClean="0"/>
              <a:t>Alla stesura, elaborazione e validazione della nuova classificazione hanno partecipato 65 Paesi per un lavoro durato sette anni. Per l’Italia il lavoro di revisione è stato fatto dal DIN, Disability Italian Network, venticinque Centri in tutta Italia coordinati dall’Agenzia Sanità della Regione Friuli Venezia Giulia.</a:t>
            </a:r>
          </a:p>
        </p:txBody>
      </p:sp>
      <p:sp>
        <p:nvSpPr>
          <p:cNvPr id="2355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D5010D-60F2-A441-909F-D045F9B8038A}" type="slidenum">
              <a:rPr lang="it-IT" smtClean="0"/>
              <a:pPr/>
              <a:t>10</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a:spLocks noGrp="1" noChangeArrowheads="1"/>
          </p:cNvSpPr>
          <p:nvPr>
            <p:ph type="ftr" sz="quarter" idx="4"/>
          </p:nvPr>
        </p:nvSpPr>
        <p:spPr bwMode="auto">
          <a:noFill/>
          <a:ln>
            <a:miter lim="800000"/>
            <a:headEnd/>
            <a:tailEnd/>
          </a:ln>
        </p:spPr>
        <p:txBody>
          <a:bodyPr/>
          <a:lstStyle/>
          <a:p>
            <a:r>
              <a:rPr lang="it-IT"/>
              <a:t>© Diability Italian Network 2005 _ Materiale selezionato del CORSO AVANZATO</a:t>
            </a:r>
          </a:p>
        </p:txBody>
      </p:sp>
      <p:sp>
        <p:nvSpPr>
          <p:cNvPr id="37891" name="Rectangle 7"/>
          <p:cNvSpPr>
            <a:spLocks noGrp="1" noChangeArrowheads="1"/>
          </p:cNvSpPr>
          <p:nvPr>
            <p:ph type="sldNum" sz="quarter" idx="5"/>
          </p:nvPr>
        </p:nvSpPr>
        <p:spPr bwMode="auto">
          <a:noFill/>
          <a:ln>
            <a:miter lim="800000"/>
            <a:headEnd/>
            <a:tailEnd/>
          </a:ln>
        </p:spPr>
        <p:txBody>
          <a:bodyPr/>
          <a:lstStyle/>
          <a:p>
            <a:fld id="{6DBED579-8BDD-8048-9294-2A76FFBB31E6}" type="slidenum">
              <a:rPr lang="it-IT"/>
              <a:pPr/>
              <a:t>12</a:t>
            </a:fld>
            <a:endParaRPr lang="it-IT"/>
          </a:p>
        </p:txBody>
      </p:sp>
      <p:sp>
        <p:nvSpPr>
          <p:cNvPr id="3789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3" name="Rectangle 3"/>
          <p:cNvSpPr>
            <a:spLocks noGrp="1" noChangeArrowheads="1"/>
          </p:cNvSpPr>
          <p:nvPr>
            <p:ph type="body" idx="1"/>
          </p:nvPr>
        </p:nvSpPr>
        <p:spPr bwMode="auto">
          <a:xfrm>
            <a:off x="914400" y="4341813"/>
            <a:ext cx="5029200" cy="4116387"/>
          </a:xfrm>
          <a:solidFill>
            <a:srgbClr val="FFFFFF"/>
          </a:solidFill>
          <a:ln>
            <a:solidFill>
              <a:srgbClr val="000000"/>
            </a:solidFill>
            <a:miter lim="800000"/>
            <a:headEnd/>
            <a:tailEnd/>
          </a:ln>
        </p:spPr>
        <p:txBody>
          <a:bodyPr/>
          <a:lstStyle/>
          <a:p>
            <a:pPr eaLnBrk="1" hangingPunct="1"/>
            <a:r>
              <a:rPr lang="en-AU" dirty="0" err="1" smtClean="0"/>
              <a:t>Alladomanda</a:t>
            </a:r>
            <a:r>
              <a:rPr lang="en-AU" dirty="0" smtClean="0"/>
              <a:t>: “chi </a:t>
            </a:r>
            <a:r>
              <a:rPr lang="en-AU" dirty="0" err="1" smtClean="0"/>
              <a:t>sonoidisabili</a:t>
            </a:r>
            <a:r>
              <a:rPr lang="en-AU" dirty="0" smtClean="0"/>
              <a:t>?” </a:t>
            </a:r>
            <a:r>
              <a:rPr lang="en-AU" dirty="0" err="1" smtClean="0"/>
              <a:t>possiamorispondere</a:t>
            </a:r>
            <a:r>
              <a:rPr lang="en-AU" dirty="0" smtClean="0"/>
              <a:t> con le parole </a:t>
            </a:r>
            <a:r>
              <a:rPr lang="en-AU" dirty="0" err="1" smtClean="0"/>
              <a:t>della</a:t>
            </a:r>
            <a:r>
              <a:rPr lang="it-IT" dirty="0" smtClean="0">
                <a:solidFill>
                  <a:srgbClr val="7F7F7F"/>
                </a:solidFill>
              </a:rPr>
              <a:t>Convenzione sui diritti delle persone con disabilità (</a:t>
            </a:r>
            <a:r>
              <a:rPr lang="it-IT" dirty="0" err="1" smtClean="0">
                <a:solidFill>
                  <a:srgbClr val="7F7F7F"/>
                </a:solidFill>
              </a:rPr>
              <a:t>ONU-New</a:t>
            </a:r>
            <a:r>
              <a:rPr lang="it-IT" dirty="0" smtClean="0">
                <a:solidFill>
                  <a:srgbClr val="7F7F7F"/>
                </a:solidFill>
              </a:rPr>
              <a:t> York 13.12.2006):</a:t>
            </a:r>
          </a:p>
          <a:p>
            <a:pPr algn="just" eaLnBrk="1" hangingPunct="1"/>
            <a:r>
              <a:rPr lang="it-IT" dirty="0" smtClean="0">
                <a:solidFill>
                  <a:srgbClr val="7F7F7F"/>
                </a:solidFill>
              </a:rPr>
              <a:t>Art.</a:t>
            </a:r>
            <a:r>
              <a:rPr lang="it-IT" dirty="0" err="1" smtClean="0">
                <a:solidFill>
                  <a:srgbClr val="7F7F7F"/>
                </a:solidFill>
              </a:rPr>
              <a:t>1</a:t>
            </a:r>
            <a:r>
              <a:rPr lang="it-IT" dirty="0" smtClean="0">
                <a:solidFill>
                  <a:srgbClr val="7F7F7F"/>
                </a:solidFill>
              </a:rPr>
              <a:t>, comma </a:t>
            </a:r>
            <a:r>
              <a:rPr lang="it-IT" dirty="0" err="1" smtClean="0">
                <a:solidFill>
                  <a:srgbClr val="7F7F7F"/>
                </a:solidFill>
              </a:rPr>
              <a:t>2</a:t>
            </a:r>
            <a:r>
              <a:rPr lang="it-IT" dirty="0" smtClean="0">
                <a:solidFill>
                  <a:srgbClr val="7F7F7F"/>
                </a:solidFill>
              </a:rPr>
              <a:t> “Per </a:t>
            </a:r>
            <a:r>
              <a:rPr lang="it-IT" b="1" dirty="0" smtClean="0">
                <a:solidFill>
                  <a:srgbClr val="7F7F7F"/>
                </a:solidFill>
              </a:rPr>
              <a:t>persone con disabilità si intendono </a:t>
            </a:r>
            <a:r>
              <a:rPr lang="it-IT" dirty="0" smtClean="0">
                <a:solidFill>
                  <a:srgbClr val="7F7F7F"/>
                </a:solidFill>
              </a:rPr>
              <a:t>coloro che presentano </a:t>
            </a:r>
            <a:r>
              <a:rPr lang="it-IT" b="1" u="sng" dirty="0" smtClean="0">
                <a:solidFill>
                  <a:srgbClr val="7F7F7F"/>
                </a:solidFill>
              </a:rPr>
              <a:t>duraturemenomazioni</a:t>
            </a:r>
            <a:r>
              <a:rPr lang="it-IT" dirty="0" smtClean="0">
                <a:solidFill>
                  <a:srgbClr val="7F7F7F"/>
                </a:solidFill>
              </a:rPr>
              <a:t>fisiche</a:t>
            </a:r>
            <a:r>
              <a:rPr lang="it-IT" b="1" dirty="0" smtClean="0">
                <a:solidFill>
                  <a:srgbClr val="7F7F7F"/>
                </a:solidFill>
              </a:rPr>
              <a:t>, </a:t>
            </a:r>
            <a:r>
              <a:rPr lang="it-IT" dirty="0" smtClean="0">
                <a:solidFill>
                  <a:srgbClr val="7F7F7F"/>
                </a:solidFill>
              </a:rPr>
              <a:t>mentali, intellettuali o sensoriali (</a:t>
            </a:r>
            <a:r>
              <a:rPr lang="it-IT" dirty="0" smtClean="0">
                <a:solidFill>
                  <a:srgbClr val="FF0000"/>
                </a:solidFill>
              </a:rPr>
              <a:t>condizione necessaria, ma non sufficiente)</a:t>
            </a:r>
            <a:r>
              <a:rPr lang="it-IT" dirty="0" smtClean="0">
                <a:solidFill>
                  <a:srgbClr val="898989"/>
                </a:solidFill>
              </a:rPr>
              <a:t> che, </a:t>
            </a:r>
            <a:r>
              <a:rPr lang="it-IT" b="1" u="sng" dirty="0" smtClean="0">
                <a:solidFill>
                  <a:srgbClr val="898989"/>
                </a:solidFill>
              </a:rPr>
              <a:t>in interazione </a:t>
            </a:r>
            <a:r>
              <a:rPr lang="it-IT" b="1" dirty="0" smtClean="0">
                <a:solidFill>
                  <a:srgbClr val="898989"/>
                </a:solidFill>
              </a:rPr>
              <a:t>con barriere di diversa natura possono ostacolare la loro piena </a:t>
            </a:r>
            <a:r>
              <a:rPr lang="it-IT" dirty="0" smtClean="0">
                <a:solidFill>
                  <a:srgbClr val="898989"/>
                </a:solidFill>
              </a:rPr>
              <a:t>ed </a:t>
            </a:r>
            <a:r>
              <a:rPr lang="it-IT" b="1" dirty="0" smtClean="0">
                <a:solidFill>
                  <a:srgbClr val="898989"/>
                </a:solidFill>
              </a:rPr>
              <a:t>effettiva partecipazione nella società su base di </a:t>
            </a:r>
            <a:r>
              <a:rPr lang="it-IT" dirty="0" smtClean="0">
                <a:solidFill>
                  <a:srgbClr val="898989"/>
                </a:solidFill>
              </a:rPr>
              <a:t>uguaglianza con gli altri.”</a:t>
            </a:r>
          </a:p>
          <a:p>
            <a:pPr algn="just" eaLnBrk="1" hangingPunct="1"/>
            <a:r>
              <a:rPr lang="it-IT" dirty="0" smtClean="0">
                <a:solidFill>
                  <a:srgbClr val="898989"/>
                </a:solidFill>
              </a:rPr>
              <a:t>Da condizione assoluta e immutabile la disabilità viene intesa come relativa alle condizioni ambientali e sociali. Il concetto di disabilità assume dunque una dimensione che da statica ed intrinseca alla persona tende invece a divenire attributo in divenire e correlabile ad una serie di condizioni presenti anche all’esterno della persona.</a:t>
            </a:r>
          </a:p>
          <a:p>
            <a:pPr algn="just" eaLnBrk="1" hangingPunct="1"/>
            <a:r>
              <a:rPr lang="it-IT" dirty="0" smtClean="0">
                <a:solidFill>
                  <a:srgbClr val="898989"/>
                </a:solidFill>
              </a:rPr>
              <a:t>Nell’art. </a:t>
            </a:r>
            <a:r>
              <a:rPr lang="it-IT" dirty="0" err="1" smtClean="0">
                <a:solidFill>
                  <a:srgbClr val="898989"/>
                </a:solidFill>
              </a:rPr>
              <a:t>5</a:t>
            </a:r>
            <a:r>
              <a:rPr lang="it-IT" dirty="0" smtClean="0">
                <a:solidFill>
                  <a:srgbClr val="898989"/>
                </a:solidFill>
              </a:rPr>
              <a:t> comma </a:t>
            </a:r>
            <a:r>
              <a:rPr lang="it-IT" dirty="0" err="1" smtClean="0">
                <a:solidFill>
                  <a:srgbClr val="898989"/>
                </a:solidFill>
              </a:rPr>
              <a:t>3</a:t>
            </a:r>
            <a:r>
              <a:rPr lang="it-IT" dirty="0" smtClean="0">
                <a:solidFill>
                  <a:srgbClr val="898989"/>
                </a:solidFill>
              </a:rPr>
              <a:t> si dice anche che : “al fine di promuovere l’uguaglianza e eliminare le discriminazioni, gli Stati Parte prenderanno tutti i provvedimenti appropriati, per assicurare che siano forniti </a:t>
            </a:r>
            <a:r>
              <a:rPr lang="it-IT" b="1" dirty="0" smtClean="0">
                <a:solidFill>
                  <a:srgbClr val="898989"/>
                </a:solidFill>
              </a:rPr>
              <a:t>accomodamenti ragionevoli</a:t>
            </a:r>
            <a:endParaRPr lang="it-IT" b="1" dirty="0" smtClean="0">
              <a:solidFill>
                <a:srgbClr val="7F7F7F"/>
              </a:solidFill>
            </a:endParaRPr>
          </a:p>
          <a:p>
            <a:pPr algn="just" eaLnBrk="1" hangingPunct="1"/>
            <a:endParaRPr/>
          </a:p>
          <a:p>
            <a:pPr eaLnBrk="1" hangingPunct="1"/>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p:txBody>
          <a:bodyPr/>
          <a:lstStyle/>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L’interdipendenza, con la sua duplice dimensione del dare e ricevere è la condizione tipica dell’esistenza umana nella</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quale tutti si riconoscono e definisce un aspetto determinante per tutti gli individui all’interno di un contesto sociale</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indipendentemente da una condizione di salute o dalla presenza di menomazioni.</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Tutti gli individui sperimentano quotidianamente la “dipendenza” dalla tecnologia (auto, computer, elettrodomestici,ecc),</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dagli affetti (sentimenti,relazioni, ecc), dagli ordinamenti statuali (leggi, organizzazioni, procedure, ecc) per descrivere</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solo alcuni degli esempi possibili della concatenazione che collega in modo intermodale gli individui tra loro e nella</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società.</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In questo senso diviene fondamentale introdurre i concetti di </a:t>
            </a:r>
            <a:r>
              <a:rPr lang="it-IT" dirty="0" err="1" smtClean="0">
                <a:solidFill>
                  <a:schemeClr val="tx2"/>
                </a:solidFill>
              </a:rPr>
              <a:t>capability</a:t>
            </a:r>
            <a:r>
              <a:rPr lang="it-IT" dirty="0" smtClean="0">
                <a:solidFill>
                  <a:schemeClr val="tx2"/>
                </a:solidFill>
              </a:rPr>
              <a:t> e di </a:t>
            </a:r>
            <a:r>
              <a:rPr lang="it-IT" dirty="0" err="1" smtClean="0"/>
              <a:t>opportunity</a:t>
            </a:r>
            <a:r>
              <a:rPr lang="it-IT" dirty="0" smtClean="0"/>
              <a:t>. </a:t>
            </a:r>
            <a:r>
              <a:rPr lang="it-IT" dirty="0" smtClean="0">
                <a:solidFill>
                  <a:schemeClr val="tx2"/>
                </a:solidFill>
              </a:rPr>
              <a:t>.</a:t>
            </a:r>
          </a:p>
          <a:p>
            <a:pPr marL="342900" indent="-342900" eaLnBrk="1" hangingPunct="1">
              <a:lnSpc>
                <a:spcPct val="90000"/>
              </a:lnSpc>
              <a:buClr>
                <a:schemeClr val="tx1"/>
              </a:buClr>
              <a:buSzPct val="70000"/>
              <a:buFont typeface="Wingdings" charset="2"/>
              <a:buNone/>
              <a:defRPr/>
            </a:pPr>
            <a:r>
              <a:rPr lang="it-IT" dirty="0" smtClean="0"/>
              <a:t>Mettere al centro l’azione personale comporta ridiscutere lo stesso principio di causalità nel tentativo di dare risposta</a:t>
            </a:r>
          </a:p>
          <a:p>
            <a:pPr marL="342900" indent="-342900" eaLnBrk="1" hangingPunct="1">
              <a:lnSpc>
                <a:spcPct val="90000"/>
              </a:lnSpc>
              <a:buClr>
                <a:schemeClr val="tx1"/>
              </a:buClr>
              <a:buSzPct val="70000"/>
              <a:buFont typeface="Wingdings" charset="2"/>
              <a:buNone/>
              <a:defRPr/>
            </a:pPr>
            <a:r>
              <a:rPr lang="it-IT" dirty="0" smtClean="0"/>
              <a:t>all’ineludibile domanda circa il rapporto tra agente e agito, soggetto e oggetto, libertà e vincolo di dipendenza.</a:t>
            </a:r>
          </a:p>
          <a:p>
            <a:pPr marL="342900" indent="-342900" eaLnBrk="1" hangingPunct="1">
              <a:lnSpc>
                <a:spcPct val="90000"/>
              </a:lnSpc>
              <a:buClr>
                <a:schemeClr val="tx1"/>
              </a:buClr>
              <a:buSzPct val="70000"/>
              <a:buFont typeface="Wingdings" charset="2"/>
              <a:buNone/>
              <a:defRPr/>
            </a:pPr>
            <a:r>
              <a:rPr lang="it-IT" dirty="0" smtClean="0"/>
              <a:t>Osservando come la manipolazione quotidiana inevitabile a cui ogni attore sociale è sottoposto nel rapporto con</a:t>
            </a:r>
          </a:p>
          <a:p>
            <a:pPr marL="342900" indent="-342900" eaLnBrk="1" hangingPunct="1">
              <a:lnSpc>
                <a:spcPct val="90000"/>
              </a:lnSpc>
              <a:buClr>
                <a:schemeClr val="tx1"/>
              </a:buClr>
              <a:buSzPct val="70000"/>
              <a:buFont typeface="Wingdings" charset="2"/>
              <a:buNone/>
              <a:defRPr/>
            </a:pPr>
            <a:r>
              <a:rPr lang="it-IT" dirty="0" smtClean="0"/>
              <a:t>l’ambiente, è possibile cogliere come sia proprio l’azione, considerata specificamente come processo, che vale a</a:t>
            </a:r>
          </a:p>
          <a:p>
            <a:pPr marL="342900" indent="-342900" eaLnBrk="1" hangingPunct="1">
              <a:lnSpc>
                <a:spcPct val="90000"/>
              </a:lnSpc>
              <a:buClr>
                <a:schemeClr val="tx1"/>
              </a:buClr>
              <a:buSzPct val="70000"/>
              <a:buFont typeface="Wingdings" charset="2"/>
              <a:buNone/>
              <a:defRPr/>
            </a:pPr>
            <a:r>
              <a:rPr lang="it-IT" dirty="0" smtClean="0"/>
              <a:t>liberare il soggetto da ogni ipoteca di astratto determinismo. </a:t>
            </a:r>
          </a:p>
          <a:p>
            <a:pPr marL="342900" indent="-342900" eaLnBrk="1" hangingPunct="1">
              <a:lnSpc>
                <a:spcPct val="90000"/>
              </a:lnSpc>
              <a:buClr>
                <a:schemeClr val="tx1"/>
              </a:buClr>
              <a:buSzPct val="70000"/>
              <a:buFont typeface="Wingdings" charset="2"/>
              <a:buNone/>
              <a:defRPr/>
            </a:pPr>
            <a:r>
              <a:rPr lang="it-IT" dirty="0" smtClean="0"/>
              <a:t>Sia l’azione, intesa come insieme di atti materiali e linguistici correlati a una immagine mentale, sia la «solida</a:t>
            </a:r>
          </a:p>
          <a:p>
            <a:pPr marL="342900" indent="-342900" eaLnBrk="1" hangingPunct="1">
              <a:lnSpc>
                <a:spcPct val="90000"/>
              </a:lnSpc>
              <a:buClr>
                <a:schemeClr val="tx1"/>
              </a:buClr>
              <a:buSzPct val="70000"/>
              <a:buFont typeface="Wingdings" charset="2"/>
              <a:buNone/>
              <a:defRPr/>
            </a:pPr>
            <a:r>
              <a:rPr lang="it-IT" dirty="0" smtClean="0"/>
              <a:t>dimensione materiale» dei fattori extra mentali sono molto familiari all’intervento di servizio sociale e ne costituiscono</a:t>
            </a:r>
          </a:p>
          <a:p>
            <a:pPr marL="342900" indent="-342900" eaLnBrk="1" hangingPunct="1">
              <a:lnSpc>
                <a:spcPct val="90000"/>
              </a:lnSpc>
              <a:buClr>
                <a:schemeClr val="tx1"/>
              </a:buClr>
              <a:buSzPct val="70000"/>
              <a:buFont typeface="Wingdings" charset="2"/>
              <a:buNone/>
              <a:defRPr/>
            </a:pPr>
            <a:r>
              <a:rPr lang="it-IT" dirty="0" smtClean="0"/>
              <a:t>una specificità. Il ventaglio di occasioni, più o meno ampio, a disposizione di ciascuno, costituito dal reticolo sociale</a:t>
            </a:r>
          </a:p>
          <a:p>
            <a:pPr marL="342900" indent="-342900" eaLnBrk="1" hangingPunct="1">
              <a:lnSpc>
                <a:spcPct val="90000"/>
              </a:lnSpc>
              <a:buClr>
                <a:schemeClr val="tx1"/>
              </a:buClr>
              <a:buSzPct val="70000"/>
              <a:buFont typeface="Wingdings" charset="2"/>
              <a:buNone/>
              <a:defRPr/>
            </a:pPr>
            <a:r>
              <a:rPr lang="it-IT" dirty="0" smtClean="0"/>
              <a:t>primario, innanzitutto, e poi dalle reti secondarie, come mediatori di risorse e di occasioni si coniuga con le capacità</a:t>
            </a:r>
          </a:p>
          <a:p>
            <a:pPr marL="342900" indent="-342900" eaLnBrk="1" hangingPunct="1">
              <a:lnSpc>
                <a:spcPct val="90000"/>
              </a:lnSpc>
              <a:buClr>
                <a:schemeClr val="tx1"/>
              </a:buClr>
              <a:buSzPct val="70000"/>
              <a:buFont typeface="Wingdings" charset="2"/>
              <a:buNone/>
              <a:defRPr/>
            </a:pPr>
            <a:r>
              <a:rPr lang="it-IT" dirty="0" smtClean="0"/>
              <a:t>personali, definite come la possibilità di “</a:t>
            </a:r>
            <a:r>
              <a:rPr lang="it-IT" i="1" dirty="0" smtClean="0"/>
              <a:t>funzionamenti, composti di stati di essere e di fare... I funzionamenti</a:t>
            </a:r>
          </a:p>
          <a:p>
            <a:pPr marL="342900" indent="-342900" eaLnBrk="1" hangingPunct="1">
              <a:lnSpc>
                <a:spcPct val="90000"/>
              </a:lnSpc>
              <a:buClr>
                <a:schemeClr val="tx1"/>
              </a:buClr>
              <a:buSzPct val="70000"/>
              <a:buFont typeface="Wingdings" charset="2"/>
              <a:buNone/>
              <a:defRPr/>
            </a:pPr>
            <a:r>
              <a:rPr lang="it-IT" i="1" dirty="0" smtClean="0"/>
              <a:t>rilevanti possono variare da cose elementari come essere adeguatamente nutriti, essere in buona salute, etc., ad</a:t>
            </a:r>
          </a:p>
          <a:p>
            <a:pPr marL="342900" indent="-342900" eaLnBrk="1" hangingPunct="1">
              <a:lnSpc>
                <a:spcPct val="90000"/>
              </a:lnSpc>
              <a:buClr>
                <a:schemeClr val="tx1"/>
              </a:buClr>
              <a:buSzPct val="70000"/>
              <a:buFont typeface="Wingdings" charset="2"/>
              <a:buNone/>
              <a:defRPr/>
            </a:pPr>
            <a:r>
              <a:rPr lang="it-IT" i="1" dirty="0" smtClean="0"/>
              <a:t>acquisizioni più complesse come essere felice, avere rispetto di sé, prendere parte alla vita della comunità (Sen 1992).</a:t>
            </a:r>
          </a:p>
          <a:p>
            <a:pPr marL="342900" indent="-342900" eaLnBrk="1" hangingPunct="1">
              <a:lnSpc>
                <a:spcPct val="90000"/>
              </a:lnSpc>
              <a:buClr>
                <a:schemeClr val="tx1"/>
              </a:buClr>
              <a:buSzPct val="70000"/>
              <a:buFont typeface="Wingdings" charset="2"/>
              <a:buNone/>
              <a:defRPr/>
            </a:pPr>
            <a:r>
              <a:rPr lang="it-IT" dirty="0" smtClean="0"/>
              <a:t>Le possibilità di funzionamento devono essere congiunte con la capacità di funzionare, altrimenti la disponibilità di</a:t>
            </a:r>
          </a:p>
          <a:p>
            <a:pPr marL="342900" indent="-342900" eaLnBrk="1" hangingPunct="1">
              <a:lnSpc>
                <a:spcPct val="90000"/>
              </a:lnSpc>
              <a:buClr>
                <a:schemeClr val="tx1"/>
              </a:buClr>
              <a:buSzPct val="70000"/>
              <a:buFont typeface="Wingdings" charset="2"/>
              <a:buNone/>
              <a:defRPr/>
            </a:pPr>
            <a:r>
              <a:rPr lang="it-IT" dirty="0" smtClean="0"/>
              <a:t>risorse (materiali, relazionali, di accesso) non è sufficiente per originare l’azione.</a:t>
            </a:r>
          </a:p>
          <a:p>
            <a:pPr marL="342900" indent="-342900" eaLnBrk="1" hangingPunct="1">
              <a:lnSpc>
                <a:spcPct val="90000"/>
              </a:lnSpc>
              <a:buClr>
                <a:schemeClr val="tx1"/>
              </a:buClr>
              <a:buSzPct val="70000"/>
              <a:buFont typeface="Wingdings" charset="2"/>
              <a:buNone/>
              <a:defRPr/>
            </a:pPr>
            <a:r>
              <a:rPr lang="it-IT" dirty="0" smtClean="0"/>
              <a:t>Strettamente legata alla definizione di funzionamento è quella di capacità di funzionare. Essa rappresenta le varie</a:t>
            </a:r>
          </a:p>
          <a:p>
            <a:pPr marL="342900" indent="-342900" eaLnBrk="1" hangingPunct="1">
              <a:lnSpc>
                <a:spcPct val="90000"/>
              </a:lnSpc>
              <a:buClr>
                <a:schemeClr val="tx1"/>
              </a:buClr>
              <a:buSzPct val="70000"/>
              <a:buFont typeface="Wingdings" charset="2"/>
              <a:buNone/>
              <a:defRPr/>
            </a:pPr>
            <a:r>
              <a:rPr lang="it-IT" dirty="0" smtClean="0"/>
              <a:t>combinazioni di funzionamenti, e riflette la libertà dell’individuo di condurre un certo tipo di vita piuttosto che un altro.</a:t>
            </a:r>
          </a:p>
          <a:p>
            <a:pPr marL="342900" indent="-342900" eaLnBrk="1" hangingPunct="1">
              <a:lnSpc>
                <a:spcPct val="90000"/>
              </a:lnSpc>
              <a:buClr>
                <a:schemeClr val="tx1"/>
              </a:buClr>
              <a:buSzPct val="70000"/>
              <a:buFont typeface="Wingdings" charset="2"/>
              <a:buNone/>
              <a:defRPr/>
            </a:pPr>
            <a:r>
              <a:rPr lang="it-IT" dirty="0" smtClean="0"/>
              <a:t>Sen definisce "</a:t>
            </a:r>
            <a:r>
              <a:rPr lang="it-IT" dirty="0" err="1" smtClean="0"/>
              <a:t>capacitazioni</a:t>
            </a:r>
            <a:r>
              <a:rPr lang="it-IT" dirty="0" smtClean="0"/>
              <a:t>" (</a:t>
            </a:r>
            <a:r>
              <a:rPr lang="it-IT" dirty="0" err="1" smtClean="0"/>
              <a:t>capabilities</a:t>
            </a:r>
            <a:r>
              <a:rPr lang="it-IT" dirty="0" smtClean="0"/>
              <a:t>) l’insieme delle risorse relazionali di cui una persona dispone, congiunto con</a:t>
            </a:r>
          </a:p>
          <a:p>
            <a:pPr marL="342900" indent="-342900" eaLnBrk="1" hangingPunct="1">
              <a:lnSpc>
                <a:spcPct val="90000"/>
              </a:lnSpc>
              <a:buClr>
                <a:schemeClr val="tx1"/>
              </a:buClr>
              <a:buSzPct val="70000"/>
              <a:buFont typeface="Wingdings" charset="2"/>
              <a:buNone/>
              <a:defRPr/>
            </a:pPr>
            <a:r>
              <a:rPr lang="it-IT" dirty="0" smtClean="0"/>
              <a:t>le sue capacità di fruirne e quindi di impiegarlo operativamente; nella letteratura viene spesso anche indicato con il</a:t>
            </a:r>
          </a:p>
          <a:p>
            <a:pPr marL="342900" indent="-342900" eaLnBrk="1" hangingPunct="1">
              <a:lnSpc>
                <a:spcPct val="90000"/>
              </a:lnSpc>
              <a:buClr>
                <a:schemeClr val="tx1"/>
              </a:buClr>
              <a:buSzPct val="70000"/>
              <a:buFont typeface="Wingdings" charset="2"/>
              <a:buNone/>
              <a:defRPr/>
            </a:pPr>
            <a:r>
              <a:rPr lang="it-IT" dirty="0" smtClean="0"/>
              <a:t>concetto di capitale sociale, come sintesi degli aspetti materiali e immateriali della relazione tra persona e contesto,</a:t>
            </a:r>
          </a:p>
          <a:p>
            <a:pPr marL="342900" indent="-342900" eaLnBrk="1" hangingPunct="1">
              <a:lnSpc>
                <a:spcPct val="90000"/>
              </a:lnSpc>
              <a:buClr>
                <a:schemeClr val="tx1"/>
              </a:buClr>
              <a:buSzPct val="70000"/>
              <a:buFont typeface="Wingdings" charset="2"/>
              <a:buNone/>
              <a:defRPr/>
            </a:pPr>
            <a:r>
              <a:rPr lang="it-IT" dirty="0" smtClean="0"/>
              <a:t>anche se tale definizione non è certo univoca e appare ancora necessario uno sforzo di distinzione e formalizzazione.</a:t>
            </a:r>
          </a:p>
          <a:p>
            <a:pPr marL="342900" indent="-342900" eaLnBrk="1" hangingPunct="1">
              <a:lnSpc>
                <a:spcPct val="90000"/>
              </a:lnSpc>
              <a:buClr>
                <a:schemeClr val="tx1"/>
              </a:buClr>
              <a:buSzPct val="70000"/>
              <a:buFont typeface="Wingdings" charset="2"/>
              <a:buNone/>
              <a:defRPr/>
            </a:pPr>
            <a:r>
              <a:rPr lang="it-IT" dirty="0" smtClean="0"/>
              <a:t>Quando ci si trova a vivere condizioni o eventi spiazzanti, inediti e critici, questi spesso si accompagnano al collasso del</a:t>
            </a:r>
          </a:p>
          <a:p>
            <a:pPr marL="342900" indent="-342900" eaLnBrk="1" hangingPunct="1">
              <a:lnSpc>
                <a:spcPct val="90000"/>
              </a:lnSpc>
              <a:buClr>
                <a:schemeClr val="tx1"/>
              </a:buClr>
              <a:buSzPct val="70000"/>
              <a:buFont typeface="Wingdings" charset="2"/>
              <a:buNone/>
              <a:defRPr/>
            </a:pPr>
            <a:r>
              <a:rPr lang="it-IT" dirty="0" smtClean="0"/>
              <a:t>capitale sociale, nel senso dello "</a:t>
            </a:r>
            <a:r>
              <a:rPr lang="it-IT" dirty="0" err="1" smtClean="0"/>
              <a:t>smagliamento</a:t>
            </a:r>
            <a:r>
              <a:rPr lang="it-IT" dirty="0" smtClean="0"/>
              <a:t>" del reticolo sociale e quindi alla perdita di relazioni, con conseguente</a:t>
            </a:r>
          </a:p>
          <a:p>
            <a:pPr marL="342900" indent="-342900" eaLnBrk="1" hangingPunct="1">
              <a:lnSpc>
                <a:spcPct val="90000"/>
              </a:lnSpc>
              <a:buClr>
                <a:schemeClr val="tx1"/>
              </a:buClr>
              <a:buSzPct val="70000"/>
              <a:buFont typeface="Wingdings" charset="2"/>
              <a:buNone/>
              <a:defRPr/>
            </a:pPr>
            <a:r>
              <a:rPr lang="it-IT" dirty="0" smtClean="0"/>
              <a:t>riduzione del sostegno sociale, delle proprie capacità (delle proprie </a:t>
            </a:r>
            <a:r>
              <a:rPr lang="it-IT" dirty="0" err="1" smtClean="0"/>
              <a:t>capabilities</a:t>
            </a:r>
            <a:r>
              <a:rPr lang="it-IT" dirty="0" smtClean="0"/>
              <a:t>, secondo Sen) e della propria</a:t>
            </a:r>
          </a:p>
          <a:p>
            <a:pPr marL="342900" indent="-342900" eaLnBrk="1" hangingPunct="1">
              <a:lnSpc>
                <a:spcPct val="90000"/>
              </a:lnSpc>
              <a:buClr>
                <a:schemeClr val="tx1"/>
              </a:buClr>
              <a:buSzPct val="70000"/>
              <a:buFont typeface="Wingdings" charset="2"/>
              <a:buNone/>
              <a:defRPr/>
            </a:pPr>
            <a:r>
              <a:rPr lang="it-IT" dirty="0" smtClean="0"/>
              <a:t>competenza ad agire.</a:t>
            </a:r>
          </a:p>
          <a:p>
            <a:pPr eaLnBrk="1" hangingPunct="1">
              <a:defRPr/>
            </a:pPr>
            <a:endParaRPr lang="it-IT" dirty="0"/>
          </a:p>
        </p:txBody>
      </p:sp>
      <p:sp>
        <p:nvSpPr>
          <p:cNvPr id="33796" name="Segnaposto numero diapositiva 3"/>
          <p:cNvSpPr>
            <a:spLocks noGrp="1"/>
          </p:cNvSpPr>
          <p:nvPr>
            <p:ph type="sldNum" sz="quarter" idx="5"/>
          </p:nvPr>
        </p:nvSpPr>
        <p:spPr bwMode="auto">
          <a:noFill/>
          <a:ln>
            <a:miter lim="800000"/>
            <a:headEnd/>
            <a:tailEnd/>
          </a:ln>
        </p:spPr>
        <p:txBody>
          <a:bodyPr/>
          <a:lstStyle/>
          <a:p>
            <a:fld id="{C57AD880-8FDA-3B45-AC93-68B2629D2477}" type="slidenum">
              <a:rPr lang="it-IT"/>
              <a:pPr/>
              <a:t>15</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ln>
            <a:miter lim="800000"/>
            <a:headEnd/>
            <a:tailEnd/>
          </a:ln>
        </p:spPr>
        <p:txBody>
          <a:bodyPr/>
          <a:lstStyle/>
          <a:p>
            <a:fld id="{F07045B5-C0E4-7347-A559-D7674B3D7ECC}" type="slidenum">
              <a:rPr lang="it-IT"/>
              <a:pPr/>
              <a:t>16</a:t>
            </a:fld>
            <a:endParaRPr lang="it-IT"/>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solidFill>
            <a:srgbClr val="FFFFFF"/>
          </a:solidFill>
          <a:ln>
            <a:solidFill>
              <a:srgbClr val="000000"/>
            </a:solidFill>
            <a:miter lim="800000"/>
            <a:headEnd/>
            <a:tailEnd/>
          </a:ln>
        </p:spPr>
        <p:txBody>
          <a:bodyPr/>
          <a:lstStyle/>
          <a:p>
            <a:pPr eaLnBrk="1" hangingPunct="1">
              <a:defRPr/>
            </a:pPr>
            <a:r>
              <a:rPr lang="it-IT" dirty="0" smtClean="0"/>
              <a:t>Da un lato possiamo descrivere la persona caratterizzata dalla condizione di salute che si esprime nel corpo attraverso le eventuali menomazioni e dall’altra abbiamo il contesto che è caratterizzato dalla complessità di fattori personali ed ambientali che possono giocare un ruolo di barriera o di sostegno facilitante. L’interazione sistemica tra queste due entità sanitarie e sociali produce il funzionamento.</a:t>
            </a:r>
          </a:p>
          <a:p>
            <a:pPr eaLnBrk="1" hangingPunct="1">
              <a:defRPr/>
            </a:pPr>
            <a:r>
              <a:rPr lang="it-IT" dirty="0" smtClean="0"/>
              <a:t> La disabilità si configura come una sorta di espressione polisemica che indica la diminuzione del funzionamento a uno o più di questi livelli, cioè una menomazione, una limitazione delle attività o una restrizione della partecipazione.</a:t>
            </a:r>
          </a:p>
          <a:p>
            <a:pPr>
              <a:lnSpc>
                <a:spcPct val="90000"/>
              </a:lnSpc>
              <a:defRPr/>
            </a:pPr>
            <a:r>
              <a:rPr lang="it-IT" dirty="0" smtClean="0"/>
              <a:t>Il funzionamento si definisce nel duplice spazio esistenziale “dell’essere un corpo” (funzioni e strutture) e “dell’avere un corpo” (attività e partecipazione) ed </a:t>
            </a:r>
            <a:r>
              <a:rPr lang="it-IT" dirty="0" smtClean="0">
                <a:solidFill>
                  <a:srgbClr val="996633"/>
                </a:solidFill>
              </a:rPr>
              <a:t>è descrivibile solo nell’interazione della persona con il contesto.</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Essendo il risultato di un’interazione tra persona e ambiente dobbiamo tenere in considerazione sia i determinanti della</a:t>
            </a:r>
          </a:p>
          <a:p>
            <a:pPr marL="342900" indent="-342900">
              <a:lnSpc>
                <a:spcPct val="90000"/>
              </a:lnSpc>
              <a:spcBef>
                <a:spcPct val="20000"/>
              </a:spcBef>
              <a:buClr>
                <a:schemeClr val="tx1"/>
              </a:buClr>
              <a:buSzPct val="70000"/>
              <a:buFont typeface="Wingdings" charset="2"/>
              <a:buNone/>
              <a:defRPr/>
            </a:pPr>
            <a:r>
              <a:rPr lang="it-IT" dirty="0" smtClean="0">
                <a:solidFill>
                  <a:schemeClr val="tx2"/>
                </a:solidFill>
              </a:rPr>
              <a:t>salute nella dimensione del corpo ma anche di quella più estesa sociale. </a:t>
            </a:r>
          </a:p>
          <a:p>
            <a:pPr marL="342900" indent="-342900">
              <a:lnSpc>
                <a:spcPct val="90000"/>
              </a:lnSpc>
              <a:spcBef>
                <a:spcPct val="20000"/>
              </a:spcBef>
              <a:buClr>
                <a:schemeClr val="tx1"/>
              </a:buClr>
              <a:buSzPct val="70000"/>
              <a:buFont typeface="Wingdings" charset="2"/>
              <a:buNone/>
              <a:defRPr/>
            </a:pPr>
            <a:r>
              <a:rPr lang="it-IT" dirty="0" smtClean="0">
                <a:solidFill>
                  <a:srgbClr val="996633"/>
                </a:solidFill>
              </a:rPr>
              <a:t>In questo caso l’ambiente e il punto di vista della persona possono agire come facilitatori o come barriere.</a:t>
            </a:r>
          </a:p>
          <a:p>
            <a:pPr marL="342900" indent="-342900">
              <a:lnSpc>
                <a:spcPct val="90000"/>
              </a:lnSpc>
              <a:spcBef>
                <a:spcPct val="20000"/>
              </a:spcBef>
              <a:buClr>
                <a:schemeClr val="tx1"/>
              </a:buClr>
              <a:buSzPct val="70000"/>
              <a:buFont typeface="Wingdings" charset="2"/>
              <a:buNone/>
              <a:defRPr/>
            </a:pPr>
            <a:r>
              <a:rPr lang="it-IT" dirty="0" smtClean="0">
                <a:solidFill>
                  <a:srgbClr val="996633"/>
                </a:solidFill>
              </a:rPr>
              <a:t>Nessuna persona è in grado di funzionare in modo autonomo al di fuori di questa interazionecon l’ambiente e dunque il</a:t>
            </a:r>
          </a:p>
          <a:p>
            <a:pPr marL="342900" indent="-342900">
              <a:lnSpc>
                <a:spcPct val="90000"/>
              </a:lnSpc>
              <a:spcBef>
                <a:spcPct val="20000"/>
              </a:spcBef>
              <a:buClr>
                <a:schemeClr val="tx1"/>
              </a:buClr>
              <a:buSzPct val="70000"/>
              <a:buFont typeface="Wingdings" charset="2"/>
              <a:buNone/>
              <a:defRPr/>
            </a:pPr>
            <a:r>
              <a:rPr lang="it-IT" dirty="0" smtClean="0">
                <a:solidFill>
                  <a:srgbClr val="996633"/>
                </a:solidFill>
              </a:rPr>
              <a:t>concetto di gestione consapevole della </a:t>
            </a:r>
            <a:r>
              <a:rPr lang="it-IT" dirty="0" smtClean="0">
                <a:solidFill>
                  <a:schemeClr val="tx2"/>
                </a:solidFill>
              </a:rPr>
              <a:t>interdipendenza sostituisce quello di autonomia.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ftr" sz="quarter" idx="4"/>
          </p:nvPr>
        </p:nvSpPr>
        <p:spPr bwMode="auto">
          <a:noFill/>
          <a:ln>
            <a:miter lim="800000"/>
            <a:headEnd/>
            <a:tailEnd/>
          </a:ln>
        </p:spPr>
        <p:txBody>
          <a:bodyPr/>
          <a:lstStyle/>
          <a:p>
            <a:r>
              <a:rPr lang="it-IT"/>
              <a:t>© Disability Italian Network</a:t>
            </a:r>
          </a:p>
        </p:txBody>
      </p:sp>
      <p:sp>
        <p:nvSpPr>
          <p:cNvPr id="39939" name="Rectangle 7"/>
          <p:cNvSpPr>
            <a:spLocks noGrp="1" noChangeArrowheads="1"/>
          </p:cNvSpPr>
          <p:nvPr>
            <p:ph type="sldNum" sz="quarter" idx="5"/>
          </p:nvPr>
        </p:nvSpPr>
        <p:spPr bwMode="auto">
          <a:noFill/>
          <a:ln>
            <a:miter lim="800000"/>
            <a:headEnd/>
            <a:tailEnd/>
          </a:ln>
        </p:spPr>
        <p:txBody>
          <a:bodyPr/>
          <a:lstStyle/>
          <a:p>
            <a:fld id="{A3FDD050-5467-0647-937D-D372B27034C5}" type="slidenum">
              <a:rPr lang="it-IT"/>
              <a:pPr/>
              <a:t>17</a:t>
            </a:fld>
            <a:endParaRPr lang="it-IT"/>
          </a:p>
        </p:txBody>
      </p:sp>
      <p:sp>
        <p:nvSpPr>
          <p:cNvPr id="3994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9941"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lIns="88615" tIns="44307" rIns="88615" bIns="44307"/>
          <a:lstStyle/>
          <a:p>
            <a:pPr eaLnBrk="1" hangingPunct="1"/>
            <a:r>
              <a:rPr lang="it-IT">
                <a:latin typeface="Tahoma" charset="0"/>
              </a:rPr>
              <a:t>L’ICF è un set di classificazioni del funzionamento e della disabilità umani nel contesto della salute.</a:t>
            </a:r>
          </a:p>
          <a:p>
            <a:pPr eaLnBrk="1" hangingPunct="1"/>
            <a:r>
              <a:rPr lang="it-IT" b="1">
                <a:latin typeface="Tahoma" charset="0"/>
              </a:rPr>
              <a:t>Funzionamento </a:t>
            </a:r>
            <a:r>
              <a:rPr lang="it-IT">
                <a:latin typeface="Tahoma" charset="0"/>
              </a:rPr>
              <a:t>è il termine ombrello usato per coprire il funzionamento umano a livello del corpo, della persona e della sua capacità di agire ad un livello pieno nel contesto e nella società in cui le persone agiscono in tutti gli aspetti della loro vita.</a:t>
            </a:r>
          </a:p>
          <a:p>
            <a:pPr eaLnBrk="1" hangingPunct="1"/>
            <a:r>
              <a:rPr lang="it-IT" b="1">
                <a:latin typeface="Tahoma" charset="0"/>
              </a:rPr>
              <a:t>Disabilità </a:t>
            </a:r>
            <a:r>
              <a:rPr lang="it-IT">
                <a:latin typeface="Tahoma" charset="0"/>
              </a:rPr>
              <a:t>è il termine ombrello usato per coprire i problemi o le difficoltà esperite ad ognuno di questi tre livelli di funzionamento umano: menomazioni a livello delle funzioni e strutture corporee; limitazioni nell’attività a livello della persona; restrizioni della partecipazione a livello sociale. </a:t>
            </a:r>
            <a:endParaRPr lang="it-IT" b="1">
              <a:latin typeface="Tahoma" charset="0"/>
            </a:endParaRPr>
          </a:p>
          <a:p>
            <a:pPr eaLnBrk="1" hangingPunct="1"/>
            <a:r>
              <a:rPr lang="it-IT">
                <a:latin typeface="Tahoma" charset="0"/>
              </a:rPr>
              <a:t>Riteniamo importante enfatizzare che l’ICF non è una classificazione dei problemi e non è una classificazione delle persone. L’ICF è principalmente una classificazione del funzionamento umano, con un meccanismo di codifica per identificare problemi nel funzionamento. La persona non è il problema: la persona fa esperienza di un problema di funzionamento.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ftr" sz="quarter" idx="4"/>
          </p:nvPr>
        </p:nvSpPr>
        <p:spPr bwMode="auto">
          <a:noFill/>
          <a:ln>
            <a:miter lim="800000"/>
            <a:headEnd/>
            <a:tailEnd/>
          </a:ln>
        </p:spPr>
        <p:txBody>
          <a:bodyPr/>
          <a:lstStyle/>
          <a:p>
            <a:r>
              <a:rPr lang="it-IT"/>
              <a:t>© Disability Italian Network</a:t>
            </a:r>
          </a:p>
        </p:txBody>
      </p:sp>
      <p:sp>
        <p:nvSpPr>
          <p:cNvPr id="39939" name="Rectangle 7"/>
          <p:cNvSpPr>
            <a:spLocks noGrp="1" noChangeArrowheads="1"/>
          </p:cNvSpPr>
          <p:nvPr>
            <p:ph type="sldNum" sz="quarter" idx="5"/>
          </p:nvPr>
        </p:nvSpPr>
        <p:spPr bwMode="auto">
          <a:noFill/>
          <a:ln>
            <a:miter lim="800000"/>
            <a:headEnd/>
            <a:tailEnd/>
          </a:ln>
        </p:spPr>
        <p:txBody>
          <a:bodyPr/>
          <a:lstStyle/>
          <a:p>
            <a:fld id="{A3FDD050-5467-0647-937D-D372B27034C5}" type="slidenum">
              <a:rPr lang="it-IT"/>
              <a:pPr/>
              <a:t>18</a:t>
            </a:fld>
            <a:endParaRPr lang="it-IT"/>
          </a:p>
        </p:txBody>
      </p:sp>
      <p:sp>
        <p:nvSpPr>
          <p:cNvPr id="3994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9941"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lIns="88615" tIns="44307" rIns="88615" bIns="44307"/>
          <a:lstStyle/>
          <a:p>
            <a:pPr eaLnBrk="1" hangingPunct="1"/>
            <a:r>
              <a:rPr lang="it-IT">
                <a:latin typeface="Tahoma" charset="0"/>
              </a:rPr>
              <a:t>L’ICF è un set di classificazioni del funzionamento e della disabilità umani nel contesto della salute.</a:t>
            </a:r>
          </a:p>
          <a:p>
            <a:pPr eaLnBrk="1" hangingPunct="1"/>
            <a:r>
              <a:rPr lang="it-IT" b="1">
                <a:latin typeface="Tahoma" charset="0"/>
              </a:rPr>
              <a:t>Funzionamento </a:t>
            </a:r>
            <a:r>
              <a:rPr lang="it-IT">
                <a:latin typeface="Tahoma" charset="0"/>
              </a:rPr>
              <a:t>è il termine ombrello usato per coprire il funzionamento umano a livello del corpo, della persona e della sua capacità di agire ad un livello pieno nel contesto e nella società in cui le persone agiscono in tutti gli aspetti della loro vita.</a:t>
            </a:r>
          </a:p>
          <a:p>
            <a:pPr eaLnBrk="1" hangingPunct="1"/>
            <a:r>
              <a:rPr lang="it-IT" b="1">
                <a:latin typeface="Tahoma" charset="0"/>
              </a:rPr>
              <a:t>Disabilità </a:t>
            </a:r>
            <a:r>
              <a:rPr lang="it-IT">
                <a:latin typeface="Tahoma" charset="0"/>
              </a:rPr>
              <a:t>è il termine ombrello usato per coprire i problemi o le difficoltà esperite ad ognuno di questi tre livelli di funzionamento umano: menomazioni a livello delle funzioni e strutture corporee; limitazioni nell’attività a livello della persona; restrizioni della partecipazione a livello sociale. </a:t>
            </a:r>
            <a:endParaRPr lang="it-IT" b="1">
              <a:latin typeface="Tahoma" charset="0"/>
            </a:endParaRPr>
          </a:p>
          <a:p>
            <a:pPr eaLnBrk="1" hangingPunct="1"/>
            <a:r>
              <a:rPr lang="it-IT">
                <a:latin typeface="Tahoma" charset="0"/>
              </a:rPr>
              <a:t>Riteniamo importante enfatizzare che l’ICF non è una classificazione dei problemi e non è una classificazione delle persone. L’ICF è principalmente una classificazione del funzionamento umano, con un meccanismo di codifica per identificare problemi nel funzionamento. La persona non è il problema: la persona fa esperienza di un problema di funzionamento.</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5843" name="Segnaposto note 2"/>
          <p:cNvSpPr>
            <a:spLocks noGrp="1"/>
          </p:cNvSpPr>
          <p:nvPr>
            <p:ph type="body" idx="1"/>
          </p:nvPr>
        </p:nvSpPr>
        <p:spPr bwMode="auto">
          <a:noFill/>
        </p:spPr>
        <p:txBody>
          <a:bodyPr/>
          <a:lstStyle/>
          <a:p>
            <a:pPr eaLnBrk="1" hangingPunct="1"/>
            <a:r>
              <a:rPr lang="it-IT" smtClean="0"/>
              <a:t>Come per il termine disabilità anche per funzionamento è preferibile riferirsi al plurale ovvero esistono infiniti funzionamenti intesi come il riflesso dell’azione in cui l’individuo è impegnato in relazione con uno specifico contesto.</a:t>
            </a:r>
          </a:p>
          <a:p>
            <a:pPr eaLnBrk="1" hangingPunct="1"/>
            <a:r>
              <a:rPr lang="it-IT" smtClean="0"/>
              <a:t>Nonostante sia riferibile all’azione alla quale l’individuo si dedica non esprime solamente l’azione di un agente, ovvero il funzionamento non è solo quello che l’individuo </a:t>
            </a:r>
            <a:r>
              <a:rPr lang="it-IT" b="1" smtClean="0"/>
              <a:t>fa</a:t>
            </a:r>
            <a:r>
              <a:rPr lang="it-IT" smtClean="0"/>
              <a:t> ma anche quello che egli </a:t>
            </a:r>
            <a:r>
              <a:rPr lang="it-IT" b="1" smtClean="0"/>
              <a:t>è</a:t>
            </a:r>
            <a:r>
              <a:rPr lang="it-IT" smtClean="0"/>
              <a:t>.</a:t>
            </a:r>
          </a:p>
          <a:p>
            <a:pPr eaLnBrk="1" hangingPunct="1"/>
            <a:r>
              <a:rPr lang="it-IT" smtClean="0"/>
              <a:t>Nel loro insieme i funzionamenti rappresentano l’insieme delle realizzazioni effettive dell’individuo sia in senso dinamico in quanto si esprimono attraverso azioni, sia in senso statico perché determinati da una condizione esistenziale come essere ben nutriti, essere liberi da malattia, essere trattati con pari dignità ecc.</a:t>
            </a:r>
          </a:p>
          <a:p>
            <a:pPr eaLnBrk="1" hangingPunct="1"/>
            <a:r>
              <a:rPr lang="it-IT" smtClean="0"/>
              <a:t>Condizione esistenziale e operativa, essere e fare, coesistono all’interno del concetto di funzionamento e si realizzano sia attraverso un impegno diretto (il fare), sia talvolta attraverso una condizione passiva (essere) subita.</a:t>
            </a:r>
          </a:p>
          <a:p>
            <a:pPr eaLnBrk="1" hangingPunct="1"/>
            <a:r>
              <a:rPr lang="it-IT" smtClean="0"/>
              <a:t>In ogni caso i due concetti sono strettamente collegati nel senso che capacità è intesa come stato potenziale del soggetto mentre i funzionamenti ne rappresentano la realizzazione concreta.</a:t>
            </a:r>
          </a:p>
          <a:p>
            <a:pPr eaLnBrk="1" hangingPunct="1"/>
            <a:r>
              <a:rPr lang="it-IT" smtClean="0"/>
              <a:t>Il termine in italiano “capacità” trova una migliore differenziazione nei termini in inglese di capability e opportunity.</a:t>
            </a:r>
          </a:p>
          <a:p>
            <a:pPr eaLnBrk="1" hangingPunct="1"/>
            <a:r>
              <a:rPr lang="it-IT" smtClean="0"/>
              <a:t>Capability esprime l’aspetto della costituzione individuale delle persone, l’insieme di poteri interni del soggetto, presenti anche se non vengono esercitati, opportunity esprime invece la condizione per la quale in presenza di circostanze favorevoli questi aspetti individuali si possono esprimere.</a:t>
            </a:r>
          </a:p>
          <a:p>
            <a:pPr eaLnBrk="1" hangingPunct="1"/>
            <a:r>
              <a:rPr lang="it-IT" smtClean="0"/>
              <a:t>Un esempio potrebbe essere dato dalla condizione di un individuo con grave deficit motorio: preso da solo si caratterizza come un agente che non ha capacità (capability) di uscire di casa, ma con l’aiuto di altre persone o di dispositivi appropriati possiede sia capacità (opportunity) che libertà di farlo.   </a:t>
            </a:r>
          </a:p>
        </p:txBody>
      </p:sp>
      <p:sp>
        <p:nvSpPr>
          <p:cNvPr id="35844" name="Segnaposto numero diapositiva 3"/>
          <p:cNvSpPr>
            <a:spLocks noGrp="1"/>
          </p:cNvSpPr>
          <p:nvPr>
            <p:ph type="sldNum" sz="quarter" idx="5"/>
          </p:nvPr>
        </p:nvSpPr>
        <p:spPr bwMode="auto">
          <a:noFill/>
          <a:ln>
            <a:miter lim="800000"/>
            <a:headEnd/>
            <a:tailEnd/>
          </a:ln>
        </p:spPr>
        <p:txBody>
          <a:bodyPr/>
          <a:lstStyle/>
          <a:p>
            <a:fld id="{D2C8F3A6-EABC-634E-A1F9-D5FFA8DE7767}" type="slidenum">
              <a:rPr lang="it-IT"/>
              <a:pPr/>
              <a:t>21</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5843" name="Segnaposto note 2"/>
          <p:cNvSpPr>
            <a:spLocks noGrp="1"/>
          </p:cNvSpPr>
          <p:nvPr>
            <p:ph type="body" idx="1"/>
          </p:nvPr>
        </p:nvSpPr>
        <p:spPr bwMode="auto">
          <a:noFill/>
        </p:spPr>
        <p:txBody>
          <a:bodyPr/>
          <a:lstStyle/>
          <a:p>
            <a:pPr eaLnBrk="1" hangingPunct="1"/>
            <a:r>
              <a:rPr lang="it-IT" smtClean="0"/>
              <a:t>Come per il termine disabilità anche per funzionamento è preferibile riferirsi al plurale ovvero esistono infiniti funzionamenti intesi come il riflesso dell’azione in cui l’individuo è impegnato in relazione con uno specifico contesto.</a:t>
            </a:r>
          </a:p>
          <a:p>
            <a:pPr eaLnBrk="1" hangingPunct="1"/>
            <a:r>
              <a:rPr lang="it-IT" smtClean="0"/>
              <a:t>Nonostante sia riferibile all’azione alla quale l’individuo si dedica non esprime solamente l’azione di un agente, ovvero il funzionamento non è solo quello che l’individuo </a:t>
            </a:r>
            <a:r>
              <a:rPr lang="it-IT" b="1" smtClean="0"/>
              <a:t>fa</a:t>
            </a:r>
            <a:r>
              <a:rPr lang="it-IT" smtClean="0"/>
              <a:t> ma anche quello che egli </a:t>
            </a:r>
            <a:r>
              <a:rPr lang="it-IT" b="1" smtClean="0"/>
              <a:t>è</a:t>
            </a:r>
            <a:r>
              <a:rPr lang="it-IT" smtClean="0"/>
              <a:t>.</a:t>
            </a:r>
          </a:p>
          <a:p>
            <a:pPr eaLnBrk="1" hangingPunct="1"/>
            <a:r>
              <a:rPr lang="it-IT" smtClean="0"/>
              <a:t>Nel loro insieme i funzionamenti rappresentano l’insieme delle realizzazioni effettive dell’individuo sia in senso dinamico in quanto si esprimono attraverso azioni, sia in senso statico perché determinati da una condizione esistenziale come essere ben nutriti, essere liberi da malattia, essere trattati con pari dignità ecc.</a:t>
            </a:r>
          </a:p>
          <a:p>
            <a:pPr eaLnBrk="1" hangingPunct="1"/>
            <a:r>
              <a:rPr lang="it-IT" smtClean="0"/>
              <a:t>Condizione esistenziale e operativa, essere e fare, coesistono all’interno del concetto di funzionamento e si realizzano sia attraverso un impegno diretto (il fare), sia talvolta attraverso una condizione passiva (essere) subita.</a:t>
            </a:r>
          </a:p>
          <a:p>
            <a:pPr eaLnBrk="1" hangingPunct="1"/>
            <a:r>
              <a:rPr lang="it-IT" smtClean="0"/>
              <a:t>In ogni caso i due concetti sono strettamente collegati nel senso che capacità è intesa come stato potenziale del soggetto mentre i funzionamenti ne rappresentano la realizzazione concreta.</a:t>
            </a:r>
          </a:p>
          <a:p>
            <a:pPr eaLnBrk="1" hangingPunct="1"/>
            <a:r>
              <a:rPr lang="it-IT" smtClean="0"/>
              <a:t>Il termine in italiano “capacità” trova una migliore differenziazione nei termini in inglese di capability e opportunity.</a:t>
            </a:r>
          </a:p>
          <a:p>
            <a:pPr eaLnBrk="1" hangingPunct="1"/>
            <a:r>
              <a:rPr lang="it-IT" smtClean="0"/>
              <a:t>Capability esprime l’aspetto della costituzione individuale delle persone, l’insieme di poteri interni del soggetto, presenti anche se non vengono esercitati, opportunity esprime invece la condizione per la quale in presenza di circostanze favorevoli questi aspetti individuali si possono esprimere.</a:t>
            </a:r>
          </a:p>
          <a:p>
            <a:pPr eaLnBrk="1" hangingPunct="1"/>
            <a:r>
              <a:rPr lang="it-IT" smtClean="0"/>
              <a:t>Un esempio potrebbe essere dato dalla condizione di un individuo con grave deficit motorio: preso da solo si caratterizza come un agente che non ha capacità (capability) di uscire di casa, ma con l’aiuto di altre persone o di dispositivi appropriati possiede sia capacità (opportunity) che libertà di farlo.   </a:t>
            </a:r>
          </a:p>
        </p:txBody>
      </p:sp>
      <p:sp>
        <p:nvSpPr>
          <p:cNvPr id="35844" name="Segnaposto numero diapositiva 3"/>
          <p:cNvSpPr>
            <a:spLocks noGrp="1"/>
          </p:cNvSpPr>
          <p:nvPr>
            <p:ph type="sldNum" sz="quarter" idx="5"/>
          </p:nvPr>
        </p:nvSpPr>
        <p:spPr bwMode="auto">
          <a:noFill/>
          <a:ln>
            <a:miter lim="800000"/>
            <a:headEnd/>
            <a:tailEnd/>
          </a:ln>
        </p:spPr>
        <p:txBody>
          <a:bodyPr/>
          <a:lstStyle/>
          <a:p>
            <a:fld id="{D2C8F3A6-EABC-634E-A1F9-D5FFA8DE7767}" type="slidenum">
              <a:rPr lang="it-IT"/>
              <a:pPr/>
              <a:t>22</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5843" name="Segnaposto note 2"/>
          <p:cNvSpPr>
            <a:spLocks noGrp="1"/>
          </p:cNvSpPr>
          <p:nvPr>
            <p:ph type="body" idx="1"/>
          </p:nvPr>
        </p:nvSpPr>
        <p:spPr bwMode="auto">
          <a:noFill/>
        </p:spPr>
        <p:txBody>
          <a:bodyPr/>
          <a:lstStyle/>
          <a:p>
            <a:pPr eaLnBrk="1" hangingPunct="1"/>
            <a:r>
              <a:rPr lang="it-IT" smtClean="0"/>
              <a:t>Come per il termine disabilità anche per funzionamento è preferibile riferirsi al plurale ovvero esistono infiniti funzionamenti intesi come il riflesso dell’azione in cui l’individuo è impegnato in relazione con uno specifico contesto.</a:t>
            </a:r>
          </a:p>
          <a:p>
            <a:pPr eaLnBrk="1" hangingPunct="1"/>
            <a:r>
              <a:rPr lang="it-IT" smtClean="0"/>
              <a:t>Nonostante sia riferibile all’azione alla quale l’individuo si dedica non esprime solamente l’azione di un agente, ovvero il funzionamento non è solo quello che l’individuo </a:t>
            </a:r>
            <a:r>
              <a:rPr lang="it-IT" b="1" smtClean="0"/>
              <a:t>fa</a:t>
            </a:r>
            <a:r>
              <a:rPr lang="it-IT" smtClean="0"/>
              <a:t> ma anche quello che egli </a:t>
            </a:r>
            <a:r>
              <a:rPr lang="it-IT" b="1" smtClean="0"/>
              <a:t>è</a:t>
            </a:r>
            <a:r>
              <a:rPr lang="it-IT" smtClean="0"/>
              <a:t>.</a:t>
            </a:r>
          </a:p>
          <a:p>
            <a:pPr eaLnBrk="1" hangingPunct="1"/>
            <a:r>
              <a:rPr lang="it-IT" smtClean="0"/>
              <a:t>Nel loro insieme i funzionamenti rappresentano l’insieme delle realizzazioni effettive dell’individuo sia in senso dinamico in quanto si esprimono attraverso azioni, sia in senso statico perché determinati da una condizione esistenziale come essere ben nutriti, essere liberi da malattia, essere trattati con pari dignità ecc.</a:t>
            </a:r>
          </a:p>
          <a:p>
            <a:pPr eaLnBrk="1" hangingPunct="1"/>
            <a:r>
              <a:rPr lang="it-IT" smtClean="0"/>
              <a:t>Condizione esistenziale e operativa, essere e fare, coesistono all’interno del concetto di funzionamento e si realizzano sia attraverso un impegno diretto (il fare), sia talvolta attraverso una condizione passiva (essere) subita.</a:t>
            </a:r>
          </a:p>
          <a:p>
            <a:pPr eaLnBrk="1" hangingPunct="1"/>
            <a:r>
              <a:rPr lang="it-IT" smtClean="0"/>
              <a:t>In ogni caso i due concetti sono strettamente collegati nel senso che capacità è intesa come stato potenziale del soggetto mentre i funzionamenti ne rappresentano la realizzazione concreta.</a:t>
            </a:r>
          </a:p>
          <a:p>
            <a:pPr eaLnBrk="1" hangingPunct="1"/>
            <a:r>
              <a:rPr lang="it-IT" smtClean="0"/>
              <a:t>Il termine in italiano “capacità” trova una migliore differenziazione nei termini in inglese di capability e opportunity.</a:t>
            </a:r>
          </a:p>
          <a:p>
            <a:pPr eaLnBrk="1" hangingPunct="1"/>
            <a:r>
              <a:rPr lang="it-IT" smtClean="0"/>
              <a:t>Capability esprime l’aspetto della costituzione individuale delle persone, l’insieme di poteri interni del soggetto, presenti anche se non vengono esercitati, opportunity esprime invece la condizione per la quale in presenza di circostanze favorevoli questi aspetti individuali si possono esprimere.</a:t>
            </a:r>
          </a:p>
          <a:p>
            <a:pPr eaLnBrk="1" hangingPunct="1"/>
            <a:r>
              <a:rPr lang="it-IT" smtClean="0"/>
              <a:t>Un esempio potrebbe essere dato dalla condizione di un individuo con grave deficit motorio: preso da solo si caratterizza come un agente che non ha capacità (capability) di uscire di casa, ma con l’aiuto di altre persone o di dispositivi appropriati possiede sia capacità (opportunity) che libertà di farlo.   </a:t>
            </a:r>
          </a:p>
        </p:txBody>
      </p:sp>
      <p:sp>
        <p:nvSpPr>
          <p:cNvPr id="35844" name="Segnaposto numero diapositiva 3"/>
          <p:cNvSpPr>
            <a:spLocks noGrp="1"/>
          </p:cNvSpPr>
          <p:nvPr>
            <p:ph type="sldNum" sz="quarter" idx="5"/>
          </p:nvPr>
        </p:nvSpPr>
        <p:spPr bwMode="auto">
          <a:noFill/>
          <a:ln>
            <a:miter lim="800000"/>
            <a:headEnd/>
            <a:tailEnd/>
          </a:ln>
        </p:spPr>
        <p:txBody>
          <a:bodyPr/>
          <a:lstStyle/>
          <a:p>
            <a:fld id="{D2C8F3A6-EABC-634E-A1F9-D5FFA8DE7767}" type="slidenum">
              <a:rPr lang="it-IT"/>
              <a:pPr/>
              <a:t>23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5" name="Rettangolo arrotondato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arrotondato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olo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lstStyle>
          <a:p>
            <a:r>
              <a:rPr kumimoji="0" lang="it-IT" smtClean="0"/>
              <a:t>Fare clic per modificare lo stile del titolo</a:t>
            </a:r>
            <a:endParaRPr kumimoji="0" lang="en-US"/>
          </a:p>
        </p:txBody>
      </p:sp>
      <p:sp>
        <p:nvSpPr>
          <p:cNvPr id="20" name="Sottotitolo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19" name="Segnaposto data 18"/>
          <p:cNvSpPr>
            <a:spLocks noGrp="1"/>
          </p:cNvSpPr>
          <p:nvPr>
            <p:ph type="dt" sz="half" idx="10"/>
          </p:nvPr>
        </p:nvSpPr>
        <p:spPr/>
        <p:txBody>
          <a:bodyPr/>
          <a:lstStyle/>
          <a:p>
            <a:fld id="{B026209A-A3B7-490A-A129-E8C73CC3CAF3}" type="datetime1">
              <a:rPr lang="it-IT" smtClean="0"/>
              <a:pPr/>
              <a:t>16/11/2011</a:t>
            </a:fld>
            <a:endParaRPr lang="it-IT"/>
          </a:p>
        </p:txBody>
      </p:sp>
      <p:sp>
        <p:nvSpPr>
          <p:cNvPr id="8" name="Segnaposto piè di pagina 7"/>
          <p:cNvSpPr>
            <a:spLocks noGrp="1"/>
          </p:cNvSpPr>
          <p:nvPr>
            <p:ph type="ftr" sz="quarter" idx="11"/>
          </p:nvPr>
        </p:nvSpPr>
        <p:spPr/>
        <p:txBody>
          <a:bodyPr/>
          <a:lstStyle/>
          <a:p>
            <a:endParaRPr lang="it-IT"/>
          </a:p>
        </p:txBody>
      </p:sp>
      <p:sp>
        <p:nvSpPr>
          <p:cNvPr id="11" name="Segnaposto numero diapositiva 10"/>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502920" y="530352"/>
            <a:ext cx="8183880" cy="4187952"/>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358C2751-C4F5-4862-B30A-0E1706E4D47F}" type="datetime1">
              <a:rPr lang="it-IT" smtClean="0"/>
              <a:pPr/>
              <a:t>16/11/2011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533404"/>
            <a:ext cx="1981200" cy="5257799"/>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533400" y="533402"/>
            <a:ext cx="5943600" cy="5257801"/>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7425759D-B50D-4FEB-A9DD-ADCE47AEF012}" type="datetime1">
              <a:rPr lang="it-IT" smtClean="0"/>
              <a:pPr/>
              <a:t>16/11/2011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olo, testo e ClipArt">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stile</a:t>
            </a:r>
            <a:endParaRPr lang="it-IT"/>
          </a:p>
        </p:txBody>
      </p:sp>
      <p:sp>
        <p:nvSpPr>
          <p:cNvPr id="3" name="Segnaposto testo 2"/>
          <p:cNvSpPr>
            <a:spLocks noGrp="1"/>
          </p:cNvSpPr>
          <p:nvPr>
            <p:ph type="body" sz="half" idx="1"/>
          </p:nvPr>
        </p:nvSpPr>
        <p:spPr>
          <a:xfrm>
            <a:off x="685800" y="1981200"/>
            <a:ext cx="3810000" cy="411480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lipArt 3"/>
          <p:cNvSpPr>
            <a:spLocks noGrp="1"/>
          </p:cNvSpPr>
          <p:nvPr>
            <p:ph type="clipArt" sz="half" idx="2"/>
          </p:nvPr>
        </p:nvSpPr>
        <p:spPr>
          <a:xfrm>
            <a:off x="4648200" y="1981200"/>
            <a:ext cx="3810000" cy="4114800"/>
          </a:xfrm>
        </p:spPr>
        <p:txBody>
          <a:bodyPr/>
          <a:lstStyle/>
          <a:p>
            <a:endParaRPr lang="it-IT"/>
          </a:p>
        </p:txBody>
      </p:sp>
      <p:sp>
        <p:nvSpPr>
          <p:cNvPr id="5" name="Segnaposto data 4"/>
          <p:cNvSpPr>
            <a:spLocks noGrp="1"/>
          </p:cNvSpPr>
          <p:nvPr>
            <p:ph type="dt" sz="half" idx="10"/>
          </p:nvPr>
        </p:nvSpPr>
        <p:spPr>
          <a:xfrm>
            <a:off x="685800" y="6248400"/>
            <a:ext cx="1905000" cy="457200"/>
          </a:xfrm>
        </p:spPr>
        <p:txBody>
          <a:bodyPr/>
          <a:lstStyle>
            <a:lvl1pPr>
              <a:defRPr/>
            </a:lvl1pPr>
          </a:lstStyle>
          <a:p>
            <a:endParaRPr lang="it-IT"/>
          </a:p>
        </p:txBody>
      </p:sp>
      <p:sp>
        <p:nvSpPr>
          <p:cNvPr id="6" name="Segnaposto piè di pagina 5"/>
          <p:cNvSpPr>
            <a:spLocks noGrp="1"/>
          </p:cNvSpPr>
          <p:nvPr>
            <p:ph type="ftr" sz="quarter" idx="11"/>
          </p:nvPr>
        </p:nvSpPr>
        <p:spPr>
          <a:xfrm>
            <a:off x="3124200" y="6248400"/>
            <a:ext cx="2895600" cy="457200"/>
          </a:xfrm>
        </p:spPr>
        <p:txBody>
          <a:bodyPr/>
          <a:lstStyle>
            <a:lvl1pPr>
              <a:defRPr/>
            </a:lvl1pPr>
          </a:lstStyle>
          <a:p>
            <a:endParaRPr lang="it-IT"/>
          </a:p>
        </p:txBody>
      </p:sp>
      <p:sp>
        <p:nvSpPr>
          <p:cNvPr id="7" name="Segnaposto numero diapositiva 6"/>
          <p:cNvSpPr>
            <a:spLocks noGrp="1"/>
          </p:cNvSpPr>
          <p:nvPr>
            <p:ph type="sldNum" sz="quarter" idx="12"/>
          </p:nvPr>
        </p:nvSpPr>
        <p:spPr>
          <a:xfrm>
            <a:off x="6553200" y="6248400"/>
            <a:ext cx="1905000" cy="457200"/>
          </a:xfrm>
        </p:spPr>
        <p:txBody>
          <a:bodyPr/>
          <a:lstStyle>
            <a:lvl1pPr>
              <a:defRPr smtClean="0"/>
            </a:lvl1pPr>
          </a:lstStyle>
          <a:p>
            <a:fld id="{3F8523B2-F9A6-8644-B889-0847BF5675A6}" type="slidenum">
              <a:rPr lang="it-IT"/>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502920" y="530352"/>
            <a:ext cx="8183880" cy="418795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BB26D9D-0A03-4413-8166-3E34A1F391D7}" type="datetime1">
              <a:rPr lang="it-IT" smtClean="0"/>
              <a:pPr/>
              <a:t>16/11/2011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14" name="Rettangolo arrotondato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arrotondato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5CF360A2-497D-4147-AF33-6D8A55C66A9D}" type="datetime1">
              <a:rPr lang="it-IT" smtClean="0"/>
              <a:pPr/>
              <a:t>16/11/2011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BA7E6861-BB9D-4967-86D2-B3D7F94258D7}" type="datetime1">
              <a:rPr lang="it-IT" smtClean="0"/>
              <a:pPr/>
              <a:t>16/11/2011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nchor="b"/>
          <a:lstStyle>
            <a:lvl1pPr>
              <a:defRPr b="1"/>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0B29598F-AA11-4DBB-BBA9-8D997C3CFE9B}" type="datetime1">
              <a:rPr lang="it-IT" smtClean="0"/>
              <a:pPr/>
              <a:t>16/11/2011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9BDFE35-1C57-4941-8952-7876DA185CD0}" type="datetime1">
              <a:rPr lang="it-IT" smtClean="0"/>
              <a:pPr/>
              <a:t>16/11/2011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7" name="Rettangolo arrotondato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Segnaposto data 1"/>
          <p:cNvSpPr>
            <a:spLocks noGrp="1"/>
          </p:cNvSpPr>
          <p:nvPr>
            <p:ph type="dt" sz="half" idx="10"/>
          </p:nvPr>
        </p:nvSpPr>
        <p:spPr/>
        <p:txBody>
          <a:bodyPr/>
          <a:lstStyle/>
          <a:p>
            <a:fld id="{1EDF75C7-7758-41F1-B730-398B27CAF72E}" type="datetime1">
              <a:rPr lang="it-IT" smtClean="0"/>
              <a:pPr/>
              <a:t>16/11/2011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538784" y="533400"/>
            <a:ext cx="2971800" cy="914400"/>
          </a:xfrm>
        </p:spPr>
        <p:txBody>
          <a:bodyPr anchor="b"/>
          <a:lstStyle>
            <a:lvl1pPr algn="l">
              <a:buNone/>
              <a:defRPr sz="2200" b="1">
                <a:solidFill>
                  <a:schemeClr val="accent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8673AED7-1028-48B7-B138-59D012F3619D}" type="datetime1">
              <a:rPr lang="it-IT" smtClean="0"/>
              <a:pPr/>
              <a:t>16/11/2011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2A7BE8C-FCEE-4177-BDCE-8EEF6E62BA1B}"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5" name="Rettangolo arrotondato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Arrotonda singolo angolo rettangolo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9AEDA7F0-02F9-4D0D-8CAD-55F51F9755DA}" type="datetime1">
              <a:rPr lang="it-IT" smtClean="0"/>
              <a:pPr/>
              <a:t>16/11/2011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2A7BE8C-FCEE-4177-BDCE-8EEF6E62BA1B}" type="slidenum">
              <a:rPr lang="it-IT" smtClean="0"/>
              <a:pPr/>
              <a:t>‹N›</a:t>
            </a:fld>
            <a:endParaRPr lang="it-IT"/>
          </a:p>
        </p:txBody>
      </p:sp>
      <p:sp>
        <p:nvSpPr>
          <p:cNvPr id="3" name="Segnaposto im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lstStyle>
          <a:p>
            <a:r>
              <a:rPr kumimoji="0" lang="it-IT" smtClean="0"/>
              <a:t>Fare clic sull'icona per inserire un'immagine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ttangolo arrotondato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tangolo arrotondato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egnaposto titolo 12"/>
          <p:cNvSpPr>
            <a:spLocks noGrp="1"/>
          </p:cNvSpPr>
          <p:nvPr>
            <p:ph type="title"/>
          </p:nvPr>
        </p:nvSpPr>
        <p:spPr>
          <a:xfrm>
            <a:off x="502920" y="4985590"/>
            <a:ext cx="8183880" cy="1051560"/>
          </a:xfrm>
          <a:prstGeom prst="rect">
            <a:avLst/>
          </a:prstGeom>
        </p:spPr>
        <p:txBody>
          <a:bodyPr vert="horz" anchor="b">
            <a:normAutofit/>
          </a:bodyPr>
          <a:lstStyle/>
          <a:p>
            <a:r>
              <a:rPr kumimoji="0" lang="it-IT" smtClean="0"/>
              <a:t>Fare clic per modificare lo stile del titolo</a:t>
            </a:r>
            <a:endParaRPr kumimoji="0" lang="en-US"/>
          </a:p>
        </p:txBody>
      </p:sp>
      <p:sp>
        <p:nvSpPr>
          <p:cNvPr id="4" name="Segnaposto testo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5" name="Segnaposto data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0690E2D8-F8C8-4C3B-B8B0-08687A2B4A71}" type="datetime1">
              <a:rPr lang="it-IT" smtClean="0"/>
              <a:pPr/>
              <a:t>16/11/2011</a:t>
            </a:fld>
            <a:endParaRPr lang="it-IT"/>
          </a:p>
        </p:txBody>
      </p:sp>
      <p:sp>
        <p:nvSpPr>
          <p:cNvPr id="18" name="Segnaposto piè di pagina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lstStyle>
          <a:p>
            <a:endParaRPr lang="it-IT"/>
          </a:p>
        </p:txBody>
      </p:sp>
      <p:sp>
        <p:nvSpPr>
          <p:cNvPr id="5" name="Segnaposto numero diapositiva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32A7BE8C-FCEE-4177-BDCE-8EEF6E62BA1B}"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notesSlide" Target="../notesSlides/notesSlide2.xml"/><Relationship Id="rId7" Type="http://schemas.openxmlformats.org/officeDocument/2006/relationships/oleObject" Target="../embeddings/Documento_di_Microsoft_Office_Word_97_-_20031.doc"/><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8.jpeg"/><Relationship Id="rId11" Type="http://schemas.openxmlformats.org/officeDocument/2006/relationships/image" Target="../media/image12.jpeg"/><Relationship Id="rId5" Type="http://schemas.openxmlformats.org/officeDocument/2006/relationships/image" Target="../media/image7.jpeg"/><Relationship Id="rId10" Type="http://schemas.openxmlformats.org/officeDocument/2006/relationships/image" Target="../media/image11.jpeg"/><Relationship Id="rId4" Type="http://schemas.openxmlformats.org/officeDocument/2006/relationships/image" Target="../media/image6.jpeg"/><Relationship Id="rId9"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Data" Target="../diagrams/data1.xml"/><Relationship Id="rId7" Type="http://schemas.openxmlformats.org/officeDocument/2006/relationships/diagramData" Target="../diagrams/data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14348" y="1000108"/>
            <a:ext cx="7772400" cy="1857388"/>
          </a:xfrm>
        </p:spPr>
        <p:txBody>
          <a:bodyPr>
            <a:normAutofit/>
          </a:bodyPr>
          <a:lstStyle/>
          <a:p>
            <a:pPr algn="ctr"/>
            <a:r>
              <a:rPr lang="it-IT" sz="4000" dirty="0" smtClean="0"/>
              <a:t>Dall’ICF al progetto di vita</a:t>
            </a:r>
            <a:r>
              <a:rPr lang="it-IT" dirty="0" smtClean="0"/>
              <a:t/>
            </a:r>
            <a:br>
              <a:rPr lang="it-IT" dirty="0" smtClean="0"/>
            </a:br>
            <a:r>
              <a:rPr lang="it-IT" sz="3600" dirty="0" smtClean="0"/>
              <a:t>La cornice concettuale di </a:t>
            </a:r>
            <a:r>
              <a:rPr lang="it-IT" sz="3600" dirty="0" smtClean="0"/>
              <a:t>riferimento</a:t>
            </a:r>
            <a:endParaRPr lang="it-IT" sz="2000" dirty="0"/>
          </a:p>
        </p:txBody>
      </p:sp>
      <p:sp>
        <p:nvSpPr>
          <p:cNvPr id="3" name="Sottotitolo 2"/>
          <p:cNvSpPr>
            <a:spLocks noGrp="1"/>
          </p:cNvSpPr>
          <p:nvPr>
            <p:ph type="subTitle" idx="1"/>
          </p:nvPr>
        </p:nvSpPr>
        <p:spPr/>
        <p:txBody>
          <a:bodyPr>
            <a:normAutofit/>
          </a:bodyPr>
          <a:lstStyle/>
          <a:p>
            <a:pPr algn="ctr"/>
            <a:r>
              <a:rPr lang="it-IT" sz="2400" dirty="0" smtClean="0"/>
              <a:t>Un nuovo modello di valutazione per una scuola più inclusiva</a:t>
            </a:r>
            <a:endParaRPr lang="it-IT" sz="2400" dirty="0"/>
          </a:p>
        </p:txBody>
      </p:sp>
      <p:sp>
        <p:nvSpPr>
          <p:cNvPr id="4" name="CasellaDiTesto 3"/>
          <p:cNvSpPr txBox="1"/>
          <p:nvPr/>
        </p:nvSpPr>
        <p:spPr>
          <a:xfrm>
            <a:off x="928662" y="4572008"/>
            <a:ext cx="7143800" cy="861774"/>
          </a:xfrm>
          <a:prstGeom prst="rect">
            <a:avLst/>
          </a:prstGeom>
          <a:noFill/>
        </p:spPr>
        <p:txBody>
          <a:bodyPr wrap="square" rtlCol="0">
            <a:spAutoFit/>
          </a:bodyPr>
          <a:lstStyle/>
          <a:p>
            <a:pPr algn="ctr"/>
            <a:r>
              <a:rPr lang="it-IT" sz="3200" dirty="0" smtClean="0"/>
              <a:t>Dott. Alessandro Cosentino</a:t>
            </a:r>
          </a:p>
          <a:p>
            <a:pPr algn="ctr"/>
            <a:r>
              <a:rPr lang="it-IT" dirty="0" smtClean="0"/>
              <a:t>VERONA </a:t>
            </a:r>
            <a:r>
              <a:rPr lang="it-IT" dirty="0" smtClean="0"/>
              <a:t>14 novembre 2011</a:t>
            </a:r>
            <a:endParaRPr lang="it-IT" dirty="0"/>
          </a:p>
        </p:txBody>
      </p:sp>
      <p:pic>
        <p:nvPicPr>
          <p:cNvPr id="1026" name="Picture 2"/>
          <p:cNvPicPr>
            <a:picLocks noChangeAspect="1" noChangeArrowheads="1"/>
          </p:cNvPicPr>
          <p:nvPr/>
        </p:nvPicPr>
        <p:blipFill>
          <a:blip r:embed="rId2"/>
          <a:srcRect/>
          <a:stretch>
            <a:fillRect/>
          </a:stretch>
        </p:blipFill>
        <p:spPr bwMode="auto">
          <a:xfrm>
            <a:off x="6500826" y="5357826"/>
            <a:ext cx="2260600" cy="1136650"/>
          </a:xfrm>
          <a:prstGeom prst="rect">
            <a:avLst/>
          </a:prstGeom>
          <a:noFill/>
          <a:ln w="9525">
            <a:noFill/>
            <a:miter lim="800000"/>
            <a:headEnd/>
            <a:tailEnd/>
          </a:ln>
        </p:spPr>
      </p:pic>
      <p:sp>
        <p:nvSpPr>
          <p:cNvPr id="6" name="Segnaposto numero diapositiva 5"/>
          <p:cNvSpPr>
            <a:spLocks noGrp="1"/>
          </p:cNvSpPr>
          <p:nvPr>
            <p:ph type="sldNum" sz="quarter" idx="12"/>
          </p:nvPr>
        </p:nvSpPr>
        <p:spPr/>
        <p:txBody>
          <a:bodyPr/>
          <a:lstStyle/>
          <a:p>
            <a:fld id="{32A7BE8C-FCEE-4177-BDCE-8EEF6E62BA1B}" type="slidenum">
              <a:rPr lang="it-IT" smtClean="0"/>
              <a:pPr/>
              <a:t>1</a:t>
            </a:fld>
            <a:endParaRPr lang="it-IT"/>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contenuto 2"/>
          <p:cNvSpPr>
            <a:spLocks noGrp="1"/>
          </p:cNvSpPr>
          <p:nvPr>
            <p:ph idx="1"/>
          </p:nvPr>
        </p:nvSpPr>
        <p:spPr>
          <a:xfrm>
            <a:off x="3505200" y="1295400"/>
            <a:ext cx="5111750" cy="5105400"/>
          </a:xfrm>
        </p:spPr>
        <p:txBody>
          <a:bodyPr/>
          <a:lstStyle/>
          <a:p>
            <a:pPr eaLnBrk="1" hangingPunct="1"/>
            <a:r>
              <a:rPr lang="it-IT" sz="2400" dirty="0" smtClean="0">
                <a:latin typeface="Tahoma" charset="0"/>
                <a:ea typeface="Times New Roman" charset="0"/>
                <a:cs typeface="Times New Roman" charset="0"/>
              </a:rPr>
              <a:t>“malattia” per la condizione di salute </a:t>
            </a:r>
          </a:p>
          <a:p>
            <a:pPr eaLnBrk="1" hangingPunct="1"/>
            <a:r>
              <a:rPr lang="it-IT" sz="2400" dirty="0" smtClean="0">
                <a:latin typeface="Tahoma" charset="0"/>
                <a:ea typeface="Times New Roman" charset="0"/>
                <a:cs typeface="Times New Roman" charset="0"/>
              </a:rPr>
              <a:t>“menomazione” per il livello </a:t>
            </a:r>
            <a:r>
              <a:rPr lang="it-IT" sz="2400" i="1" dirty="0" smtClean="0">
                <a:latin typeface="Tahoma" charset="0"/>
                <a:ea typeface="Times New Roman" charset="0"/>
                <a:cs typeface="Times New Roman" charset="0"/>
              </a:rPr>
              <a:t>biomedico</a:t>
            </a:r>
          </a:p>
          <a:p>
            <a:pPr eaLnBrk="1" hangingPunct="1"/>
            <a:r>
              <a:rPr lang="it-IT" sz="2400" dirty="0" smtClean="0">
                <a:latin typeface="Tahoma" charset="0"/>
                <a:ea typeface="Times New Roman" charset="0"/>
                <a:cs typeface="Times New Roman" charset="0"/>
              </a:rPr>
              <a:t>“handicap” per identificare lo </a:t>
            </a:r>
            <a:r>
              <a:rPr lang="it-IT" sz="2400" i="1" dirty="0" smtClean="0">
                <a:latin typeface="Tahoma" charset="0"/>
                <a:ea typeface="Times New Roman" charset="0"/>
                <a:cs typeface="Times New Roman" charset="0"/>
              </a:rPr>
              <a:t>svantaggio</a:t>
            </a:r>
            <a:r>
              <a:rPr lang="it-IT" sz="2400" dirty="0" smtClean="0">
                <a:latin typeface="Tahoma" charset="0"/>
                <a:ea typeface="Times New Roman" charset="0"/>
                <a:cs typeface="Times New Roman" charset="0"/>
              </a:rPr>
              <a:t> che una persona con </a:t>
            </a:r>
            <a:r>
              <a:rPr lang="it-IT" sz="2400" dirty="0" err="1" smtClean="0">
                <a:latin typeface="Tahoma" charset="0"/>
                <a:ea typeface="Times New Roman" charset="0"/>
                <a:cs typeface="Times New Roman" charset="0"/>
              </a:rPr>
              <a:t>disabilià</a:t>
            </a:r>
            <a:r>
              <a:rPr lang="it-IT" sz="2400" dirty="0" smtClean="0">
                <a:latin typeface="Tahoma" charset="0"/>
                <a:ea typeface="Times New Roman" charset="0"/>
                <a:cs typeface="Times New Roman" charset="0"/>
              </a:rPr>
              <a:t> può incontrare nell’adempimento dei ruoli sociali di base. </a:t>
            </a:r>
          </a:p>
          <a:p>
            <a:pPr eaLnBrk="1" hangingPunct="1"/>
            <a:r>
              <a:rPr lang="it-IT" sz="2400" dirty="0" smtClean="0">
                <a:latin typeface="Tahoma" charset="0"/>
                <a:ea typeface="Times New Roman" charset="0"/>
                <a:cs typeface="Times New Roman" charset="0"/>
              </a:rPr>
              <a:t>“disabilità” per il livello intermedio, in cui una menomazione colpisce </a:t>
            </a:r>
            <a:r>
              <a:rPr lang="it-IT" sz="2400" i="1" dirty="0" smtClean="0">
                <a:latin typeface="Tahoma" charset="0"/>
                <a:ea typeface="Times New Roman" charset="0"/>
                <a:cs typeface="Times New Roman" charset="0"/>
              </a:rPr>
              <a:t>l’abilità</a:t>
            </a:r>
            <a:r>
              <a:rPr lang="it-IT" sz="2400" dirty="0" smtClean="0">
                <a:latin typeface="Tahoma" charset="0"/>
                <a:ea typeface="Times New Roman" charset="0"/>
                <a:cs typeface="Times New Roman" charset="0"/>
              </a:rPr>
              <a:t> di una persona nel compiere attività</a:t>
            </a:r>
            <a:endParaRPr lang="it-IT" sz="2400" dirty="0" smtClean="0"/>
          </a:p>
        </p:txBody>
      </p:sp>
      <p:sp>
        <p:nvSpPr>
          <p:cNvPr id="22532" name="Rettangolo 13"/>
          <p:cNvSpPr>
            <a:spLocks noChangeArrowheads="1"/>
          </p:cNvSpPr>
          <p:nvPr/>
        </p:nvSpPr>
        <p:spPr bwMode="auto">
          <a:xfrm>
            <a:off x="2362200" y="381000"/>
            <a:ext cx="5257800" cy="784225"/>
          </a:xfrm>
          <a:prstGeom prst="rect">
            <a:avLst/>
          </a:prstGeom>
          <a:noFill/>
          <a:ln w="9525">
            <a:noFill/>
            <a:miter lim="800000"/>
            <a:headEnd/>
            <a:tailEnd/>
          </a:ln>
        </p:spPr>
        <p:txBody>
          <a:bodyPr wrap="square">
            <a:prstTxWarp prst="textNoShape">
              <a:avLst/>
            </a:prstTxWarp>
            <a:spAutoFit/>
          </a:bodyPr>
          <a:lstStyle/>
          <a:p>
            <a:r>
              <a:rPr lang="it-IT" sz="4500" b="1" dirty="0"/>
              <a:t>ICIDH (1980)</a:t>
            </a:r>
          </a:p>
        </p:txBody>
      </p:sp>
      <p:sp>
        <p:nvSpPr>
          <p:cNvPr id="16" name="Freccia circolare a destra 15"/>
          <p:cNvSpPr/>
          <p:nvPr/>
        </p:nvSpPr>
        <p:spPr>
          <a:xfrm>
            <a:off x="1600200" y="1371600"/>
            <a:ext cx="1905000" cy="1447800"/>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12" name="Freccia circolare a destra 11"/>
          <p:cNvSpPr/>
          <p:nvPr/>
        </p:nvSpPr>
        <p:spPr>
          <a:xfrm>
            <a:off x="1600200" y="2705100"/>
            <a:ext cx="1905000" cy="1447800"/>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15" name="Freccia circolare a destra 14"/>
          <p:cNvSpPr/>
          <p:nvPr/>
        </p:nvSpPr>
        <p:spPr>
          <a:xfrm>
            <a:off x="1600200" y="4114800"/>
            <a:ext cx="1905000" cy="1447800"/>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17" name="Freccia destra con strisce 16"/>
          <p:cNvSpPr/>
          <p:nvPr/>
        </p:nvSpPr>
        <p:spPr>
          <a:xfrm rot="5400000">
            <a:off x="-1600200" y="2971800"/>
            <a:ext cx="4953000" cy="1143000"/>
          </a:xfrm>
          <a:prstGeom prst="stripedRightArrow">
            <a:avLst/>
          </a:prstGeom>
          <a:solidFill>
            <a:schemeClr val="accent1">
              <a:alpha val="79000"/>
            </a:schemeClr>
          </a:solidFill>
          <a:ln>
            <a:solidFill>
              <a:schemeClr val="accent1"/>
            </a:solidFill>
          </a:ln>
          <a:effectLst>
            <a:glow rad="101600">
              <a:schemeClr val="accent1">
                <a:lumMod val="75000"/>
                <a:alpha val="75000"/>
              </a:schemeClr>
            </a:glow>
            <a:outerShdw blurRad="40000" dist="23000" dir="5400000" rotWithShape="0">
              <a:schemeClr val="accent1">
                <a:lumMod val="75000"/>
                <a:alpha val="35000"/>
              </a:schemeClr>
            </a:outerShdw>
          </a:effectLst>
          <a:scene3d>
            <a:camera prst="orthographicFront"/>
            <a:lightRig rig="threePt" dir="t"/>
          </a:scene3d>
          <a:sp3d extrusionH="127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nvPr>
        </p:nvSpPr>
        <p:spPr>
          <a:xfrm>
            <a:off x="990600" y="228600"/>
            <a:ext cx="8001000" cy="1143000"/>
          </a:xfrm>
        </p:spPr>
        <p:txBody>
          <a:bodyPr>
            <a:normAutofit fontScale="90000"/>
          </a:bodyPr>
          <a:lstStyle/>
          <a:p>
            <a:pPr algn="l">
              <a:defRPr/>
            </a:pPr>
            <a:r>
              <a:rPr lang="en-US" sz="3600" b="1" dirty="0" err="1">
                <a:solidFill>
                  <a:srgbClr val="FF0000"/>
                </a:solidFill>
                <a:effectLst>
                  <a:outerShdw blurRad="38100" dist="38100" dir="2700000" algn="tl">
                    <a:srgbClr val="DDDDDD"/>
                  </a:outerShdw>
                </a:effectLst>
                <a:latin typeface="Arial" charset="0"/>
              </a:rPr>
              <a:t>Modello</a:t>
            </a:r>
            <a:r>
              <a:rPr lang="en-US" sz="3600" b="1" dirty="0">
                <a:solidFill>
                  <a:srgbClr val="FF0000"/>
                </a:solidFill>
                <a:effectLst>
                  <a:outerShdw blurRad="38100" dist="38100" dir="2700000" algn="tl">
                    <a:srgbClr val="DDDDDD"/>
                  </a:outerShdw>
                </a:effectLst>
                <a:latin typeface="Arial" charset="0"/>
              </a:rPr>
              <a:t>      	   vs.     </a:t>
            </a:r>
            <a:r>
              <a:rPr lang="en-US" sz="3600" b="1" dirty="0" err="1">
                <a:solidFill>
                  <a:srgbClr val="FF0000"/>
                </a:solidFill>
                <a:effectLst>
                  <a:outerShdw blurRad="38100" dist="38100" dir="2700000" algn="tl">
                    <a:srgbClr val="DDDDDD"/>
                  </a:outerShdw>
                </a:effectLst>
                <a:latin typeface="Arial" charset="0"/>
              </a:rPr>
              <a:t>ModellodiUniversaleMinoranze</a:t>
            </a:r>
            <a:endParaRPr lang="en-US" sz="3600" b="1" dirty="0">
              <a:solidFill>
                <a:srgbClr val="FF0000"/>
              </a:solidFill>
              <a:effectLst>
                <a:outerShdw blurRad="38100" dist="38100" dir="2700000" algn="tl">
                  <a:srgbClr val="DDDDDD"/>
                </a:outerShdw>
              </a:effectLst>
              <a:latin typeface="Arial" charset="0"/>
            </a:endParaRPr>
          </a:p>
        </p:txBody>
      </p:sp>
      <p:graphicFrame>
        <p:nvGraphicFramePr>
          <p:cNvPr id="26626" name="Object 2"/>
          <p:cNvGraphicFramePr>
            <a:graphicFrameLocks noChangeAspect="1"/>
          </p:cNvGraphicFramePr>
          <p:nvPr/>
        </p:nvGraphicFramePr>
        <p:xfrm>
          <a:off x="5638800" y="1447800"/>
          <a:ext cx="2293938" cy="2495550"/>
        </p:xfrm>
        <a:graphic>
          <a:graphicData uri="http://schemas.openxmlformats.org/presentationml/2006/ole">
            <p:oleObj spid="_x0000_s75778" name="ClipArt" r:id="rId3" imgW="7315200" imgH="7264400" progId="">
              <p:embed/>
            </p:oleObj>
          </a:graphicData>
        </a:graphic>
      </p:graphicFrame>
      <p:graphicFrame>
        <p:nvGraphicFramePr>
          <p:cNvPr id="26627" name="Object 3"/>
          <p:cNvGraphicFramePr>
            <a:graphicFrameLocks noChangeAspect="1"/>
          </p:cNvGraphicFramePr>
          <p:nvPr/>
        </p:nvGraphicFramePr>
        <p:xfrm>
          <a:off x="1828800" y="1600200"/>
          <a:ext cx="1927225" cy="2538413"/>
        </p:xfrm>
        <a:graphic>
          <a:graphicData uri="http://schemas.openxmlformats.org/presentationml/2006/ole">
            <p:oleObj spid="_x0000_s75779" name="ClipArt" r:id="rId4" imgW="7315200" imgH="9042400" progId="">
              <p:embed/>
            </p:oleObj>
          </a:graphicData>
        </a:graphic>
      </p:graphicFrame>
      <p:sp>
        <p:nvSpPr>
          <p:cNvPr id="622597" name="Text Box 5"/>
          <p:cNvSpPr txBox="1">
            <a:spLocks noChangeArrowheads="1"/>
          </p:cNvSpPr>
          <p:nvPr/>
        </p:nvSpPr>
        <p:spPr bwMode="auto">
          <a:xfrm>
            <a:off x="990600" y="4383088"/>
            <a:ext cx="3984625" cy="1552575"/>
          </a:xfrm>
          <a:prstGeom prst="rect">
            <a:avLst/>
          </a:prstGeom>
          <a:noFill/>
          <a:ln w="9525">
            <a:noFill/>
            <a:miter lim="800000"/>
            <a:headEnd/>
            <a:tailEnd/>
          </a:ln>
          <a:effectLst/>
        </p:spPr>
        <p:txBody>
          <a:bodyPr wrap="none">
            <a:prstTxWarp prst="textNoShape">
              <a:avLst/>
            </a:prstTxWarp>
            <a:spAutoFit/>
          </a:bodyPr>
          <a:lstStyle/>
          <a:p>
            <a:pPr>
              <a:defRPr/>
            </a:pPr>
            <a:r>
              <a:rPr lang="en-US">
                <a:effectLst>
                  <a:outerShdw blurRad="38100" dist="38100" dir="2700000" algn="tl">
                    <a:srgbClr val="DDDDDD"/>
                  </a:outerShdw>
                </a:effectLst>
                <a:latin typeface="Arial" charset="0"/>
              </a:rPr>
              <a:t>Ognuno può avere disabilità</a:t>
            </a:r>
          </a:p>
          <a:p>
            <a:pPr>
              <a:defRPr/>
            </a:pPr>
            <a:endParaRPr lang="en-US">
              <a:effectLst>
                <a:outerShdw blurRad="38100" dist="38100" dir="2700000" algn="tl">
                  <a:srgbClr val="DDDDDD"/>
                </a:outerShdw>
              </a:effectLst>
              <a:latin typeface="Arial" charset="0"/>
            </a:endParaRPr>
          </a:p>
          <a:p>
            <a:pPr>
              <a:defRPr/>
            </a:pPr>
            <a:r>
              <a:rPr lang="en-US">
                <a:effectLst>
                  <a:outerShdw blurRad="38100" dist="38100" dir="2700000" algn="tl">
                    <a:srgbClr val="DDDDDD"/>
                  </a:outerShdw>
                </a:effectLst>
                <a:latin typeface="Arial" charset="0"/>
              </a:rPr>
              <a:t>Continuum</a:t>
            </a:r>
          </a:p>
          <a:p>
            <a:pPr>
              <a:defRPr/>
            </a:pPr>
            <a:r>
              <a:rPr lang="en-US">
                <a:effectLst>
                  <a:outerShdw blurRad="38100" dist="38100" dir="2700000" algn="tl">
                    <a:srgbClr val="DDDDDD"/>
                  </a:outerShdw>
                </a:effectLst>
                <a:latin typeface="Arial" charset="0"/>
              </a:rPr>
              <a:t>Multi-dimensionale</a:t>
            </a:r>
          </a:p>
        </p:txBody>
      </p:sp>
      <p:sp>
        <p:nvSpPr>
          <p:cNvPr id="622598" name="Text Box 6"/>
          <p:cNvSpPr txBox="1">
            <a:spLocks noChangeArrowheads="1"/>
          </p:cNvSpPr>
          <p:nvPr/>
        </p:nvSpPr>
        <p:spPr bwMode="auto">
          <a:xfrm>
            <a:off x="5146675" y="4383088"/>
            <a:ext cx="3201988" cy="1552575"/>
          </a:xfrm>
          <a:prstGeom prst="rect">
            <a:avLst/>
          </a:prstGeom>
          <a:noFill/>
          <a:ln w="9525">
            <a:noFill/>
            <a:miter lim="800000"/>
            <a:headEnd/>
            <a:tailEnd/>
          </a:ln>
          <a:effectLst/>
        </p:spPr>
        <p:txBody>
          <a:bodyPr wrap="none">
            <a:prstTxWarp prst="textNoShape">
              <a:avLst/>
            </a:prstTxWarp>
            <a:spAutoFit/>
          </a:bodyPr>
          <a:lstStyle/>
          <a:p>
            <a:pPr>
              <a:defRPr/>
            </a:pPr>
            <a:r>
              <a:rPr lang="en-US">
                <a:effectLst>
                  <a:outerShdw blurRad="38100" dist="38100" dir="2700000" algn="tl">
                    <a:srgbClr val="DDDDDD"/>
                  </a:outerShdw>
                </a:effectLst>
                <a:latin typeface="Arial" charset="0"/>
              </a:rPr>
              <a:t>Gruppi con specifiche </a:t>
            </a:r>
          </a:p>
          <a:p>
            <a:pPr>
              <a:defRPr/>
            </a:pPr>
            <a:r>
              <a:rPr lang="en-US">
                <a:effectLst>
                  <a:outerShdw blurRad="38100" dist="38100" dir="2700000" algn="tl">
                    <a:srgbClr val="DDDDDD"/>
                  </a:outerShdw>
                </a:effectLst>
                <a:latin typeface="Arial" charset="0"/>
              </a:rPr>
              <a:t>menomazioni</a:t>
            </a:r>
          </a:p>
          <a:p>
            <a:pPr>
              <a:defRPr/>
            </a:pPr>
            <a:r>
              <a:rPr lang="en-US">
                <a:effectLst>
                  <a:outerShdw blurRad="38100" dist="38100" dir="2700000" algn="tl">
                    <a:srgbClr val="DDDDDD"/>
                  </a:outerShdw>
                </a:effectLst>
                <a:latin typeface="Arial" charset="0"/>
              </a:rPr>
              <a:t>Categoriale</a:t>
            </a:r>
          </a:p>
          <a:p>
            <a:pPr>
              <a:defRPr/>
            </a:pPr>
            <a:r>
              <a:rPr lang="en-US">
                <a:effectLst>
                  <a:outerShdw blurRad="38100" dist="38100" dir="2700000" algn="tl">
                    <a:srgbClr val="DDDDDD"/>
                  </a:outerShdw>
                </a:effectLst>
                <a:latin typeface="Arial" charset="0"/>
              </a:rPr>
              <a:t>Uni-dimensionale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2306" name="Picture 2" descr="MVC-011S"/>
          <p:cNvPicPr>
            <a:picLocks noChangeAspect="1" noChangeArrowheads="1"/>
          </p:cNvPicPr>
          <p:nvPr/>
        </p:nvPicPr>
        <p:blipFill>
          <a:blip r:embed="rId4"/>
          <a:srcRect/>
          <a:stretch>
            <a:fillRect/>
          </a:stretch>
        </p:blipFill>
        <p:spPr bwMode="auto">
          <a:xfrm>
            <a:off x="533400" y="2514600"/>
            <a:ext cx="2514600" cy="1885950"/>
          </a:xfrm>
          <a:prstGeom prst="rect">
            <a:avLst/>
          </a:prstGeom>
          <a:noFill/>
          <a:ln w="9525">
            <a:noFill/>
            <a:miter lim="800000"/>
            <a:headEnd/>
            <a:tailEnd/>
          </a:ln>
        </p:spPr>
      </p:pic>
      <p:pic>
        <p:nvPicPr>
          <p:cNvPr id="482307" name="Picture 3" descr="tove"/>
          <p:cNvPicPr>
            <a:picLocks noChangeAspect="1" noChangeArrowheads="1"/>
          </p:cNvPicPr>
          <p:nvPr/>
        </p:nvPicPr>
        <p:blipFill>
          <a:blip r:embed="rId5"/>
          <a:srcRect/>
          <a:stretch>
            <a:fillRect/>
          </a:stretch>
        </p:blipFill>
        <p:spPr bwMode="auto">
          <a:xfrm>
            <a:off x="357188" y="642938"/>
            <a:ext cx="2819400" cy="1981200"/>
          </a:xfrm>
          <a:prstGeom prst="rect">
            <a:avLst/>
          </a:prstGeom>
          <a:noFill/>
          <a:ln w="9525">
            <a:solidFill>
              <a:schemeClr val="accent1"/>
            </a:solidFill>
            <a:miter lim="800000"/>
            <a:headEnd/>
            <a:tailEnd/>
          </a:ln>
        </p:spPr>
      </p:pic>
      <p:pic>
        <p:nvPicPr>
          <p:cNvPr id="482308" name="Picture 4" descr="MVC-033S"/>
          <p:cNvPicPr>
            <a:picLocks noChangeAspect="1" noChangeArrowheads="1"/>
          </p:cNvPicPr>
          <p:nvPr/>
        </p:nvPicPr>
        <p:blipFill>
          <a:blip r:embed="rId6"/>
          <a:srcRect/>
          <a:stretch>
            <a:fillRect/>
          </a:stretch>
        </p:blipFill>
        <p:spPr bwMode="auto">
          <a:xfrm>
            <a:off x="3635375" y="2173288"/>
            <a:ext cx="2209800" cy="1657350"/>
          </a:xfrm>
          <a:prstGeom prst="rect">
            <a:avLst/>
          </a:prstGeom>
          <a:noFill/>
          <a:ln w="9525">
            <a:noFill/>
            <a:miter lim="800000"/>
            <a:headEnd/>
            <a:tailEnd/>
          </a:ln>
        </p:spPr>
      </p:pic>
      <p:graphicFrame>
        <p:nvGraphicFramePr>
          <p:cNvPr id="482309" name="Object 2"/>
          <p:cNvGraphicFramePr>
            <a:graphicFrameLocks noChangeAspect="1"/>
          </p:cNvGraphicFramePr>
          <p:nvPr/>
        </p:nvGraphicFramePr>
        <p:xfrm>
          <a:off x="6804025" y="571500"/>
          <a:ext cx="1455738" cy="2786063"/>
        </p:xfrm>
        <a:graphic>
          <a:graphicData uri="http://schemas.openxmlformats.org/presentationml/2006/ole">
            <p:oleObj spid="_x0000_s76802" name="Documento" r:id="rId7" imgW="7315200" imgH="15557500" progId="Word.Document.8">
              <p:embed/>
            </p:oleObj>
          </a:graphicData>
        </a:graphic>
      </p:graphicFrame>
      <p:pic>
        <p:nvPicPr>
          <p:cNvPr id="482311" name="Picture 7"/>
          <p:cNvPicPr>
            <a:picLocks noChangeArrowheads="1"/>
          </p:cNvPicPr>
          <p:nvPr/>
        </p:nvPicPr>
        <p:blipFill>
          <a:blip r:embed="rId8"/>
          <a:srcRect/>
          <a:stretch>
            <a:fillRect/>
          </a:stretch>
        </p:blipFill>
        <p:spPr bwMode="auto">
          <a:xfrm>
            <a:off x="3581400" y="3937000"/>
            <a:ext cx="2514600" cy="1981200"/>
          </a:xfrm>
          <a:prstGeom prst="rect">
            <a:avLst/>
          </a:prstGeom>
          <a:noFill/>
          <a:ln w="9525">
            <a:noFill/>
            <a:miter lim="800000"/>
            <a:headEnd/>
            <a:tailEnd/>
          </a:ln>
        </p:spPr>
      </p:pic>
      <p:pic>
        <p:nvPicPr>
          <p:cNvPr id="482312" name="Picture 8" descr="j0185186"/>
          <p:cNvPicPr>
            <a:picLocks noChangeAspect="1" noChangeArrowheads="1"/>
          </p:cNvPicPr>
          <p:nvPr/>
        </p:nvPicPr>
        <p:blipFill>
          <a:blip r:embed="rId9"/>
          <a:srcRect/>
          <a:stretch>
            <a:fillRect/>
          </a:stretch>
        </p:blipFill>
        <p:spPr bwMode="auto">
          <a:xfrm>
            <a:off x="3643313" y="500063"/>
            <a:ext cx="2286000" cy="1519237"/>
          </a:xfrm>
          <a:prstGeom prst="rect">
            <a:avLst/>
          </a:prstGeom>
          <a:noFill/>
          <a:ln w="9525">
            <a:noFill/>
            <a:miter lim="800000"/>
            <a:headEnd/>
            <a:tailEnd/>
          </a:ln>
        </p:spPr>
      </p:pic>
      <p:pic>
        <p:nvPicPr>
          <p:cNvPr id="482313" name="Picture 9" descr="DSCF0001"/>
          <p:cNvPicPr>
            <a:picLocks noChangeAspect="1" noChangeArrowheads="1"/>
          </p:cNvPicPr>
          <p:nvPr/>
        </p:nvPicPr>
        <p:blipFill>
          <a:blip r:embed="rId10" cstate="print"/>
          <a:srcRect/>
          <a:stretch>
            <a:fillRect/>
          </a:stretch>
        </p:blipFill>
        <p:spPr bwMode="auto">
          <a:xfrm>
            <a:off x="609600" y="4648200"/>
            <a:ext cx="2514600" cy="1387475"/>
          </a:xfrm>
          <a:prstGeom prst="rect">
            <a:avLst/>
          </a:prstGeom>
          <a:noFill/>
          <a:ln w="9525">
            <a:noFill/>
            <a:miter lim="800000"/>
            <a:headEnd/>
            <a:tailEnd/>
          </a:ln>
        </p:spPr>
      </p:pic>
      <p:pic>
        <p:nvPicPr>
          <p:cNvPr id="482314" name="Picture 10" descr="120-2054_IMG"/>
          <p:cNvPicPr>
            <a:picLocks noChangeAspect="1" noChangeArrowheads="1"/>
          </p:cNvPicPr>
          <p:nvPr/>
        </p:nvPicPr>
        <p:blipFill>
          <a:blip r:embed="rId11"/>
          <a:srcRect/>
          <a:stretch>
            <a:fillRect/>
          </a:stretch>
        </p:blipFill>
        <p:spPr bwMode="auto">
          <a:xfrm>
            <a:off x="6372225" y="3470275"/>
            <a:ext cx="2590800" cy="1892300"/>
          </a:xfrm>
          <a:prstGeom prst="rect">
            <a:avLst/>
          </a:prstGeom>
          <a:noFill/>
          <a:ln w="9525">
            <a:noFill/>
            <a:miter lim="800000"/>
            <a:headEnd/>
            <a:tailEnd/>
          </a:ln>
        </p:spPr>
      </p:pic>
      <p:sp>
        <p:nvSpPr>
          <p:cNvPr id="482310" name="Rectangle 6"/>
          <p:cNvSpPr>
            <a:spLocks noGrp="1" noChangeArrowheads="1"/>
          </p:cNvSpPr>
          <p:nvPr>
            <p:ph type="title"/>
          </p:nvPr>
        </p:nvSpPr>
        <p:spPr bwMode="auto">
          <a:xfrm>
            <a:off x="2286000" y="4071938"/>
            <a:ext cx="5000625" cy="1071562"/>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normAutofit fontScale="90000"/>
          </a:bodyPr>
          <a:lstStyle/>
          <a:p>
            <a:pPr eaLnBrk="1" hangingPunct="1"/>
            <a:r>
              <a:rPr lang="it-IT" sz="7200" b="1"/>
              <a:t>Disabili</a:t>
            </a:r>
            <a:r>
              <a:rPr lang="en-GB" sz="7200" b="1"/>
              <a:t>?</a:t>
            </a:r>
            <a:endParaRPr lang="sv-SE" sz="7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2306"/>
                                        </p:tgtEl>
                                        <p:attrNameLst>
                                          <p:attrName>style.visibility</p:attrName>
                                        </p:attrNameLst>
                                      </p:cBhvr>
                                      <p:to>
                                        <p:strVal val="visible"/>
                                      </p:to>
                                    </p:set>
                                    <p:anim calcmode="lin" valueType="num">
                                      <p:cBhvr additive="base">
                                        <p:cTn id="7" dur="500" fill="hold"/>
                                        <p:tgtEl>
                                          <p:spTgt spid="482306"/>
                                        </p:tgtEl>
                                        <p:attrNameLst>
                                          <p:attrName>ppt_x</p:attrName>
                                        </p:attrNameLst>
                                      </p:cBhvr>
                                      <p:tavLst>
                                        <p:tav tm="0">
                                          <p:val>
                                            <p:strVal val="#ppt_x"/>
                                          </p:val>
                                        </p:tav>
                                        <p:tav tm="100000">
                                          <p:val>
                                            <p:strVal val="#ppt_x"/>
                                          </p:val>
                                        </p:tav>
                                      </p:tavLst>
                                    </p:anim>
                                    <p:anim calcmode="lin" valueType="num">
                                      <p:cBhvr additive="base">
                                        <p:cTn id="8" dur="500" fill="hold"/>
                                        <p:tgtEl>
                                          <p:spTgt spid="4823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82307"/>
                                        </p:tgtEl>
                                        <p:attrNameLst>
                                          <p:attrName>style.visibility</p:attrName>
                                        </p:attrNameLst>
                                      </p:cBhvr>
                                      <p:to>
                                        <p:strVal val="visible"/>
                                      </p:to>
                                    </p:set>
                                    <p:anim calcmode="lin" valueType="num">
                                      <p:cBhvr additive="base">
                                        <p:cTn id="13" dur="500" fill="hold"/>
                                        <p:tgtEl>
                                          <p:spTgt spid="482307"/>
                                        </p:tgtEl>
                                        <p:attrNameLst>
                                          <p:attrName>ppt_x</p:attrName>
                                        </p:attrNameLst>
                                      </p:cBhvr>
                                      <p:tavLst>
                                        <p:tav tm="0">
                                          <p:val>
                                            <p:strVal val="#ppt_x"/>
                                          </p:val>
                                        </p:tav>
                                        <p:tav tm="100000">
                                          <p:val>
                                            <p:strVal val="#ppt_x"/>
                                          </p:val>
                                        </p:tav>
                                      </p:tavLst>
                                    </p:anim>
                                    <p:anim calcmode="lin" valueType="num">
                                      <p:cBhvr additive="base">
                                        <p:cTn id="14" dur="500" fill="hold"/>
                                        <p:tgtEl>
                                          <p:spTgt spid="48230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82313"/>
                                        </p:tgtEl>
                                        <p:attrNameLst>
                                          <p:attrName>style.visibility</p:attrName>
                                        </p:attrNameLst>
                                      </p:cBhvr>
                                      <p:to>
                                        <p:strVal val="visible"/>
                                      </p:to>
                                    </p:set>
                                    <p:anim calcmode="lin" valueType="num">
                                      <p:cBhvr additive="base">
                                        <p:cTn id="19" dur="500" fill="hold"/>
                                        <p:tgtEl>
                                          <p:spTgt spid="482313"/>
                                        </p:tgtEl>
                                        <p:attrNameLst>
                                          <p:attrName>ppt_x</p:attrName>
                                        </p:attrNameLst>
                                      </p:cBhvr>
                                      <p:tavLst>
                                        <p:tav tm="0">
                                          <p:val>
                                            <p:strVal val="#ppt_x"/>
                                          </p:val>
                                        </p:tav>
                                        <p:tav tm="100000">
                                          <p:val>
                                            <p:strVal val="#ppt_x"/>
                                          </p:val>
                                        </p:tav>
                                      </p:tavLst>
                                    </p:anim>
                                    <p:anim calcmode="lin" valueType="num">
                                      <p:cBhvr additive="base">
                                        <p:cTn id="20" dur="500" fill="hold"/>
                                        <p:tgtEl>
                                          <p:spTgt spid="4823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82311"/>
                                        </p:tgtEl>
                                        <p:attrNameLst>
                                          <p:attrName>style.visibility</p:attrName>
                                        </p:attrNameLst>
                                      </p:cBhvr>
                                      <p:to>
                                        <p:strVal val="visible"/>
                                      </p:to>
                                    </p:set>
                                    <p:anim calcmode="lin" valueType="num">
                                      <p:cBhvr additive="base">
                                        <p:cTn id="25" dur="500" fill="hold"/>
                                        <p:tgtEl>
                                          <p:spTgt spid="482311"/>
                                        </p:tgtEl>
                                        <p:attrNameLst>
                                          <p:attrName>ppt_x</p:attrName>
                                        </p:attrNameLst>
                                      </p:cBhvr>
                                      <p:tavLst>
                                        <p:tav tm="0">
                                          <p:val>
                                            <p:strVal val="#ppt_x"/>
                                          </p:val>
                                        </p:tav>
                                        <p:tav tm="100000">
                                          <p:val>
                                            <p:strVal val="#ppt_x"/>
                                          </p:val>
                                        </p:tav>
                                      </p:tavLst>
                                    </p:anim>
                                    <p:anim calcmode="lin" valueType="num">
                                      <p:cBhvr additive="base">
                                        <p:cTn id="26" dur="500" fill="hold"/>
                                        <p:tgtEl>
                                          <p:spTgt spid="4823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82308"/>
                                        </p:tgtEl>
                                        <p:attrNameLst>
                                          <p:attrName>style.visibility</p:attrName>
                                        </p:attrNameLst>
                                      </p:cBhvr>
                                      <p:to>
                                        <p:strVal val="visible"/>
                                      </p:to>
                                    </p:set>
                                    <p:anim calcmode="lin" valueType="num">
                                      <p:cBhvr additive="base">
                                        <p:cTn id="31" dur="500" fill="hold"/>
                                        <p:tgtEl>
                                          <p:spTgt spid="482308"/>
                                        </p:tgtEl>
                                        <p:attrNameLst>
                                          <p:attrName>ppt_x</p:attrName>
                                        </p:attrNameLst>
                                      </p:cBhvr>
                                      <p:tavLst>
                                        <p:tav tm="0">
                                          <p:val>
                                            <p:strVal val="#ppt_x"/>
                                          </p:val>
                                        </p:tav>
                                        <p:tav tm="100000">
                                          <p:val>
                                            <p:strVal val="#ppt_x"/>
                                          </p:val>
                                        </p:tav>
                                      </p:tavLst>
                                    </p:anim>
                                    <p:anim calcmode="lin" valueType="num">
                                      <p:cBhvr additive="base">
                                        <p:cTn id="32" dur="500" fill="hold"/>
                                        <p:tgtEl>
                                          <p:spTgt spid="48230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82312"/>
                                        </p:tgtEl>
                                        <p:attrNameLst>
                                          <p:attrName>style.visibility</p:attrName>
                                        </p:attrNameLst>
                                      </p:cBhvr>
                                      <p:to>
                                        <p:strVal val="visible"/>
                                      </p:to>
                                    </p:set>
                                    <p:anim calcmode="lin" valueType="num">
                                      <p:cBhvr additive="base">
                                        <p:cTn id="37" dur="500" fill="hold"/>
                                        <p:tgtEl>
                                          <p:spTgt spid="482312"/>
                                        </p:tgtEl>
                                        <p:attrNameLst>
                                          <p:attrName>ppt_x</p:attrName>
                                        </p:attrNameLst>
                                      </p:cBhvr>
                                      <p:tavLst>
                                        <p:tav tm="0">
                                          <p:val>
                                            <p:strVal val="#ppt_x"/>
                                          </p:val>
                                        </p:tav>
                                        <p:tav tm="100000">
                                          <p:val>
                                            <p:strVal val="#ppt_x"/>
                                          </p:val>
                                        </p:tav>
                                      </p:tavLst>
                                    </p:anim>
                                    <p:anim calcmode="lin" valueType="num">
                                      <p:cBhvr additive="base">
                                        <p:cTn id="38" dur="500" fill="hold"/>
                                        <p:tgtEl>
                                          <p:spTgt spid="48231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82314"/>
                                        </p:tgtEl>
                                        <p:attrNameLst>
                                          <p:attrName>style.visibility</p:attrName>
                                        </p:attrNameLst>
                                      </p:cBhvr>
                                      <p:to>
                                        <p:strVal val="visible"/>
                                      </p:to>
                                    </p:set>
                                    <p:anim calcmode="lin" valueType="num">
                                      <p:cBhvr additive="base">
                                        <p:cTn id="43" dur="500" fill="hold"/>
                                        <p:tgtEl>
                                          <p:spTgt spid="482314"/>
                                        </p:tgtEl>
                                        <p:attrNameLst>
                                          <p:attrName>ppt_x</p:attrName>
                                        </p:attrNameLst>
                                      </p:cBhvr>
                                      <p:tavLst>
                                        <p:tav tm="0">
                                          <p:val>
                                            <p:strVal val="#ppt_x"/>
                                          </p:val>
                                        </p:tav>
                                        <p:tav tm="100000">
                                          <p:val>
                                            <p:strVal val="#ppt_x"/>
                                          </p:val>
                                        </p:tav>
                                      </p:tavLst>
                                    </p:anim>
                                    <p:anim calcmode="lin" valueType="num">
                                      <p:cBhvr additive="base">
                                        <p:cTn id="44" dur="500" fill="hold"/>
                                        <p:tgtEl>
                                          <p:spTgt spid="48231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82309"/>
                                        </p:tgtEl>
                                        <p:attrNameLst>
                                          <p:attrName>style.visibility</p:attrName>
                                        </p:attrNameLst>
                                      </p:cBhvr>
                                      <p:to>
                                        <p:strVal val="visible"/>
                                      </p:to>
                                    </p:set>
                                    <p:anim calcmode="lin" valueType="num">
                                      <p:cBhvr additive="base">
                                        <p:cTn id="49" dur="500" fill="hold"/>
                                        <p:tgtEl>
                                          <p:spTgt spid="482309"/>
                                        </p:tgtEl>
                                        <p:attrNameLst>
                                          <p:attrName>ppt_x</p:attrName>
                                        </p:attrNameLst>
                                      </p:cBhvr>
                                      <p:tavLst>
                                        <p:tav tm="0">
                                          <p:val>
                                            <p:strVal val="#ppt_x"/>
                                          </p:val>
                                        </p:tav>
                                        <p:tav tm="100000">
                                          <p:val>
                                            <p:strVal val="#ppt_x"/>
                                          </p:val>
                                        </p:tav>
                                      </p:tavLst>
                                    </p:anim>
                                    <p:anim calcmode="lin" valueType="num">
                                      <p:cBhvr additive="base">
                                        <p:cTn id="50" dur="500" fill="hold"/>
                                        <p:tgtEl>
                                          <p:spTgt spid="48230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82310"/>
                                        </p:tgtEl>
                                        <p:attrNameLst>
                                          <p:attrName>style.visibility</p:attrName>
                                        </p:attrNameLst>
                                      </p:cBhvr>
                                      <p:to>
                                        <p:strVal val="visible"/>
                                      </p:to>
                                    </p:set>
                                    <p:anim calcmode="lin" valueType="num">
                                      <p:cBhvr additive="base">
                                        <p:cTn id="55" dur="500" fill="hold"/>
                                        <p:tgtEl>
                                          <p:spTgt spid="482310"/>
                                        </p:tgtEl>
                                        <p:attrNameLst>
                                          <p:attrName>ppt_x</p:attrName>
                                        </p:attrNameLst>
                                      </p:cBhvr>
                                      <p:tavLst>
                                        <p:tav tm="0">
                                          <p:val>
                                            <p:strVal val="#ppt_x"/>
                                          </p:val>
                                        </p:tav>
                                        <p:tav tm="100000">
                                          <p:val>
                                            <p:strVal val="#ppt_x"/>
                                          </p:val>
                                        </p:tav>
                                      </p:tavLst>
                                    </p:anim>
                                    <p:anim calcmode="lin" valueType="num">
                                      <p:cBhvr additive="base">
                                        <p:cTn id="56" dur="500" fill="hold"/>
                                        <p:tgtEl>
                                          <p:spTgt spid="4823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pPr algn="ctr"/>
            <a:r>
              <a:rPr lang="it-IT" sz="3200" dirty="0" smtClean="0"/>
              <a:t>IL MODELLO BIO PSICO SOCIALE</a:t>
            </a:r>
            <a:endParaRPr lang="it-IT" sz="32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13</a:t>
            </a:fld>
            <a:endParaRPr lang="it-IT"/>
          </a:p>
        </p:txBody>
      </p:sp>
      <p:sp>
        <p:nvSpPr>
          <p:cNvPr id="8" name="Ritaglia singolo angolo rettangolo 7"/>
          <p:cNvSpPr/>
          <p:nvPr/>
        </p:nvSpPr>
        <p:spPr>
          <a:xfrm>
            <a:off x="762000" y="2438400"/>
            <a:ext cx="1219200" cy="457200"/>
          </a:xfrm>
          <a:prstGeom prst="snip1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Rettangolo arrotondato 8"/>
          <p:cNvSpPr/>
          <p:nvPr/>
        </p:nvSpPr>
        <p:spPr>
          <a:xfrm>
            <a:off x="2895600" y="3200400"/>
            <a:ext cx="1295400" cy="381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CasellaDiTesto 9"/>
          <p:cNvSpPr txBox="1"/>
          <p:nvPr/>
        </p:nvSpPr>
        <p:spPr>
          <a:xfrm>
            <a:off x="2895600" y="3200401"/>
            <a:ext cx="1219200" cy="369332"/>
          </a:xfrm>
          <a:prstGeom prst="rect">
            <a:avLst/>
          </a:prstGeom>
          <a:noFill/>
        </p:spPr>
        <p:txBody>
          <a:bodyPr wrap="square" rtlCol="0">
            <a:spAutoFit/>
          </a:bodyPr>
          <a:lstStyle/>
          <a:p>
            <a:r>
              <a:rPr lang="it-IT" dirty="0" smtClean="0"/>
              <a:t>Capacità</a:t>
            </a:r>
            <a:endParaRPr lang="it-IT" dirty="0"/>
          </a:p>
        </p:txBody>
      </p:sp>
      <p:sp>
        <p:nvSpPr>
          <p:cNvPr id="11" name="Rettangolo arrotondato 10"/>
          <p:cNvSpPr/>
          <p:nvPr/>
        </p:nvSpPr>
        <p:spPr>
          <a:xfrm>
            <a:off x="4648200" y="3200400"/>
            <a:ext cx="1828800" cy="381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CasellaDiTesto 11"/>
          <p:cNvSpPr txBox="1"/>
          <p:nvPr/>
        </p:nvSpPr>
        <p:spPr>
          <a:xfrm>
            <a:off x="4724400" y="3200400"/>
            <a:ext cx="1676400" cy="381000"/>
          </a:xfrm>
          <a:prstGeom prst="rect">
            <a:avLst/>
          </a:prstGeom>
          <a:noFill/>
        </p:spPr>
        <p:txBody>
          <a:bodyPr wrap="square" rtlCol="0">
            <a:spAutoFit/>
          </a:bodyPr>
          <a:lstStyle/>
          <a:p>
            <a:r>
              <a:rPr lang="it-IT" dirty="0" smtClean="0"/>
              <a:t>Performance</a:t>
            </a:r>
            <a:endParaRPr lang="it-IT" dirty="0"/>
          </a:p>
        </p:txBody>
      </p:sp>
      <p:sp>
        <p:nvSpPr>
          <p:cNvPr id="13" name="Ritaglia singolo angolo rettangolo 12"/>
          <p:cNvSpPr/>
          <p:nvPr/>
        </p:nvSpPr>
        <p:spPr>
          <a:xfrm>
            <a:off x="762000" y="4114800"/>
            <a:ext cx="1219200" cy="457200"/>
          </a:xfrm>
          <a:prstGeom prst="snip1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CasellaDiTesto 13"/>
          <p:cNvSpPr txBox="1"/>
          <p:nvPr/>
        </p:nvSpPr>
        <p:spPr>
          <a:xfrm>
            <a:off x="762000" y="2438400"/>
            <a:ext cx="1295400" cy="369332"/>
          </a:xfrm>
          <a:prstGeom prst="rect">
            <a:avLst/>
          </a:prstGeom>
          <a:noFill/>
        </p:spPr>
        <p:txBody>
          <a:bodyPr wrap="square" rtlCol="0">
            <a:spAutoFit/>
          </a:bodyPr>
          <a:lstStyle/>
          <a:p>
            <a:r>
              <a:rPr lang="it-IT" dirty="0" smtClean="0"/>
              <a:t>Funzioni</a:t>
            </a:r>
            <a:endParaRPr lang="it-IT" dirty="0"/>
          </a:p>
        </p:txBody>
      </p:sp>
      <p:sp>
        <p:nvSpPr>
          <p:cNvPr id="15" name="CasellaDiTesto 14"/>
          <p:cNvSpPr txBox="1"/>
          <p:nvPr/>
        </p:nvSpPr>
        <p:spPr>
          <a:xfrm>
            <a:off x="762000" y="4114800"/>
            <a:ext cx="1295400" cy="369332"/>
          </a:xfrm>
          <a:prstGeom prst="rect">
            <a:avLst/>
          </a:prstGeom>
          <a:noFill/>
        </p:spPr>
        <p:txBody>
          <a:bodyPr wrap="square" rtlCol="0">
            <a:spAutoFit/>
          </a:bodyPr>
          <a:lstStyle/>
          <a:p>
            <a:r>
              <a:rPr lang="it-IT" dirty="0" smtClean="0"/>
              <a:t>Strutture</a:t>
            </a:r>
            <a:endParaRPr lang="it-IT" dirty="0"/>
          </a:p>
        </p:txBody>
      </p:sp>
      <p:cxnSp>
        <p:nvCxnSpPr>
          <p:cNvPr id="16" name="Forma 15"/>
          <p:cNvCxnSpPr>
            <a:stCxn id="8" idx="1"/>
            <a:endCxn id="9" idx="1"/>
          </p:cNvCxnSpPr>
          <p:nvPr/>
        </p:nvCxnSpPr>
        <p:spPr>
          <a:xfrm rot="16200000" flipH="1">
            <a:off x="1885950" y="2381250"/>
            <a:ext cx="495300" cy="15240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ttore 4 16"/>
          <p:cNvCxnSpPr/>
          <p:nvPr/>
        </p:nvCxnSpPr>
        <p:spPr>
          <a:xfrm flipV="1">
            <a:off x="1371600" y="3467100"/>
            <a:ext cx="1524000" cy="647700"/>
          </a:xfrm>
          <a:prstGeom prst="bentConnector3">
            <a:avLst>
              <a:gd name="adj1" fmla="val 0"/>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Ovale 17"/>
          <p:cNvSpPr/>
          <p:nvPr/>
        </p:nvSpPr>
        <p:spPr>
          <a:xfrm>
            <a:off x="7315200" y="2438400"/>
            <a:ext cx="1371600" cy="685800"/>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Ovale 18"/>
          <p:cNvSpPr/>
          <p:nvPr/>
        </p:nvSpPr>
        <p:spPr>
          <a:xfrm>
            <a:off x="7315200" y="3810000"/>
            <a:ext cx="1447800" cy="609600"/>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0" name="CasellaDiTesto 19"/>
          <p:cNvSpPr txBox="1"/>
          <p:nvPr/>
        </p:nvSpPr>
        <p:spPr>
          <a:xfrm>
            <a:off x="7239000" y="2401669"/>
            <a:ext cx="1524000" cy="646331"/>
          </a:xfrm>
          <a:prstGeom prst="rect">
            <a:avLst/>
          </a:prstGeom>
          <a:noFill/>
        </p:spPr>
        <p:txBody>
          <a:bodyPr wrap="square" rtlCol="0">
            <a:spAutoFit/>
          </a:bodyPr>
          <a:lstStyle/>
          <a:p>
            <a:pPr algn="ctr"/>
            <a:r>
              <a:rPr lang="it-IT" dirty="0" smtClean="0"/>
              <a:t>Fattori Ambientali</a:t>
            </a:r>
            <a:endParaRPr lang="it-IT" dirty="0"/>
          </a:p>
        </p:txBody>
      </p:sp>
      <p:sp>
        <p:nvSpPr>
          <p:cNvPr id="21" name="CasellaDiTesto 20"/>
          <p:cNvSpPr txBox="1"/>
          <p:nvPr/>
        </p:nvSpPr>
        <p:spPr>
          <a:xfrm>
            <a:off x="7391400" y="3733800"/>
            <a:ext cx="1295400" cy="646331"/>
          </a:xfrm>
          <a:prstGeom prst="rect">
            <a:avLst/>
          </a:prstGeom>
          <a:noFill/>
        </p:spPr>
        <p:txBody>
          <a:bodyPr wrap="square" rtlCol="0">
            <a:spAutoFit/>
          </a:bodyPr>
          <a:lstStyle/>
          <a:p>
            <a:pPr algn="ctr"/>
            <a:r>
              <a:rPr lang="it-IT" dirty="0" smtClean="0"/>
              <a:t>Fattori Personali</a:t>
            </a:r>
            <a:endParaRPr lang="it-IT" dirty="0"/>
          </a:p>
        </p:txBody>
      </p:sp>
      <p:cxnSp>
        <p:nvCxnSpPr>
          <p:cNvPr id="22" name="Forma 21"/>
          <p:cNvCxnSpPr/>
          <p:nvPr/>
        </p:nvCxnSpPr>
        <p:spPr>
          <a:xfrm rot="16200000" flipV="1">
            <a:off x="7086600" y="2857500"/>
            <a:ext cx="342900" cy="15621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Forma 22"/>
          <p:cNvCxnSpPr>
            <a:stCxn id="18" idx="4"/>
            <a:endCxn id="11" idx="3"/>
          </p:cNvCxnSpPr>
          <p:nvPr/>
        </p:nvCxnSpPr>
        <p:spPr>
          <a:xfrm rot="5400000">
            <a:off x="7105650" y="2495550"/>
            <a:ext cx="266700" cy="15240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Ovale 23"/>
          <p:cNvSpPr/>
          <p:nvPr/>
        </p:nvSpPr>
        <p:spPr>
          <a:xfrm>
            <a:off x="3124200" y="2362200"/>
            <a:ext cx="2819400" cy="2133600"/>
          </a:xfrm>
          <a:prstGeom prst="ellipse">
            <a:avLst/>
          </a:prstGeom>
          <a:solidFill>
            <a:schemeClr val="accent6">
              <a:lumMod val="20000"/>
              <a:lumOff val="80000"/>
              <a:alpha val="22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5" name="CasellaDiTesto 24"/>
          <p:cNvSpPr txBox="1"/>
          <p:nvPr/>
        </p:nvSpPr>
        <p:spPr>
          <a:xfrm>
            <a:off x="3276600" y="3886200"/>
            <a:ext cx="2362200" cy="369332"/>
          </a:xfrm>
          <a:prstGeom prst="rect">
            <a:avLst/>
          </a:prstGeom>
          <a:noFill/>
        </p:spPr>
        <p:txBody>
          <a:bodyPr wrap="square" rtlCol="0">
            <a:spAutoFit/>
          </a:bodyPr>
          <a:lstStyle/>
          <a:p>
            <a:pPr algn="ctr"/>
            <a:r>
              <a:rPr lang="it-IT" dirty="0" err="1" smtClean="0"/>
              <a:t>Functioning</a:t>
            </a:r>
            <a:endParaRPr lang="it-I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32A7BE8C-FCEE-4177-BDCE-8EEF6E62BA1B}" type="slidenum">
              <a:rPr lang="it-IT" smtClean="0"/>
              <a:pPr/>
              <a:t>14</a:t>
            </a:fld>
            <a:endParaRPr lang="it-IT"/>
          </a:p>
        </p:txBody>
      </p:sp>
      <p:pic>
        <p:nvPicPr>
          <p:cNvPr id="3" name="Immagine 2"/>
          <p:cNvPicPr>
            <a:picLocks noChangeAspect="1"/>
          </p:cNvPicPr>
          <p:nvPr/>
        </p:nvPicPr>
        <p:blipFill>
          <a:blip r:embed="rId2"/>
          <a:stretch>
            <a:fillRect/>
          </a:stretch>
        </p:blipFill>
        <p:spPr>
          <a:xfrm>
            <a:off x="304801" y="1758950"/>
            <a:ext cx="4190999" cy="3956050"/>
          </a:xfrm>
          <a:prstGeom prst="rect">
            <a:avLst/>
          </a:prstGeom>
        </p:spPr>
      </p:pic>
      <p:pic>
        <p:nvPicPr>
          <p:cNvPr id="4" name="Immagine 3"/>
          <p:cNvPicPr>
            <a:picLocks noChangeAspect="1"/>
          </p:cNvPicPr>
          <p:nvPr/>
        </p:nvPicPr>
        <p:blipFill>
          <a:blip r:embed="rId3"/>
          <a:stretch>
            <a:fillRect/>
          </a:stretch>
        </p:blipFill>
        <p:spPr>
          <a:xfrm>
            <a:off x="4724400" y="1752600"/>
            <a:ext cx="4114800" cy="3962400"/>
          </a:xfrm>
          <a:prstGeom prst="rect">
            <a:avLst/>
          </a:prstGeom>
        </p:spPr>
      </p:pic>
      <p:sp>
        <p:nvSpPr>
          <p:cNvPr id="5" name="Rectangle 2"/>
          <p:cNvSpPr txBox="1">
            <a:spLocks noChangeArrowheads="1"/>
          </p:cNvSpPr>
          <p:nvPr/>
        </p:nvSpPr>
        <p:spPr bwMode="auto">
          <a:xfrm>
            <a:off x="428625" y="533400"/>
            <a:ext cx="8229600" cy="114300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it-IT" sz="28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Impatto dell’ambiente sul funzionamento</a:t>
            </a:r>
            <a:endParaRPr kumimoji="0" lang="it-IT" sz="2800" b="1" i="0" u="none" strike="noStrike" kern="1200" cap="none" spc="0" normalizeH="0" baseline="0" noProof="0" dirty="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bwMode="auto">
          <a:xfrm>
            <a:off x="428625" y="533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it-IT" sz="2800" dirty="0"/>
              <a:t>Caratteristiche del funzionamento</a:t>
            </a:r>
          </a:p>
        </p:txBody>
      </p:sp>
      <p:sp>
        <p:nvSpPr>
          <p:cNvPr id="7" name="Ovale 6"/>
          <p:cNvSpPr/>
          <p:nvPr/>
        </p:nvSpPr>
        <p:spPr>
          <a:xfrm>
            <a:off x="2895600" y="1114425"/>
            <a:ext cx="2971800" cy="2895600"/>
          </a:xfrm>
          <a:prstGeom prst="ellipse">
            <a:avLst/>
          </a:prstGeom>
          <a:effectLst>
            <a:outerShdw blurRad="40000" dist="23000" dir="5400000" rotWithShape="0">
              <a:srgbClr val="000000">
                <a:alpha val="35000"/>
              </a:srgbClr>
            </a:outerShdw>
            <a:reflection stA="50000" endPos="75000" dist="12700" dir="5400000" sy="-100000" algn="bl" rotWithShape="0"/>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8" name="Ovale 7"/>
          <p:cNvSpPr/>
          <p:nvPr/>
        </p:nvSpPr>
        <p:spPr>
          <a:xfrm>
            <a:off x="3429000" y="1343025"/>
            <a:ext cx="1905000" cy="1905000"/>
          </a:xfrm>
          <a:prstGeom prst="ellipse">
            <a:avLst/>
          </a:prstGeom>
          <a:solidFill>
            <a:schemeClr val="tx2">
              <a:lumMod val="40000"/>
              <a:lumOff val="60000"/>
            </a:schemeClr>
          </a:solidFill>
          <a:effectLst>
            <a:outerShdw blurRad="40000" dist="23000" dir="5400000" rotWithShape="0">
              <a:srgbClr val="000000">
                <a:alpha val="35000"/>
              </a:srgbClr>
            </a:outerShdw>
            <a:reflection stA="50000" endPos="75000" dist="12700" dir="5400000" sy="-100000" algn="bl" rotWithShape="0"/>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9" name="Ovale 8"/>
          <p:cNvSpPr/>
          <p:nvPr/>
        </p:nvSpPr>
        <p:spPr>
          <a:xfrm>
            <a:off x="3886200" y="1647825"/>
            <a:ext cx="990600" cy="990600"/>
          </a:xfrm>
          <a:prstGeom prst="ellipse">
            <a:avLst/>
          </a:prstGeom>
          <a:gradFill>
            <a:gsLst>
              <a:gs pos="0">
                <a:schemeClr val="accent1">
                  <a:shade val="51000"/>
                  <a:satMod val="130000"/>
                </a:schemeClr>
              </a:gs>
              <a:gs pos="71000">
                <a:schemeClr val="accent1">
                  <a:shade val="93000"/>
                  <a:satMod val="130000"/>
                  <a:alpha val="85000"/>
                </a:schemeClr>
              </a:gs>
              <a:gs pos="100000">
                <a:schemeClr val="accent1">
                  <a:shade val="94000"/>
                  <a:satMod val="135000"/>
                </a:schemeClr>
              </a:gs>
            </a:gsLst>
            <a:lin ang="14460000" scaled="0"/>
          </a:gradFill>
          <a:effectLst>
            <a:outerShdw blurRad="40000" dist="23000" dir="5400000" rotWithShape="0">
              <a:srgbClr val="000000">
                <a:alpha val="35000"/>
              </a:srgbClr>
            </a:outerShdw>
            <a:reflection stA="50000" endPos="75000" dist="12700" dir="5400000" sy="-100000" algn="bl" rotWithShape="0"/>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32774" name="CasellaDiTesto 9"/>
          <p:cNvSpPr txBox="1">
            <a:spLocks noChangeArrowheads="1"/>
          </p:cNvSpPr>
          <p:nvPr/>
        </p:nvSpPr>
        <p:spPr bwMode="auto">
          <a:xfrm>
            <a:off x="3733800" y="1952625"/>
            <a:ext cx="1295400" cy="381000"/>
          </a:xfrm>
          <a:prstGeom prst="rect">
            <a:avLst/>
          </a:prstGeom>
          <a:noFill/>
          <a:ln w="9525">
            <a:noFill/>
            <a:miter lim="800000"/>
            <a:headEnd/>
            <a:tailEnd/>
          </a:ln>
        </p:spPr>
        <p:txBody>
          <a:bodyPr>
            <a:prstTxWarp prst="textNoShape">
              <a:avLst/>
            </a:prstTxWarp>
            <a:spAutoFit/>
          </a:bodyPr>
          <a:lstStyle/>
          <a:p>
            <a:pPr algn="ctr"/>
            <a:r>
              <a:rPr lang="it-IT"/>
              <a:t>Individuo</a:t>
            </a:r>
          </a:p>
        </p:txBody>
      </p:sp>
      <p:sp>
        <p:nvSpPr>
          <p:cNvPr id="32775" name="CasellaDiTesto 10"/>
          <p:cNvSpPr txBox="1">
            <a:spLocks noChangeArrowheads="1"/>
          </p:cNvSpPr>
          <p:nvPr/>
        </p:nvSpPr>
        <p:spPr bwMode="auto">
          <a:xfrm>
            <a:off x="3733800" y="2714625"/>
            <a:ext cx="1295400" cy="381000"/>
          </a:xfrm>
          <a:prstGeom prst="rect">
            <a:avLst/>
          </a:prstGeom>
          <a:noFill/>
          <a:ln w="9525">
            <a:noFill/>
            <a:miter lim="800000"/>
            <a:headEnd/>
            <a:tailEnd/>
          </a:ln>
        </p:spPr>
        <p:txBody>
          <a:bodyPr>
            <a:prstTxWarp prst="textNoShape">
              <a:avLst/>
            </a:prstTxWarp>
            <a:spAutoFit/>
          </a:bodyPr>
          <a:lstStyle/>
          <a:p>
            <a:pPr algn="ctr"/>
            <a:r>
              <a:rPr lang="it-IT"/>
              <a:t>Famiglia</a:t>
            </a:r>
          </a:p>
        </p:txBody>
      </p:sp>
      <p:sp>
        <p:nvSpPr>
          <p:cNvPr id="32776" name="CasellaDiTesto 11"/>
          <p:cNvSpPr txBox="1">
            <a:spLocks noChangeArrowheads="1"/>
          </p:cNvSpPr>
          <p:nvPr/>
        </p:nvSpPr>
        <p:spPr bwMode="auto">
          <a:xfrm>
            <a:off x="3733800" y="3400425"/>
            <a:ext cx="1295400" cy="381000"/>
          </a:xfrm>
          <a:prstGeom prst="rect">
            <a:avLst/>
          </a:prstGeom>
          <a:noFill/>
          <a:ln w="9525">
            <a:noFill/>
            <a:miter lim="800000"/>
            <a:headEnd/>
            <a:tailEnd/>
          </a:ln>
        </p:spPr>
        <p:txBody>
          <a:bodyPr>
            <a:prstTxWarp prst="textNoShape">
              <a:avLst/>
            </a:prstTxWarp>
            <a:spAutoFit/>
          </a:bodyPr>
          <a:lstStyle/>
          <a:p>
            <a:pPr algn="ctr"/>
            <a:r>
              <a:rPr lang="it-IT"/>
              <a:t>Società</a:t>
            </a:r>
          </a:p>
        </p:txBody>
      </p:sp>
      <p:sp>
        <p:nvSpPr>
          <p:cNvPr id="32777" name="CasellaDiTesto 12"/>
          <p:cNvSpPr txBox="1">
            <a:spLocks noChangeArrowheads="1"/>
          </p:cNvSpPr>
          <p:nvPr/>
        </p:nvSpPr>
        <p:spPr bwMode="auto">
          <a:xfrm>
            <a:off x="3733800" y="4543425"/>
            <a:ext cx="1295400" cy="381000"/>
          </a:xfrm>
          <a:prstGeom prst="rect">
            <a:avLst/>
          </a:prstGeom>
          <a:noFill/>
          <a:ln w="9525">
            <a:noFill/>
            <a:miter lim="800000"/>
            <a:headEnd/>
            <a:tailEnd/>
          </a:ln>
        </p:spPr>
        <p:txBody>
          <a:bodyPr>
            <a:prstTxWarp prst="textNoShape">
              <a:avLst/>
            </a:prstTxWarp>
            <a:spAutoFit/>
          </a:bodyPr>
          <a:lstStyle/>
          <a:p>
            <a:pPr algn="ctr"/>
            <a:r>
              <a:rPr lang="it-IT"/>
              <a:t>Ambiente</a:t>
            </a:r>
          </a:p>
        </p:txBody>
      </p:sp>
      <p:sp>
        <p:nvSpPr>
          <p:cNvPr id="14" name="Freccia circolare a sinistra 13"/>
          <p:cNvSpPr/>
          <p:nvPr/>
        </p:nvSpPr>
        <p:spPr>
          <a:xfrm>
            <a:off x="6096000" y="1495425"/>
            <a:ext cx="1600200" cy="3505200"/>
          </a:xfrm>
          <a:prstGeom prst="curvedLeftArrow">
            <a:avLst/>
          </a:prstGeom>
          <a:solidFill>
            <a:schemeClr val="tx2">
              <a:lumMod val="40000"/>
              <a:lumOff val="60000"/>
            </a:schemeClr>
          </a:solidFill>
          <a:scene3d>
            <a:camera prst="orthographicFront">
              <a:rot lat="300000" lon="600000" rev="30000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15" name="Freccia circolare a sinistra 14"/>
          <p:cNvSpPr/>
          <p:nvPr/>
        </p:nvSpPr>
        <p:spPr>
          <a:xfrm rot="10800000">
            <a:off x="914400" y="1524000"/>
            <a:ext cx="1600200" cy="3505200"/>
          </a:xfrm>
          <a:prstGeom prst="curvedLeftArrow">
            <a:avLst/>
          </a:prstGeom>
          <a:solidFill>
            <a:schemeClr val="tx2">
              <a:lumMod val="40000"/>
              <a:lumOff val="60000"/>
            </a:schemeClr>
          </a:solidFill>
          <a:scene3d>
            <a:camera prst="orthographicFront">
              <a:rot lat="300000" lon="600000" rev="30000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16" name="CasellaDiTesto 15"/>
          <p:cNvSpPr txBox="1"/>
          <p:nvPr/>
        </p:nvSpPr>
        <p:spPr>
          <a:xfrm>
            <a:off x="1219200" y="2687638"/>
            <a:ext cx="6477000" cy="969962"/>
          </a:xfrm>
          <a:prstGeom prst="rect">
            <a:avLst/>
          </a:prstGeom>
          <a:noFill/>
        </p:spPr>
        <p:txBody>
          <a:bodyPr>
            <a:spAutoFit/>
          </a:bodyPr>
          <a:lstStyle/>
          <a:p>
            <a:pPr algn="ctr">
              <a:defRPr/>
            </a:pPr>
            <a:r>
              <a:rPr lang="it-IT" sz="5700" dirty="0">
                <a:solidFill>
                  <a:srgbClr val="FF0000"/>
                </a:solidFill>
              </a:rPr>
              <a:t>Interdipendenza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
          <p:cNvSpPr>
            <a:spLocks noChangeArrowheads="1"/>
          </p:cNvSpPr>
          <p:nvPr/>
        </p:nvSpPr>
        <p:spPr bwMode="auto">
          <a:xfrm>
            <a:off x="1143000" y="609600"/>
            <a:ext cx="7315200" cy="533400"/>
          </a:xfrm>
          <a:prstGeom prst="rect">
            <a:avLst/>
          </a:prstGeom>
          <a:noFill/>
          <a:ln w="9525">
            <a:noFill/>
            <a:miter lim="800000"/>
            <a:headEnd/>
            <a:tailEnd/>
          </a:ln>
        </p:spPr>
        <p:txBody>
          <a:bodyPr anchor="ctr">
            <a:prstTxWarp prst="textNoShape">
              <a:avLst/>
            </a:prstTxWarp>
          </a:bodyPr>
          <a:lstStyle/>
          <a:p>
            <a:endParaRPr lang="it-IT" sz="2400" dirty="0">
              <a:solidFill>
                <a:schemeClr val="tx2"/>
              </a:solidFill>
              <a:ea typeface="Times New Roman" charset="0"/>
              <a:cs typeface="Times New Roman" charset="0"/>
            </a:endParaRPr>
          </a:p>
        </p:txBody>
      </p:sp>
      <p:sp>
        <p:nvSpPr>
          <p:cNvPr id="300043" name="Oval 11"/>
          <p:cNvSpPr>
            <a:spLocks noChangeArrowheads="1"/>
          </p:cNvSpPr>
          <p:nvPr/>
        </p:nvSpPr>
        <p:spPr bwMode="auto">
          <a:xfrm>
            <a:off x="762000" y="2286000"/>
            <a:ext cx="2438400" cy="3200400"/>
          </a:xfrm>
          <a:prstGeom prst="ellipse">
            <a:avLst/>
          </a:prstGeom>
          <a:solidFill>
            <a:schemeClr val="accent1"/>
          </a:solidFill>
          <a:ln w="38100">
            <a:solidFill>
              <a:schemeClr val="tx1"/>
            </a:solidFill>
            <a:round/>
            <a:headEnd/>
            <a:tailEnd/>
          </a:ln>
          <a:effectLst/>
        </p:spPr>
        <p:txBody>
          <a:bodyPr wrap="none" anchor="ctr">
            <a:prstTxWarp prst="textNoShape">
              <a:avLst/>
            </a:prstTxWarp>
          </a:bodyPr>
          <a:lstStyle/>
          <a:p>
            <a:pPr eaLnBrk="0" hangingPunct="0">
              <a:defRPr/>
            </a:pPr>
            <a:r>
              <a:rPr lang="it-IT" sz="3600" b="1">
                <a:latin typeface="Times New Roman" charset="0"/>
              </a:rPr>
              <a:t>Persona</a:t>
            </a:r>
          </a:p>
        </p:txBody>
      </p:sp>
      <p:sp>
        <p:nvSpPr>
          <p:cNvPr id="300044" name="Oval 12"/>
          <p:cNvSpPr>
            <a:spLocks noChangeArrowheads="1"/>
          </p:cNvSpPr>
          <p:nvPr/>
        </p:nvSpPr>
        <p:spPr bwMode="auto">
          <a:xfrm>
            <a:off x="5562600" y="2362200"/>
            <a:ext cx="2438400" cy="3200400"/>
          </a:xfrm>
          <a:prstGeom prst="ellipse">
            <a:avLst/>
          </a:prstGeom>
          <a:solidFill>
            <a:schemeClr val="accent1"/>
          </a:solidFill>
          <a:ln w="38100">
            <a:solidFill>
              <a:schemeClr val="tx1"/>
            </a:solidFill>
            <a:round/>
            <a:headEnd/>
            <a:tailEnd/>
          </a:ln>
          <a:effectLst/>
        </p:spPr>
        <p:txBody>
          <a:bodyPr wrap="none" anchor="ctr">
            <a:prstTxWarp prst="textNoShape">
              <a:avLst/>
            </a:prstTxWarp>
          </a:bodyPr>
          <a:lstStyle/>
          <a:p>
            <a:pPr eaLnBrk="0" hangingPunct="0">
              <a:defRPr/>
            </a:pPr>
            <a:r>
              <a:rPr lang="it-IT" sz="3600" b="1">
                <a:latin typeface="Times New Roman" charset="0"/>
              </a:rPr>
              <a:t>Contesto</a:t>
            </a:r>
          </a:p>
        </p:txBody>
      </p:sp>
      <p:sp>
        <p:nvSpPr>
          <p:cNvPr id="300045" name="AutoShape 13"/>
          <p:cNvSpPr>
            <a:spLocks noChangeArrowheads="1"/>
          </p:cNvSpPr>
          <p:nvPr/>
        </p:nvSpPr>
        <p:spPr bwMode="auto">
          <a:xfrm>
            <a:off x="2895600" y="3276600"/>
            <a:ext cx="2971800" cy="1447800"/>
          </a:xfrm>
          <a:prstGeom prst="leftRightArrow">
            <a:avLst>
              <a:gd name="adj1" fmla="val 50000"/>
              <a:gd name="adj2" fmla="val 41053"/>
            </a:avLst>
          </a:prstGeom>
          <a:solidFill>
            <a:schemeClr val="accent1"/>
          </a:solidFill>
          <a:ln w="9525">
            <a:solidFill>
              <a:schemeClr val="tx1"/>
            </a:solidFill>
            <a:miter lim="800000"/>
            <a:headEnd/>
            <a:tailEnd/>
          </a:ln>
          <a:effectLst/>
        </p:spPr>
        <p:txBody>
          <a:bodyPr wrap="none" anchor="ctr">
            <a:prstTxWarp prst="textNoShape">
              <a:avLst/>
            </a:prstTxWarp>
          </a:bodyPr>
          <a:lstStyle/>
          <a:p>
            <a:pPr>
              <a:defRPr/>
            </a:pPr>
            <a:r>
              <a:rPr lang="it-IT" sz="2400" dirty="0" smtClean="0">
                <a:latin typeface="Times New Roman" charset="0"/>
              </a:rPr>
              <a:t>  funzionamento</a:t>
            </a:r>
            <a:endParaRPr lang="it-IT" sz="2400" dirty="0">
              <a:latin typeface="Times New Roman" charset="0"/>
            </a:endParaRPr>
          </a:p>
        </p:txBody>
      </p:sp>
      <p:sp>
        <p:nvSpPr>
          <p:cNvPr id="300046" name="AutoShape 14"/>
          <p:cNvSpPr>
            <a:spLocks noChangeArrowheads="1"/>
          </p:cNvSpPr>
          <p:nvPr/>
        </p:nvSpPr>
        <p:spPr bwMode="auto">
          <a:xfrm>
            <a:off x="1371600" y="1828800"/>
            <a:ext cx="6705600" cy="762000"/>
          </a:xfrm>
          <a:prstGeom prst="curvedDownArrow">
            <a:avLst>
              <a:gd name="adj1" fmla="val 176000"/>
              <a:gd name="adj2" fmla="val 352000"/>
              <a:gd name="adj3" fmla="val 33333"/>
            </a:avLst>
          </a:prstGeom>
          <a:solidFill>
            <a:schemeClr val="accent1"/>
          </a:solidFill>
          <a:ln w="3175">
            <a:solidFill>
              <a:schemeClr val="tx1"/>
            </a:solidFill>
            <a:miter lim="800000"/>
            <a:headEnd/>
            <a:tailEnd/>
          </a:ln>
          <a:effectLst/>
        </p:spPr>
        <p:txBody>
          <a:bodyPr wrap="none" anchor="ctr">
            <a:prstTxWarp prst="textNoShape">
              <a:avLst/>
            </a:prstTxWarp>
          </a:bodyPr>
          <a:lstStyle/>
          <a:p>
            <a:pPr>
              <a:defRPr/>
            </a:pPr>
            <a:endParaRPr lang="it-IT" sz="2400">
              <a:solidFill>
                <a:schemeClr val="hlink"/>
              </a:solidFill>
              <a:latin typeface="Times New Roman" charset="0"/>
            </a:endParaRPr>
          </a:p>
        </p:txBody>
      </p:sp>
      <p:sp>
        <p:nvSpPr>
          <p:cNvPr id="300047" name="AutoShape 15"/>
          <p:cNvSpPr>
            <a:spLocks noChangeArrowheads="1"/>
          </p:cNvSpPr>
          <p:nvPr/>
        </p:nvSpPr>
        <p:spPr bwMode="auto">
          <a:xfrm rot="-10800000">
            <a:off x="685800" y="5257800"/>
            <a:ext cx="6781800" cy="914400"/>
          </a:xfrm>
          <a:prstGeom prst="curvedDownArrow">
            <a:avLst>
              <a:gd name="adj1" fmla="val 148333"/>
              <a:gd name="adj2" fmla="val 296667"/>
              <a:gd name="adj3" fmla="val 33333"/>
            </a:avLst>
          </a:prstGeom>
          <a:solidFill>
            <a:schemeClr val="accent1"/>
          </a:solidFill>
          <a:ln w="3175">
            <a:solidFill>
              <a:schemeClr val="tx1"/>
            </a:solidFill>
            <a:miter lim="800000"/>
            <a:headEnd/>
            <a:tailEnd/>
          </a:ln>
          <a:effectLst/>
        </p:spPr>
        <p:txBody>
          <a:bodyPr rot="10800000" wrap="none" anchor="ctr">
            <a:prstTxWarp prst="textNoShape">
              <a:avLst/>
            </a:prstTxWarp>
          </a:bodyPr>
          <a:lstStyle/>
          <a:p>
            <a:pPr>
              <a:defRPr/>
            </a:pPr>
            <a:endParaRPr lang="it-IT" sz="2400">
              <a:solidFill>
                <a:schemeClr val="hlink"/>
              </a:solidFill>
              <a:latin typeface="Times New Roman" charset="0"/>
            </a:endParaRPr>
          </a:p>
        </p:txBody>
      </p:sp>
      <p:sp>
        <p:nvSpPr>
          <p:cNvPr id="28680" name="Text Box 16"/>
          <p:cNvSpPr txBox="1">
            <a:spLocks noChangeArrowheads="1"/>
          </p:cNvSpPr>
          <p:nvPr/>
        </p:nvSpPr>
        <p:spPr bwMode="auto">
          <a:xfrm>
            <a:off x="3200400" y="5029200"/>
            <a:ext cx="2286000" cy="461665"/>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it-IT" sz="2400" b="1" dirty="0">
                <a:latin typeface="Times New Roman" charset="0"/>
              </a:rPr>
              <a:t>sostegni</a:t>
            </a:r>
          </a:p>
        </p:txBody>
      </p:sp>
      <p:sp>
        <p:nvSpPr>
          <p:cNvPr id="28681" name="Rectangle 17"/>
          <p:cNvSpPr>
            <a:spLocks noChangeArrowheads="1"/>
          </p:cNvSpPr>
          <p:nvPr/>
        </p:nvSpPr>
        <p:spPr bwMode="auto">
          <a:xfrm>
            <a:off x="3352800" y="2438400"/>
            <a:ext cx="1927225" cy="457200"/>
          </a:xfrm>
          <a:prstGeom prst="rect">
            <a:avLst/>
          </a:prstGeom>
          <a:noFill/>
          <a:ln w="9525">
            <a:noFill/>
            <a:miter lim="800000"/>
            <a:headEnd/>
            <a:tailEnd/>
          </a:ln>
        </p:spPr>
        <p:txBody>
          <a:bodyPr wrap="none">
            <a:prstTxWarp prst="textNoShape">
              <a:avLst/>
            </a:prstTxWarp>
            <a:spAutoFit/>
          </a:bodyPr>
          <a:lstStyle/>
          <a:p>
            <a:r>
              <a:rPr lang="it-IT" sz="2400" b="1">
                <a:latin typeface="Times New Roman" charset="0"/>
              </a:rPr>
              <a:t>menomazioni</a:t>
            </a:r>
          </a:p>
        </p:txBody>
      </p:sp>
      <p:sp>
        <p:nvSpPr>
          <p:cNvPr id="28682" name="Rectangle 18"/>
          <p:cNvSpPr>
            <a:spLocks noChangeArrowheads="1"/>
          </p:cNvSpPr>
          <p:nvPr/>
        </p:nvSpPr>
        <p:spPr bwMode="auto">
          <a:xfrm rot="3525123">
            <a:off x="7772400" y="2514600"/>
            <a:ext cx="1200150" cy="457200"/>
          </a:xfrm>
          <a:prstGeom prst="rect">
            <a:avLst/>
          </a:prstGeom>
          <a:noFill/>
          <a:ln w="9525">
            <a:noFill/>
            <a:miter lim="800000"/>
            <a:headEnd/>
            <a:tailEnd/>
          </a:ln>
        </p:spPr>
        <p:txBody>
          <a:bodyPr wrap="none">
            <a:prstTxWarp prst="textNoShape">
              <a:avLst/>
            </a:prstTxWarp>
            <a:spAutoFit/>
          </a:bodyPr>
          <a:lstStyle/>
          <a:p>
            <a:r>
              <a:rPr lang="it-IT" sz="2400" b="1">
                <a:latin typeface="Times New Roman" charset="0"/>
              </a:rPr>
              <a:t>persone</a:t>
            </a:r>
          </a:p>
        </p:txBody>
      </p:sp>
      <p:sp>
        <p:nvSpPr>
          <p:cNvPr id="28683" name="Rectangle 19"/>
          <p:cNvSpPr>
            <a:spLocks noChangeArrowheads="1"/>
          </p:cNvSpPr>
          <p:nvPr/>
        </p:nvSpPr>
        <p:spPr bwMode="auto">
          <a:xfrm>
            <a:off x="7924800" y="3733800"/>
            <a:ext cx="1371600" cy="457200"/>
          </a:xfrm>
          <a:prstGeom prst="rect">
            <a:avLst/>
          </a:prstGeom>
          <a:noFill/>
          <a:ln w="9525">
            <a:noFill/>
            <a:miter lim="800000"/>
            <a:headEnd/>
            <a:tailEnd/>
          </a:ln>
        </p:spPr>
        <p:txBody>
          <a:bodyPr>
            <a:prstTxWarp prst="textNoShape">
              <a:avLst/>
            </a:prstTxWarp>
            <a:spAutoFit/>
          </a:bodyPr>
          <a:lstStyle/>
          <a:p>
            <a:r>
              <a:rPr lang="it-IT" sz="2400" b="1">
                <a:latin typeface="Times New Roman" charset="0"/>
              </a:rPr>
              <a:t>prodotti</a:t>
            </a:r>
          </a:p>
        </p:txBody>
      </p:sp>
      <p:sp>
        <p:nvSpPr>
          <p:cNvPr id="28684" name="Rectangle 20"/>
          <p:cNvSpPr>
            <a:spLocks noChangeArrowheads="1"/>
          </p:cNvSpPr>
          <p:nvPr/>
        </p:nvSpPr>
        <p:spPr bwMode="auto">
          <a:xfrm rot="-2864621">
            <a:off x="7773193" y="4952207"/>
            <a:ext cx="1300163" cy="457200"/>
          </a:xfrm>
          <a:prstGeom prst="rect">
            <a:avLst/>
          </a:prstGeom>
          <a:noFill/>
          <a:ln w="9525">
            <a:noFill/>
            <a:miter lim="800000"/>
            <a:headEnd/>
            <a:tailEnd/>
          </a:ln>
        </p:spPr>
        <p:txBody>
          <a:bodyPr wrap="none">
            <a:prstTxWarp prst="textNoShape">
              <a:avLst/>
            </a:prstTxWarp>
            <a:spAutoFit/>
          </a:bodyPr>
          <a:lstStyle/>
          <a:p>
            <a:r>
              <a:rPr lang="it-IT" sz="2400" b="1">
                <a:latin typeface="Times New Roman" charset="0"/>
              </a:rPr>
              <a:t>politiche</a:t>
            </a:r>
          </a:p>
        </p:txBody>
      </p:sp>
      <p:sp>
        <p:nvSpPr>
          <p:cNvPr id="28685" name="Rectangle 21"/>
          <p:cNvSpPr>
            <a:spLocks noChangeArrowheads="1"/>
          </p:cNvSpPr>
          <p:nvPr/>
        </p:nvSpPr>
        <p:spPr bwMode="auto">
          <a:xfrm rot="-5435550">
            <a:off x="-836613" y="3732213"/>
            <a:ext cx="2740025" cy="457200"/>
          </a:xfrm>
          <a:prstGeom prst="rect">
            <a:avLst/>
          </a:prstGeom>
          <a:noFill/>
          <a:ln w="9525">
            <a:noFill/>
            <a:miter lim="800000"/>
            <a:headEnd/>
            <a:tailEnd/>
          </a:ln>
        </p:spPr>
        <p:txBody>
          <a:bodyPr wrap="none">
            <a:prstTxWarp prst="textNoShape">
              <a:avLst/>
            </a:prstTxWarp>
            <a:spAutoFit/>
          </a:bodyPr>
          <a:lstStyle/>
          <a:p>
            <a:r>
              <a:rPr lang="it-IT" sz="2400" b="1">
                <a:latin typeface="Times New Roman" charset="0"/>
              </a:rPr>
              <a:t>condizione di salute</a:t>
            </a:r>
          </a:p>
        </p:txBody>
      </p:sp>
      <p:sp>
        <p:nvSpPr>
          <p:cNvPr id="28686" name="Rectangle 22"/>
          <p:cNvSpPr>
            <a:spLocks noChangeArrowheads="1"/>
          </p:cNvSpPr>
          <p:nvPr/>
        </p:nvSpPr>
        <p:spPr bwMode="auto">
          <a:xfrm>
            <a:off x="3962400" y="3124200"/>
            <a:ext cx="844550" cy="457200"/>
          </a:xfrm>
          <a:prstGeom prst="rect">
            <a:avLst/>
          </a:prstGeom>
          <a:noFill/>
          <a:ln w="9525">
            <a:noFill/>
            <a:miter lim="800000"/>
            <a:headEnd/>
            <a:tailEnd/>
          </a:ln>
        </p:spPr>
        <p:txBody>
          <a:bodyPr wrap="none">
            <a:prstTxWarp prst="textNoShape">
              <a:avLst/>
            </a:prstTxWarp>
            <a:spAutoFit/>
          </a:bodyPr>
          <a:lstStyle/>
          <a:p>
            <a:r>
              <a:rPr lang="it-IT" sz="2400" b="1">
                <a:latin typeface="Times New Roman" charset="0"/>
              </a:rPr>
              <a:t>A&amp;P</a:t>
            </a:r>
          </a:p>
        </p:txBody>
      </p:sp>
      <p:sp>
        <p:nvSpPr>
          <p:cNvPr id="28687" name="Rectangle 23"/>
          <p:cNvSpPr>
            <a:spLocks noChangeArrowheads="1"/>
          </p:cNvSpPr>
          <p:nvPr/>
        </p:nvSpPr>
        <p:spPr bwMode="auto">
          <a:xfrm>
            <a:off x="4038600" y="4419600"/>
            <a:ext cx="609600" cy="457200"/>
          </a:xfrm>
          <a:prstGeom prst="rect">
            <a:avLst/>
          </a:prstGeom>
          <a:noFill/>
          <a:ln w="9525">
            <a:noFill/>
            <a:miter lim="800000"/>
            <a:headEnd/>
            <a:tailEnd/>
          </a:ln>
        </p:spPr>
        <p:txBody>
          <a:bodyPr>
            <a:prstTxWarp prst="textNoShape">
              <a:avLst/>
            </a:prstTxWarp>
            <a:spAutoFit/>
          </a:bodyPr>
          <a:lstStyle/>
          <a:p>
            <a:r>
              <a:rPr lang="it-IT" sz="2400" b="1">
                <a:latin typeface="Times New Roman" charset="0"/>
              </a:rPr>
              <a:t>FA</a:t>
            </a:r>
          </a:p>
        </p:txBody>
      </p:sp>
      <p:sp>
        <p:nvSpPr>
          <p:cNvPr id="17" name="Rectangle 2"/>
          <p:cNvSpPr txBox="1">
            <a:spLocks noChangeArrowheads="1"/>
          </p:cNvSpPr>
          <p:nvPr/>
        </p:nvSpPr>
        <p:spPr bwMode="auto">
          <a:xfrm>
            <a:off x="428625" y="533400"/>
            <a:ext cx="8229600" cy="114300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it-IT" sz="2800" b="1" i="0" u="none" strike="noStrike" kern="1200" cap="none" spc="0" normalizeH="0" baseline="0" noProof="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Caratteristiche del funzionamento</a:t>
            </a:r>
            <a:endParaRPr kumimoji="0" lang="it-IT" sz="2800" b="1" i="0" u="none" strike="noStrike" kern="1200" cap="none" spc="0" normalizeH="0" baseline="0" noProof="0" dirty="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bwMode="auto">
          <a:xfrm>
            <a:off x="457200" y="3810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it-IT" sz="2800"/>
              <a:t>Funzionamentoe Disabilità</a:t>
            </a:r>
          </a:p>
        </p:txBody>
      </p:sp>
      <p:sp>
        <p:nvSpPr>
          <p:cNvPr id="12" name="Ovale 11"/>
          <p:cNvSpPr/>
          <p:nvPr/>
        </p:nvSpPr>
        <p:spPr>
          <a:xfrm>
            <a:off x="2971800" y="1371600"/>
            <a:ext cx="3200400" cy="83820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 name="CasellaDiTesto 12"/>
          <p:cNvSpPr txBox="1"/>
          <p:nvPr/>
        </p:nvSpPr>
        <p:spPr>
          <a:xfrm>
            <a:off x="3048000" y="1524000"/>
            <a:ext cx="3048000" cy="492443"/>
          </a:xfrm>
          <a:prstGeom prst="rect">
            <a:avLst/>
          </a:prstGeom>
          <a:noFill/>
        </p:spPr>
        <p:txBody>
          <a:bodyPr wrap="square">
            <a:spAutoFit/>
          </a:bodyPr>
          <a:lstStyle/>
          <a:p>
            <a:pPr algn="ctr">
              <a:defRPr/>
            </a:pPr>
            <a:r>
              <a:rPr lang="it-IT" sz="2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Funzionamento </a:t>
            </a:r>
            <a:endParaRPr lang="it-IT" sz="2600" dirty="0"/>
          </a:p>
        </p:txBody>
      </p:sp>
      <p:sp>
        <p:nvSpPr>
          <p:cNvPr id="14" name="Ovale 13"/>
          <p:cNvSpPr/>
          <p:nvPr/>
        </p:nvSpPr>
        <p:spPr>
          <a:xfrm>
            <a:off x="3048000" y="5715000"/>
            <a:ext cx="2819400" cy="8382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5" name="CasellaDiTesto 14"/>
          <p:cNvSpPr txBox="1"/>
          <p:nvPr/>
        </p:nvSpPr>
        <p:spPr>
          <a:xfrm>
            <a:off x="3048000" y="5867400"/>
            <a:ext cx="2819400" cy="492443"/>
          </a:xfrm>
          <a:prstGeom prst="rect">
            <a:avLst/>
          </a:prstGeom>
          <a:noFill/>
        </p:spPr>
        <p:txBody>
          <a:bodyPr>
            <a:spAutoFit/>
          </a:bodyPr>
          <a:lstStyle/>
          <a:p>
            <a:pPr algn="ctr">
              <a:defRPr/>
            </a:pPr>
            <a:r>
              <a:rPr lang="it-IT" sz="2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Disabilità</a:t>
            </a:r>
          </a:p>
        </p:txBody>
      </p:sp>
      <p:sp>
        <p:nvSpPr>
          <p:cNvPr id="16" name="CasellaDiTesto 15"/>
          <p:cNvSpPr txBox="1"/>
          <p:nvPr/>
        </p:nvSpPr>
        <p:spPr>
          <a:xfrm>
            <a:off x="304800" y="2936557"/>
            <a:ext cx="2819400" cy="492443"/>
          </a:xfrm>
          <a:prstGeom prst="rect">
            <a:avLst/>
          </a:prstGeom>
          <a:noFill/>
        </p:spPr>
        <p:txBody>
          <a:bodyPr>
            <a:spAutoFit/>
          </a:bodyPr>
          <a:lstStyle/>
          <a:p>
            <a:pPr algn="ctr">
              <a:defRPr/>
            </a:pPr>
            <a:r>
              <a:rPr lang="it-IT"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Corpo</a:t>
            </a:r>
            <a:endParaRPr lang="it-IT" sz="2600" dirty="0"/>
          </a:p>
        </p:txBody>
      </p:sp>
      <p:sp>
        <p:nvSpPr>
          <p:cNvPr id="17" name="CasellaDiTesto 16"/>
          <p:cNvSpPr txBox="1"/>
          <p:nvPr/>
        </p:nvSpPr>
        <p:spPr>
          <a:xfrm>
            <a:off x="2971800" y="2936557"/>
            <a:ext cx="2819400" cy="461665"/>
          </a:xfrm>
          <a:prstGeom prst="rect">
            <a:avLst/>
          </a:prstGeom>
          <a:noFill/>
        </p:spPr>
        <p:txBody>
          <a:bodyPr>
            <a:spAutoFit/>
          </a:bodyPr>
          <a:lstStyle/>
          <a:p>
            <a:pPr algn="ctr">
              <a:defRPr/>
            </a:pPr>
            <a:r>
              <a:rPr lang="it-IT"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Attività</a:t>
            </a:r>
            <a:endParaRPr lang="it-IT" sz="2400" dirty="0"/>
          </a:p>
        </p:txBody>
      </p:sp>
      <p:sp>
        <p:nvSpPr>
          <p:cNvPr id="18" name="CasellaDiTesto 17"/>
          <p:cNvSpPr txBox="1"/>
          <p:nvPr/>
        </p:nvSpPr>
        <p:spPr>
          <a:xfrm>
            <a:off x="5410200" y="2936557"/>
            <a:ext cx="3581400" cy="461665"/>
          </a:xfrm>
          <a:prstGeom prst="rect">
            <a:avLst/>
          </a:prstGeom>
          <a:noFill/>
        </p:spPr>
        <p:txBody>
          <a:bodyPr wrap="square">
            <a:spAutoFit/>
          </a:bodyPr>
          <a:lstStyle/>
          <a:p>
            <a:pPr algn="ctr">
              <a:defRPr/>
            </a:pPr>
            <a:r>
              <a:rPr lang="it-IT"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partecipazione</a:t>
            </a:r>
            <a:endParaRPr lang="it-IT" sz="2400" dirty="0"/>
          </a:p>
        </p:txBody>
      </p:sp>
      <p:sp>
        <p:nvSpPr>
          <p:cNvPr id="19" name="CasellaDiTesto 18"/>
          <p:cNvSpPr txBox="1"/>
          <p:nvPr/>
        </p:nvSpPr>
        <p:spPr>
          <a:xfrm>
            <a:off x="228600" y="4343400"/>
            <a:ext cx="3048000" cy="461665"/>
          </a:xfrm>
          <a:prstGeom prst="rect">
            <a:avLst/>
          </a:prstGeom>
          <a:noFill/>
        </p:spPr>
        <p:txBody>
          <a:bodyPr wrap="square">
            <a:spAutoFit/>
          </a:bodyPr>
          <a:lstStyle/>
          <a:p>
            <a:pPr algn="ctr">
              <a:defRPr/>
            </a:pPr>
            <a:r>
              <a:rPr lang="it-IT"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menomazione</a:t>
            </a:r>
            <a:endParaRPr lang="it-IT" sz="2400" dirty="0"/>
          </a:p>
        </p:txBody>
      </p:sp>
      <p:sp>
        <p:nvSpPr>
          <p:cNvPr id="20" name="CasellaDiTesto 19"/>
          <p:cNvSpPr txBox="1"/>
          <p:nvPr/>
        </p:nvSpPr>
        <p:spPr>
          <a:xfrm>
            <a:off x="3048000" y="3962400"/>
            <a:ext cx="2819400" cy="830997"/>
          </a:xfrm>
          <a:prstGeom prst="rect">
            <a:avLst/>
          </a:prstGeom>
          <a:noFill/>
        </p:spPr>
        <p:txBody>
          <a:bodyPr>
            <a:spAutoFit/>
          </a:bodyPr>
          <a:lstStyle/>
          <a:p>
            <a:pPr algn="ctr">
              <a:defRPr/>
            </a:pPr>
            <a:r>
              <a:rPr lang="it-IT"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Limitazione dell’attività</a:t>
            </a:r>
            <a:endParaRPr lang="it-IT" sz="2400" dirty="0"/>
          </a:p>
        </p:txBody>
      </p:sp>
      <p:sp>
        <p:nvSpPr>
          <p:cNvPr id="21" name="CasellaDiTesto 20"/>
          <p:cNvSpPr txBox="1"/>
          <p:nvPr/>
        </p:nvSpPr>
        <p:spPr>
          <a:xfrm>
            <a:off x="5638800" y="3810000"/>
            <a:ext cx="3429000" cy="830997"/>
          </a:xfrm>
          <a:prstGeom prst="rect">
            <a:avLst/>
          </a:prstGeom>
          <a:noFill/>
        </p:spPr>
        <p:txBody>
          <a:bodyPr>
            <a:spAutoFit/>
          </a:bodyPr>
          <a:lstStyle/>
          <a:p>
            <a:pPr algn="ctr">
              <a:defRPr/>
            </a:pPr>
            <a:r>
              <a:rPr lang="it-IT"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Restrizione della partecipazione</a:t>
            </a:r>
            <a:endParaRPr lang="it-IT" sz="2400" dirty="0"/>
          </a:p>
        </p:txBody>
      </p:sp>
      <p:sp>
        <p:nvSpPr>
          <p:cNvPr id="23" name="Freccia destra rientrata 22"/>
          <p:cNvSpPr/>
          <p:nvPr/>
        </p:nvSpPr>
        <p:spPr>
          <a:xfrm rot="8593079">
            <a:off x="1555750" y="2230438"/>
            <a:ext cx="1585913" cy="379412"/>
          </a:xfrm>
          <a:prstGeom prst="notchedRightArrow">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4" name="Freccia destra rientrata 23"/>
          <p:cNvSpPr/>
          <p:nvPr/>
        </p:nvSpPr>
        <p:spPr>
          <a:xfrm rot="2013334">
            <a:off x="5992813" y="2159000"/>
            <a:ext cx="1584325" cy="379413"/>
          </a:xfrm>
          <a:prstGeom prst="notchedRightArrow">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5" name="Freccia destra rientrata 24"/>
          <p:cNvSpPr/>
          <p:nvPr/>
        </p:nvSpPr>
        <p:spPr>
          <a:xfrm rot="5400000">
            <a:off x="4191000" y="2362200"/>
            <a:ext cx="533400" cy="533400"/>
          </a:xfrm>
          <a:prstGeom prst="notchedRightArrow">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6" name="Freccia destra rientrata 25"/>
          <p:cNvSpPr/>
          <p:nvPr/>
        </p:nvSpPr>
        <p:spPr>
          <a:xfrm rot="12909982">
            <a:off x="1708150" y="5294313"/>
            <a:ext cx="1585913" cy="379412"/>
          </a:xfrm>
          <a:prstGeom prst="notchedRightArrow">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7" name="Freccia destra rientrata 26"/>
          <p:cNvSpPr/>
          <p:nvPr/>
        </p:nvSpPr>
        <p:spPr>
          <a:xfrm rot="19416412">
            <a:off x="5673725" y="5287963"/>
            <a:ext cx="1584325" cy="379412"/>
          </a:xfrm>
          <a:prstGeom prst="notchedRightArrow">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28" name="Freccia destra rientrata 27"/>
          <p:cNvSpPr/>
          <p:nvPr/>
        </p:nvSpPr>
        <p:spPr>
          <a:xfrm rot="5400000">
            <a:off x="4191000" y="5029200"/>
            <a:ext cx="533400" cy="533400"/>
          </a:xfrm>
          <a:prstGeom prst="notchedRightArrow">
            <a:avLst/>
          </a:prstGeom>
          <a:solidFill>
            <a:schemeClr val="bg1">
              <a:lumMod val="50000"/>
            </a:schemeClr>
          </a:solidFill>
          <a:scene3d>
            <a:camera prst="orthographicFront">
              <a:rot lat="0" lon="0" rev="10800000"/>
            </a:camera>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bwMode="auto">
          <a:xfrm>
            <a:off x="457200" y="3810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it-IT" sz="2800"/>
              <a:t>Funzionamentoe Disabilità</a:t>
            </a:r>
          </a:p>
        </p:txBody>
      </p:sp>
      <p:sp>
        <p:nvSpPr>
          <p:cNvPr id="12" name="Ovale 11"/>
          <p:cNvSpPr/>
          <p:nvPr/>
        </p:nvSpPr>
        <p:spPr>
          <a:xfrm>
            <a:off x="2895600" y="1371600"/>
            <a:ext cx="3048000" cy="83820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 name="CasellaDiTesto 12"/>
          <p:cNvSpPr txBox="1"/>
          <p:nvPr/>
        </p:nvSpPr>
        <p:spPr>
          <a:xfrm>
            <a:off x="2819400" y="1524000"/>
            <a:ext cx="3200400" cy="492443"/>
          </a:xfrm>
          <a:prstGeom prst="rect">
            <a:avLst/>
          </a:prstGeom>
          <a:noFill/>
        </p:spPr>
        <p:txBody>
          <a:bodyPr wrap="square">
            <a:spAutoFit/>
          </a:bodyPr>
          <a:lstStyle/>
          <a:p>
            <a:pPr algn="ctr">
              <a:defRPr/>
            </a:pPr>
            <a:r>
              <a:rPr lang="it-IT" sz="2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Funzionamento </a:t>
            </a:r>
            <a:endParaRPr lang="it-IT" sz="2600" dirty="0"/>
          </a:p>
        </p:txBody>
      </p:sp>
      <p:sp>
        <p:nvSpPr>
          <p:cNvPr id="14" name="Ovale 13"/>
          <p:cNvSpPr/>
          <p:nvPr/>
        </p:nvSpPr>
        <p:spPr>
          <a:xfrm>
            <a:off x="3048000" y="5715000"/>
            <a:ext cx="2819400" cy="8382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5" name="CasellaDiTesto 14"/>
          <p:cNvSpPr txBox="1"/>
          <p:nvPr/>
        </p:nvSpPr>
        <p:spPr>
          <a:xfrm>
            <a:off x="3048000" y="5867400"/>
            <a:ext cx="2819400" cy="492443"/>
          </a:xfrm>
          <a:prstGeom prst="rect">
            <a:avLst/>
          </a:prstGeom>
          <a:noFill/>
        </p:spPr>
        <p:txBody>
          <a:bodyPr>
            <a:spAutoFit/>
          </a:bodyPr>
          <a:lstStyle/>
          <a:p>
            <a:pPr algn="ctr">
              <a:defRPr/>
            </a:pPr>
            <a:r>
              <a:rPr lang="it-IT" sz="2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Disabilità</a:t>
            </a:r>
          </a:p>
        </p:txBody>
      </p:sp>
      <p:pic>
        <p:nvPicPr>
          <p:cNvPr id="22" name="Immagine 21"/>
          <p:cNvPicPr>
            <a:picLocks noChangeAspect="1"/>
          </p:cNvPicPr>
          <p:nvPr/>
        </p:nvPicPr>
        <p:blipFill>
          <a:blip r:embed="rId3"/>
          <a:stretch>
            <a:fillRect/>
          </a:stretch>
        </p:blipFill>
        <p:spPr>
          <a:xfrm>
            <a:off x="5334000" y="2331404"/>
            <a:ext cx="3352800" cy="3307396"/>
          </a:xfrm>
          <a:prstGeom prst="rect">
            <a:avLst/>
          </a:prstGeom>
        </p:spPr>
      </p:pic>
      <p:pic>
        <p:nvPicPr>
          <p:cNvPr id="29" name="Immagine 28"/>
          <p:cNvPicPr>
            <a:picLocks noChangeAspect="1"/>
          </p:cNvPicPr>
          <p:nvPr/>
        </p:nvPicPr>
        <p:blipFill>
          <a:blip r:embed="rId4"/>
          <a:stretch>
            <a:fillRect/>
          </a:stretch>
        </p:blipFill>
        <p:spPr>
          <a:xfrm>
            <a:off x="304800" y="2331404"/>
            <a:ext cx="3352800" cy="3307396"/>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a:lstStyle/>
          <a:p>
            <a:r>
              <a:rPr lang="it-IT"/>
              <a:t>Amartya Sen</a:t>
            </a:r>
            <a:br>
              <a:rPr lang="it-IT"/>
            </a:br>
            <a:r>
              <a:rPr lang="it-IT" sz="2400"/>
              <a:t>Premio Nobel per economia 1998</a:t>
            </a:r>
            <a:endParaRPr lang="it-IT"/>
          </a:p>
        </p:txBody>
      </p:sp>
      <p:sp>
        <p:nvSpPr>
          <p:cNvPr id="8195" name="Rectangle 3"/>
          <p:cNvSpPr>
            <a:spLocks noGrp="1" noChangeArrowheads="1"/>
          </p:cNvSpPr>
          <p:nvPr>
            <p:ph type="body" sz="half" idx="1"/>
          </p:nvPr>
        </p:nvSpPr>
        <p:spPr>
          <a:xfrm>
            <a:off x="685800" y="1981200"/>
            <a:ext cx="3581400" cy="3886200"/>
          </a:xfrm>
          <a:noFill/>
          <a:ln/>
        </p:spPr>
        <p:txBody>
          <a:bodyPr>
            <a:normAutofit fontScale="92500" lnSpcReduction="20000"/>
          </a:bodyPr>
          <a:lstStyle/>
          <a:p>
            <a:pPr>
              <a:lnSpc>
                <a:spcPct val="90000"/>
              </a:lnSpc>
            </a:pPr>
            <a:r>
              <a:rPr lang="it-IT" sz="2800">
                <a:ea typeface="Times New Roman" charset="0"/>
                <a:cs typeface="Times New Roman" charset="0"/>
              </a:rPr>
              <a:t>Con la teoria delle capabilities, Amartya Sen ha rivoluzionato la concezione del rapporto tra benessere e utilità che costituiva il fondamento del pensiero economico.</a:t>
            </a:r>
            <a:endParaRPr lang="it-IT" sz="2400"/>
          </a:p>
        </p:txBody>
      </p:sp>
      <p:pic>
        <p:nvPicPr>
          <p:cNvPr id="8196" name="Picture 4" descr="G:\capabilities\Amartya_Sen_NIH[1].jpeg"/>
          <p:cNvPicPr>
            <a:picLocks noGrp="1" noChangeAspect="1" noChangeArrowheads="1"/>
          </p:cNvPicPr>
          <p:nvPr>
            <p:ph type="clipArt" sz="half" idx="2"/>
          </p:nvPr>
        </p:nvPicPr>
        <p:blipFill>
          <a:blip r:embed="rId2"/>
          <a:srcRect/>
          <a:stretch>
            <a:fillRect/>
          </a:stretch>
        </p:blipFill>
        <p:spPr>
          <a:xfrm>
            <a:off x="5267325" y="1981200"/>
            <a:ext cx="2571750" cy="41148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pPr algn="ctr"/>
            <a:r>
              <a:rPr lang="it-IT" sz="3200" dirty="0" smtClean="0"/>
              <a:t>LE PREMESSE NORMATIVE</a:t>
            </a:r>
            <a:endParaRPr lang="it-IT" sz="3200" dirty="0"/>
          </a:p>
        </p:txBody>
      </p:sp>
      <p:sp>
        <p:nvSpPr>
          <p:cNvPr id="6" name="CasellaDiTesto 5"/>
          <p:cNvSpPr txBox="1"/>
          <p:nvPr/>
        </p:nvSpPr>
        <p:spPr>
          <a:xfrm>
            <a:off x="428596" y="1785926"/>
            <a:ext cx="8286808" cy="584776"/>
          </a:xfrm>
          <a:prstGeom prst="rect">
            <a:avLst/>
          </a:prstGeom>
          <a:noFill/>
        </p:spPr>
        <p:txBody>
          <a:bodyPr wrap="square" rtlCol="0">
            <a:spAutoFit/>
          </a:bodyPr>
          <a:lstStyle/>
          <a:p>
            <a:pPr algn="just"/>
            <a:r>
              <a:rPr lang="it-IT" sz="3200" dirty="0" smtClean="0"/>
              <a:t>Art. </a:t>
            </a:r>
            <a:r>
              <a:rPr lang="it-IT" sz="3200" dirty="0" err="1" smtClean="0"/>
              <a:t>3</a:t>
            </a:r>
            <a:r>
              <a:rPr lang="it-IT" sz="3200" dirty="0" smtClean="0"/>
              <a:t> ed Art. 34 Costituzione </a:t>
            </a:r>
          </a:p>
          <a:p>
            <a:pPr algn="just"/>
            <a:endParaRPr lang="it-IT" sz="32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2</a:t>
            </a:fld>
            <a:endParaRPr lang="it-IT"/>
          </a:p>
        </p:txBody>
      </p:sp>
      <p:sp>
        <p:nvSpPr>
          <p:cNvPr id="10" name="CasellaDiTesto 9"/>
          <p:cNvSpPr txBox="1"/>
          <p:nvPr/>
        </p:nvSpPr>
        <p:spPr>
          <a:xfrm>
            <a:off x="399992" y="2310824"/>
            <a:ext cx="8286808" cy="584776"/>
          </a:xfrm>
          <a:prstGeom prst="rect">
            <a:avLst/>
          </a:prstGeom>
          <a:noFill/>
        </p:spPr>
        <p:txBody>
          <a:bodyPr wrap="square" rtlCol="0">
            <a:spAutoFit/>
          </a:bodyPr>
          <a:lstStyle/>
          <a:p>
            <a:r>
              <a:rPr lang="it-IT" sz="3200" dirty="0" smtClean="0"/>
              <a:t>Legge 118/71 e Legge 517/77</a:t>
            </a:r>
          </a:p>
          <a:p>
            <a:pPr algn="just"/>
            <a:endParaRPr lang="it-IT" sz="3200" dirty="0"/>
          </a:p>
        </p:txBody>
      </p:sp>
      <p:sp>
        <p:nvSpPr>
          <p:cNvPr id="11" name="Rettangolo 10"/>
          <p:cNvSpPr/>
          <p:nvPr/>
        </p:nvSpPr>
        <p:spPr>
          <a:xfrm>
            <a:off x="6781800" y="5943600"/>
            <a:ext cx="184666" cy="369332"/>
          </a:xfrm>
          <a:prstGeom prst="rect">
            <a:avLst/>
          </a:prstGeom>
        </p:spPr>
        <p:txBody>
          <a:bodyPr wrap="none">
            <a:spAutoFit/>
          </a:bodyPr>
          <a:lstStyle/>
          <a:p>
            <a:endParaRPr lang="it-IT" dirty="0"/>
          </a:p>
        </p:txBody>
      </p:sp>
      <p:sp>
        <p:nvSpPr>
          <p:cNvPr id="12" name="CasellaDiTesto 11"/>
          <p:cNvSpPr txBox="1"/>
          <p:nvPr/>
        </p:nvSpPr>
        <p:spPr>
          <a:xfrm>
            <a:off x="381000" y="2920424"/>
            <a:ext cx="8286808" cy="584776"/>
          </a:xfrm>
          <a:prstGeom prst="rect">
            <a:avLst/>
          </a:prstGeom>
          <a:noFill/>
        </p:spPr>
        <p:txBody>
          <a:bodyPr wrap="square" rtlCol="0">
            <a:spAutoFit/>
          </a:bodyPr>
          <a:lstStyle/>
          <a:p>
            <a:r>
              <a:rPr lang="it-IT" sz="3200" dirty="0" smtClean="0"/>
              <a:t>Legge 104/92</a:t>
            </a:r>
          </a:p>
          <a:p>
            <a:pPr algn="just"/>
            <a:endParaRPr lang="it-IT" sz="3200" dirty="0"/>
          </a:p>
        </p:txBody>
      </p:sp>
      <p:sp>
        <p:nvSpPr>
          <p:cNvPr id="13" name="CasellaDiTesto 12"/>
          <p:cNvSpPr txBox="1"/>
          <p:nvPr/>
        </p:nvSpPr>
        <p:spPr>
          <a:xfrm>
            <a:off x="381000" y="3530024"/>
            <a:ext cx="8286808" cy="584776"/>
          </a:xfrm>
          <a:prstGeom prst="rect">
            <a:avLst/>
          </a:prstGeom>
          <a:noFill/>
        </p:spPr>
        <p:txBody>
          <a:bodyPr wrap="square" rtlCol="0">
            <a:spAutoFit/>
          </a:bodyPr>
          <a:lstStyle/>
          <a:p>
            <a:r>
              <a:rPr lang="it-IT" sz="3200" dirty="0" smtClean="0"/>
              <a:t>DPR 24 febbraio 1994</a:t>
            </a:r>
          </a:p>
          <a:p>
            <a:pPr algn="just"/>
            <a:endParaRPr lang="it-IT" sz="3200" dirty="0"/>
          </a:p>
        </p:txBody>
      </p:sp>
      <p:sp>
        <p:nvSpPr>
          <p:cNvPr id="16" name="CasellaDiTesto 15"/>
          <p:cNvSpPr txBox="1"/>
          <p:nvPr/>
        </p:nvSpPr>
        <p:spPr>
          <a:xfrm>
            <a:off x="381000" y="4139624"/>
            <a:ext cx="8286808" cy="1077218"/>
          </a:xfrm>
          <a:prstGeom prst="rect">
            <a:avLst/>
          </a:prstGeom>
          <a:noFill/>
        </p:spPr>
        <p:txBody>
          <a:bodyPr wrap="square" rtlCol="0">
            <a:spAutoFit/>
          </a:bodyPr>
          <a:lstStyle/>
          <a:p>
            <a:r>
              <a:rPr lang="it-IT" sz="3200" dirty="0" smtClean="0"/>
              <a:t>Convenzione ONU per i diritti delle persone con disabilità</a:t>
            </a:r>
          </a:p>
          <a:p>
            <a:pPr algn="just"/>
            <a:endParaRPr lang="it-IT"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pPr algn="ctr"/>
            <a:r>
              <a:rPr lang="it-IT" sz="3200" dirty="0" smtClean="0"/>
              <a:t>CAPABILITY</a:t>
            </a:r>
            <a:endParaRPr lang="it-IT" sz="3200" dirty="0"/>
          </a:p>
        </p:txBody>
      </p:sp>
      <p:sp>
        <p:nvSpPr>
          <p:cNvPr id="6" name="CasellaDiTesto 5"/>
          <p:cNvSpPr txBox="1"/>
          <p:nvPr/>
        </p:nvSpPr>
        <p:spPr>
          <a:xfrm>
            <a:off x="428596" y="1500174"/>
            <a:ext cx="8286808" cy="4893647"/>
          </a:xfrm>
          <a:prstGeom prst="rect">
            <a:avLst/>
          </a:prstGeom>
          <a:noFill/>
        </p:spPr>
        <p:txBody>
          <a:bodyPr wrap="square" rtlCol="0">
            <a:spAutoFit/>
          </a:bodyPr>
          <a:lstStyle/>
          <a:p>
            <a:r>
              <a:rPr lang="it-IT" sz="2400" dirty="0" err="1" smtClean="0">
                <a:ea typeface="Times New Roman" charset="0"/>
                <a:cs typeface="Times New Roman" charset="0"/>
              </a:rPr>
              <a:t>Capability</a:t>
            </a:r>
            <a:r>
              <a:rPr lang="it-IT" sz="2400" dirty="0" smtClean="0">
                <a:ea typeface="Times New Roman" charset="0"/>
                <a:cs typeface="Times New Roman" charset="0"/>
              </a:rPr>
              <a:t> è la somma di Competenza con Capacità.</a:t>
            </a:r>
          </a:p>
          <a:p>
            <a:r>
              <a:rPr lang="it-IT" sz="2400" dirty="0" smtClean="0">
                <a:solidFill>
                  <a:schemeClr val="accent1"/>
                </a:solidFill>
                <a:ea typeface="Times New Roman" charset="0"/>
                <a:cs typeface="Times New Roman" charset="0"/>
              </a:rPr>
              <a:t>Le possibilità di funzionamento devono essere congiunte con la possibilità di funzionare, altrimenti la disponibilità di risorse non è sufficiente a rendere possibile l’attività.</a:t>
            </a:r>
          </a:p>
          <a:p>
            <a:r>
              <a:rPr lang="it-IT" sz="2400" dirty="0" smtClean="0">
                <a:ea typeface="Times New Roman" charset="0"/>
                <a:cs typeface="Times New Roman" charset="0"/>
              </a:rPr>
              <a:t>Strettamente legato al concetto di funzionamento è quello di capacità di funzionare. Ciò rappresenta varie combinazioni di funzionamento e riflette la libertà dell’individuo di condurre un certo stile di vita</a:t>
            </a:r>
          </a:p>
          <a:p>
            <a:r>
              <a:rPr lang="it-IT" sz="2400" dirty="0" err="1" smtClean="0">
                <a:solidFill>
                  <a:srgbClr val="F07F09"/>
                </a:solidFill>
                <a:ea typeface="Times New Roman" charset="0"/>
                <a:cs typeface="Times New Roman" charset="0"/>
              </a:rPr>
              <a:t>Capacitazioni</a:t>
            </a:r>
            <a:r>
              <a:rPr lang="it-IT" sz="2400" dirty="0" smtClean="0">
                <a:solidFill>
                  <a:srgbClr val="F07F09"/>
                </a:solidFill>
                <a:ea typeface="Times New Roman" charset="0"/>
                <a:cs typeface="Times New Roman" charset="0"/>
              </a:rPr>
              <a:t> è l’insieme delle risorse relazionali di cui dispone la persona, congiunto con le sue capacità di fruirne e quindi disporne in senso operativo, sintesi della relazione persona contesto </a:t>
            </a:r>
            <a:endParaRPr lang="it-IT" sz="2400" dirty="0">
              <a:solidFill>
                <a:srgbClr val="F07F09"/>
              </a:solidFill>
            </a:endParaRPr>
          </a:p>
        </p:txBody>
      </p:sp>
      <p:sp>
        <p:nvSpPr>
          <p:cNvPr id="7" name="Segnaposto numero diapositiva 6"/>
          <p:cNvSpPr>
            <a:spLocks noGrp="1"/>
          </p:cNvSpPr>
          <p:nvPr>
            <p:ph type="sldNum" sz="quarter" idx="12"/>
          </p:nvPr>
        </p:nvSpPr>
        <p:spPr/>
        <p:txBody>
          <a:bodyPr/>
          <a:lstStyle/>
          <a:p>
            <a:fld id="{32A7BE8C-FCEE-4177-BDCE-8EEF6E62BA1B}" type="slidenum">
              <a:rPr lang="it-IT" smtClean="0"/>
              <a:pPr/>
              <a:t>20</a:t>
            </a:fld>
            <a:endParaRPr lang="it-IT"/>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609600" y="914400"/>
            <a:ext cx="8229600" cy="8572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it-IT" sz="2800" smtClean="0"/>
              <a:t>Functioning e capability</a:t>
            </a:r>
          </a:p>
        </p:txBody>
      </p:sp>
      <p:sp>
        <p:nvSpPr>
          <p:cNvPr id="9" name="Ovale 8"/>
          <p:cNvSpPr/>
          <p:nvPr/>
        </p:nvSpPr>
        <p:spPr>
          <a:xfrm>
            <a:off x="3581400" y="2743200"/>
            <a:ext cx="1981200" cy="1981200"/>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1" name="Ovale 10"/>
          <p:cNvSpPr/>
          <p:nvPr/>
        </p:nvSpPr>
        <p:spPr>
          <a:xfrm>
            <a:off x="3733800" y="3048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2" name="Ovale 11"/>
          <p:cNvSpPr/>
          <p:nvPr/>
        </p:nvSpPr>
        <p:spPr>
          <a:xfrm>
            <a:off x="4191000" y="3810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 name="Ovale 12"/>
          <p:cNvSpPr/>
          <p:nvPr/>
        </p:nvSpPr>
        <p:spPr>
          <a:xfrm>
            <a:off x="4648200" y="3048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34828" name="CasellaDiTesto 13"/>
          <p:cNvSpPr txBox="1">
            <a:spLocks noChangeArrowheads="1"/>
          </p:cNvSpPr>
          <p:nvPr/>
        </p:nvSpPr>
        <p:spPr bwMode="auto">
          <a:xfrm>
            <a:off x="4572000" y="3124200"/>
            <a:ext cx="990600" cy="646113"/>
          </a:xfrm>
          <a:prstGeom prst="rect">
            <a:avLst/>
          </a:prstGeom>
          <a:noFill/>
          <a:ln w="9525">
            <a:noFill/>
            <a:miter lim="800000"/>
            <a:headEnd/>
            <a:tailEnd/>
          </a:ln>
        </p:spPr>
        <p:txBody>
          <a:bodyPr>
            <a:prstTxWarp prst="textNoShape">
              <a:avLst/>
            </a:prstTxWarp>
            <a:spAutoFit/>
          </a:bodyPr>
          <a:lstStyle/>
          <a:p>
            <a:pPr algn="ctr"/>
            <a:r>
              <a:rPr lang="it-IT"/>
              <a:t>Punti </a:t>
            </a:r>
          </a:p>
          <a:p>
            <a:pPr algn="ctr"/>
            <a:r>
              <a:rPr lang="it-IT"/>
              <a:t>di vista</a:t>
            </a:r>
          </a:p>
        </p:txBody>
      </p:sp>
      <p:sp>
        <p:nvSpPr>
          <p:cNvPr id="34829" name="CasellaDiTesto 14"/>
          <p:cNvSpPr txBox="1">
            <a:spLocks noChangeArrowheads="1"/>
          </p:cNvSpPr>
          <p:nvPr/>
        </p:nvSpPr>
        <p:spPr bwMode="auto">
          <a:xfrm>
            <a:off x="3505200" y="3087688"/>
            <a:ext cx="1219200" cy="646112"/>
          </a:xfrm>
          <a:prstGeom prst="rect">
            <a:avLst/>
          </a:prstGeom>
          <a:noFill/>
          <a:ln w="9525">
            <a:noFill/>
            <a:miter lim="800000"/>
            <a:headEnd/>
            <a:tailEnd/>
          </a:ln>
        </p:spPr>
        <p:txBody>
          <a:bodyPr>
            <a:prstTxWarp prst="textNoShape">
              <a:avLst/>
            </a:prstTxWarp>
            <a:spAutoFit/>
          </a:bodyPr>
          <a:lstStyle/>
          <a:p>
            <a:pPr algn="ctr"/>
            <a:r>
              <a:rPr lang="it-IT"/>
              <a:t>Capacità di fare </a:t>
            </a:r>
          </a:p>
        </p:txBody>
      </p:sp>
      <p:sp>
        <p:nvSpPr>
          <p:cNvPr id="34830" name="CasellaDiTesto 15"/>
          <p:cNvSpPr txBox="1">
            <a:spLocks noChangeArrowheads="1"/>
          </p:cNvSpPr>
          <p:nvPr/>
        </p:nvSpPr>
        <p:spPr bwMode="auto">
          <a:xfrm>
            <a:off x="3962400" y="3773488"/>
            <a:ext cx="1219200" cy="646112"/>
          </a:xfrm>
          <a:prstGeom prst="rect">
            <a:avLst/>
          </a:prstGeom>
          <a:noFill/>
          <a:ln w="9525">
            <a:noFill/>
            <a:miter lim="800000"/>
            <a:headEnd/>
            <a:tailEnd/>
          </a:ln>
        </p:spPr>
        <p:txBody>
          <a:bodyPr>
            <a:prstTxWarp prst="textNoShape">
              <a:avLst/>
            </a:prstTxWarp>
            <a:spAutoFit/>
          </a:bodyPr>
          <a:lstStyle/>
          <a:p>
            <a:pPr algn="ctr"/>
            <a:r>
              <a:rPr lang="it-IT"/>
              <a:t>Capacità di essere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609600" y="914400"/>
            <a:ext cx="8229600" cy="8572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it-IT" sz="2800" smtClean="0"/>
              <a:t>Functioning e capability</a:t>
            </a:r>
          </a:p>
        </p:txBody>
      </p:sp>
      <p:sp>
        <p:nvSpPr>
          <p:cNvPr id="4" name="Ovale 3"/>
          <p:cNvSpPr/>
          <p:nvPr/>
        </p:nvSpPr>
        <p:spPr>
          <a:xfrm flipH="1">
            <a:off x="3733800" y="1752600"/>
            <a:ext cx="1752600" cy="2667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5" name="Ovale 4"/>
          <p:cNvSpPr/>
          <p:nvPr/>
        </p:nvSpPr>
        <p:spPr>
          <a:xfrm rot="3550082" flipH="1">
            <a:off x="4387850" y="2106613"/>
            <a:ext cx="1752600" cy="2667000"/>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6" name="Ovale 5"/>
          <p:cNvSpPr/>
          <p:nvPr/>
        </p:nvSpPr>
        <p:spPr>
          <a:xfrm rot="8304173" flipH="1">
            <a:off x="4246563" y="3154363"/>
            <a:ext cx="1752600" cy="2667000"/>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7" name="Ovale 6"/>
          <p:cNvSpPr/>
          <p:nvPr/>
        </p:nvSpPr>
        <p:spPr>
          <a:xfrm rot="13015783" flipH="1">
            <a:off x="3073400" y="3090863"/>
            <a:ext cx="1752600" cy="2667000"/>
          </a:xfrm>
          <a:prstGeom prst="ellipse">
            <a:avLst/>
          </a:prstGeom>
          <a:solidFill>
            <a:srgbClr val="66FF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8" name="Ovale 7"/>
          <p:cNvSpPr/>
          <p:nvPr/>
        </p:nvSpPr>
        <p:spPr>
          <a:xfrm rot="18897499" flipH="1">
            <a:off x="3048000" y="2209800"/>
            <a:ext cx="1752600" cy="2667000"/>
          </a:xfrm>
          <a:prstGeom prst="ellipse">
            <a:avLst/>
          </a:prstGeom>
          <a:solidFill>
            <a:srgbClr val="FF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9" name="Ovale 8"/>
          <p:cNvSpPr/>
          <p:nvPr/>
        </p:nvSpPr>
        <p:spPr>
          <a:xfrm>
            <a:off x="3581400" y="2743200"/>
            <a:ext cx="1981200" cy="1981200"/>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1" name="Ovale 10"/>
          <p:cNvSpPr/>
          <p:nvPr/>
        </p:nvSpPr>
        <p:spPr>
          <a:xfrm>
            <a:off x="3733800" y="3048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2" name="Ovale 11"/>
          <p:cNvSpPr/>
          <p:nvPr/>
        </p:nvSpPr>
        <p:spPr>
          <a:xfrm>
            <a:off x="4191000" y="3810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 name="Ovale 12"/>
          <p:cNvSpPr/>
          <p:nvPr/>
        </p:nvSpPr>
        <p:spPr>
          <a:xfrm>
            <a:off x="4648200" y="3048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34828" name="CasellaDiTesto 13"/>
          <p:cNvSpPr txBox="1">
            <a:spLocks noChangeArrowheads="1"/>
          </p:cNvSpPr>
          <p:nvPr/>
        </p:nvSpPr>
        <p:spPr bwMode="auto">
          <a:xfrm>
            <a:off x="4572000" y="3124200"/>
            <a:ext cx="990600" cy="646113"/>
          </a:xfrm>
          <a:prstGeom prst="rect">
            <a:avLst/>
          </a:prstGeom>
          <a:noFill/>
          <a:ln w="9525">
            <a:noFill/>
            <a:miter lim="800000"/>
            <a:headEnd/>
            <a:tailEnd/>
          </a:ln>
        </p:spPr>
        <p:txBody>
          <a:bodyPr>
            <a:prstTxWarp prst="textNoShape">
              <a:avLst/>
            </a:prstTxWarp>
            <a:spAutoFit/>
          </a:bodyPr>
          <a:lstStyle/>
          <a:p>
            <a:pPr algn="ctr"/>
            <a:r>
              <a:rPr lang="it-IT"/>
              <a:t>Punti </a:t>
            </a:r>
          </a:p>
          <a:p>
            <a:pPr algn="ctr"/>
            <a:r>
              <a:rPr lang="it-IT"/>
              <a:t>di vista</a:t>
            </a:r>
          </a:p>
        </p:txBody>
      </p:sp>
      <p:sp>
        <p:nvSpPr>
          <p:cNvPr id="34829" name="CasellaDiTesto 14"/>
          <p:cNvSpPr txBox="1">
            <a:spLocks noChangeArrowheads="1"/>
          </p:cNvSpPr>
          <p:nvPr/>
        </p:nvSpPr>
        <p:spPr bwMode="auto">
          <a:xfrm>
            <a:off x="3505200" y="3087688"/>
            <a:ext cx="1219200" cy="646112"/>
          </a:xfrm>
          <a:prstGeom prst="rect">
            <a:avLst/>
          </a:prstGeom>
          <a:noFill/>
          <a:ln w="9525">
            <a:noFill/>
            <a:miter lim="800000"/>
            <a:headEnd/>
            <a:tailEnd/>
          </a:ln>
        </p:spPr>
        <p:txBody>
          <a:bodyPr>
            <a:prstTxWarp prst="textNoShape">
              <a:avLst/>
            </a:prstTxWarp>
            <a:spAutoFit/>
          </a:bodyPr>
          <a:lstStyle/>
          <a:p>
            <a:pPr algn="ctr"/>
            <a:r>
              <a:rPr lang="it-IT"/>
              <a:t>Capacità di fare </a:t>
            </a:r>
          </a:p>
        </p:txBody>
      </p:sp>
      <p:sp>
        <p:nvSpPr>
          <p:cNvPr id="34830" name="CasellaDiTesto 15"/>
          <p:cNvSpPr txBox="1">
            <a:spLocks noChangeArrowheads="1"/>
          </p:cNvSpPr>
          <p:nvPr/>
        </p:nvSpPr>
        <p:spPr bwMode="auto">
          <a:xfrm>
            <a:off x="3962400" y="3773488"/>
            <a:ext cx="1219200" cy="646112"/>
          </a:xfrm>
          <a:prstGeom prst="rect">
            <a:avLst/>
          </a:prstGeom>
          <a:noFill/>
          <a:ln w="9525">
            <a:noFill/>
            <a:miter lim="800000"/>
            <a:headEnd/>
            <a:tailEnd/>
          </a:ln>
        </p:spPr>
        <p:txBody>
          <a:bodyPr>
            <a:prstTxWarp prst="textNoShape">
              <a:avLst/>
            </a:prstTxWarp>
            <a:spAutoFit/>
          </a:bodyPr>
          <a:lstStyle/>
          <a:p>
            <a:pPr algn="ctr"/>
            <a:r>
              <a:rPr lang="it-IT"/>
              <a:t>Capacità di essere</a:t>
            </a:r>
          </a:p>
        </p:txBody>
      </p:sp>
      <p:sp>
        <p:nvSpPr>
          <p:cNvPr id="34831" name="CasellaDiTesto 16"/>
          <p:cNvSpPr txBox="1">
            <a:spLocks noChangeArrowheads="1"/>
          </p:cNvSpPr>
          <p:nvPr/>
        </p:nvSpPr>
        <p:spPr bwMode="auto">
          <a:xfrm>
            <a:off x="3581400" y="1828800"/>
            <a:ext cx="2057400" cy="646113"/>
          </a:xfrm>
          <a:prstGeom prst="rect">
            <a:avLst/>
          </a:prstGeom>
          <a:noFill/>
          <a:ln w="9525">
            <a:noFill/>
            <a:miter lim="800000"/>
            <a:headEnd/>
            <a:tailEnd/>
          </a:ln>
        </p:spPr>
        <p:txBody>
          <a:bodyPr>
            <a:prstTxWarp prst="textNoShape">
              <a:avLst/>
            </a:prstTxWarp>
            <a:spAutoFit/>
          </a:bodyPr>
          <a:lstStyle/>
          <a:p>
            <a:pPr algn="ctr"/>
            <a:r>
              <a:rPr lang="it-IT"/>
              <a:t>Combinazioni di functioning</a:t>
            </a:r>
          </a:p>
        </p:txBody>
      </p:sp>
      <p:sp>
        <p:nvSpPr>
          <p:cNvPr id="34832" name="CasellaDiTesto 17"/>
          <p:cNvSpPr txBox="1">
            <a:spLocks noChangeArrowheads="1"/>
          </p:cNvSpPr>
          <p:nvPr/>
        </p:nvSpPr>
        <p:spPr bwMode="auto">
          <a:xfrm>
            <a:off x="2057400" y="2667000"/>
            <a:ext cx="2057400" cy="923925"/>
          </a:xfrm>
          <a:prstGeom prst="rect">
            <a:avLst/>
          </a:prstGeom>
          <a:noFill/>
          <a:ln w="9525">
            <a:noFill/>
            <a:miter lim="800000"/>
            <a:headEnd/>
            <a:tailEnd/>
          </a:ln>
        </p:spPr>
        <p:txBody>
          <a:bodyPr>
            <a:prstTxWarp prst="textNoShape">
              <a:avLst/>
            </a:prstTxWarp>
            <a:spAutoFit/>
          </a:bodyPr>
          <a:lstStyle/>
          <a:p>
            <a:pPr algn="ctr"/>
            <a:r>
              <a:rPr lang="it-IT"/>
              <a:t>Set di </a:t>
            </a:r>
          </a:p>
          <a:p>
            <a:pPr algn="ctr"/>
            <a:r>
              <a:rPr lang="it-IT"/>
              <a:t>vettori di functioning</a:t>
            </a:r>
          </a:p>
        </p:txBody>
      </p:sp>
      <p:sp>
        <p:nvSpPr>
          <p:cNvPr id="34833" name="CasellaDiTesto 18"/>
          <p:cNvSpPr txBox="1">
            <a:spLocks noChangeArrowheads="1"/>
          </p:cNvSpPr>
          <p:nvPr/>
        </p:nvSpPr>
        <p:spPr bwMode="auto">
          <a:xfrm>
            <a:off x="2438400" y="4724400"/>
            <a:ext cx="2057400" cy="369888"/>
          </a:xfrm>
          <a:prstGeom prst="rect">
            <a:avLst/>
          </a:prstGeom>
          <a:noFill/>
          <a:ln w="9525">
            <a:noFill/>
            <a:miter lim="800000"/>
            <a:headEnd/>
            <a:tailEnd/>
          </a:ln>
        </p:spPr>
        <p:txBody>
          <a:bodyPr>
            <a:prstTxWarp prst="textNoShape">
              <a:avLst/>
            </a:prstTxWarp>
            <a:spAutoFit/>
          </a:bodyPr>
          <a:lstStyle/>
          <a:p>
            <a:pPr algn="ctr"/>
            <a:r>
              <a:rPr lang="it-IT"/>
              <a:t>Stili di vita</a:t>
            </a:r>
          </a:p>
        </p:txBody>
      </p:sp>
      <p:sp>
        <p:nvSpPr>
          <p:cNvPr id="34834" name="CasellaDiTesto 19"/>
          <p:cNvSpPr txBox="1">
            <a:spLocks noChangeArrowheads="1"/>
          </p:cNvSpPr>
          <p:nvPr/>
        </p:nvSpPr>
        <p:spPr bwMode="auto">
          <a:xfrm>
            <a:off x="4800600" y="4724400"/>
            <a:ext cx="2057400" cy="369888"/>
          </a:xfrm>
          <a:prstGeom prst="rect">
            <a:avLst/>
          </a:prstGeom>
          <a:noFill/>
          <a:ln w="9525">
            <a:noFill/>
            <a:miter lim="800000"/>
            <a:headEnd/>
            <a:tailEnd/>
          </a:ln>
        </p:spPr>
        <p:txBody>
          <a:bodyPr>
            <a:prstTxWarp prst="textNoShape">
              <a:avLst/>
            </a:prstTxWarp>
            <a:spAutoFit/>
          </a:bodyPr>
          <a:lstStyle/>
          <a:p>
            <a:pPr algn="ctr"/>
            <a:r>
              <a:rPr lang="it-IT"/>
              <a:t>Opportunità reali</a:t>
            </a:r>
          </a:p>
        </p:txBody>
      </p:sp>
      <p:sp>
        <p:nvSpPr>
          <p:cNvPr id="34835" name="CasellaDiTesto 20"/>
          <p:cNvSpPr txBox="1">
            <a:spLocks noChangeArrowheads="1"/>
          </p:cNvSpPr>
          <p:nvPr/>
        </p:nvSpPr>
        <p:spPr bwMode="auto">
          <a:xfrm>
            <a:off x="4953000" y="2706688"/>
            <a:ext cx="2057400" cy="646112"/>
          </a:xfrm>
          <a:prstGeom prst="rect">
            <a:avLst/>
          </a:prstGeom>
          <a:noFill/>
          <a:ln w="9525">
            <a:noFill/>
            <a:miter lim="800000"/>
            <a:headEnd/>
            <a:tailEnd/>
          </a:ln>
        </p:spPr>
        <p:txBody>
          <a:bodyPr>
            <a:prstTxWarp prst="textNoShape">
              <a:avLst/>
            </a:prstTxWarp>
            <a:spAutoFit/>
          </a:bodyPr>
          <a:lstStyle/>
          <a:p>
            <a:pPr algn="ctr"/>
            <a:r>
              <a:rPr lang="it-IT"/>
              <a:t>Stati di</a:t>
            </a:r>
          </a:p>
          <a:p>
            <a:pPr algn="ctr"/>
            <a:r>
              <a:rPr lang="it-IT"/>
              <a:t> esistenza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609600" y="914400"/>
            <a:ext cx="8229600" cy="8572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it-IT" sz="2800" smtClean="0"/>
              <a:t>Functioning e capability</a:t>
            </a:r>
          </a:p>
        </p:txBody>
      </p:sp>
      <p:sp>
        <p:nvSpPr>
          <p:cNvPr id="4" name="Ovale 3"/>
          <p:cNvSpPr/>
          <p:nvPr/>
        </p:nvSpPr>
        <p:spPr>
          <a:xfrm flipH="1">
            <a:off x="3733800" y="1752600"/>
            <a:ext cx="1752600" cy="2667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5" name="Ovale 4"/>
          <p:cNvSpPr/>
          <p:nvPr/>
        </p:nvSpPr>
        <p:spPr>
          <a:xfrm rot="3550082" flipH="1">
            <a:off x="4387850" y="2106613"/>
            <a:ext cx="1752600" cy="2667000"/>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6" name="Ovale 5"/>
          <p:cNvSpPr/>
          <p:nvPr/>
        </p:nvSpPr>
        <p:spPr>
          <a:xfrm rot="8304173" flipH="1">
            <a:off x="4246563" y="3154363"/>
            <a:ext cx="1752600" cy="2667000"/>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7" name="Ovale 6"/>
          <p:cNvSpPr/>
          <p:nvPr/>
        </p:nvSpPr>
        <p:spPr>
          <a:xfrm rot="13015783" flipH="1">
            <a:off x="3073400" y="3090863"/>
            <a:ext cx="1752600" cy="2667000"/>
          </a:xfrm>
          <a:prstGeom prst="ellipse">
            <a:avLst/>
          </a:prstGeom>
          <a:solidFill>
            <a:srgbClr val="66FF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8" name="Ovale 7"/>
          <p:cNvSpPr/>
          <p:nvPr/>
        </p:nvSpPr>
        <p:spPr>
          <a:xfrm rot="18897499" flipH="1">
            <a:off x="3048000" y="2209800"/>
            <a:ext cx="1752600" cy="2667000"/>
          </a:xfrm>
          <a:prstGeom prst="ellipse">
            <a:avLst/>
          </a:prstGeom>
          <a:solidFill>
            <a:srgbClr val="FF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9" name="Ovale 8"/>
          <p:cNvSpPr/>
          <p:nvPr/>
        </p:nvSpPr>
        <p:spPr>
          <a:xfrm>
            <a:off x="3581400" y="2743200"/>
            <a:ext cx="1981200" cy="1981200"/>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1" name="Ovale 10"/>
          <p:cNvSpPr/>
          <p:nvPr/>
        </p:nvSpPr>
        <p:spPr>
          <a:xfrm>
            <a:off x="3733800" y="3048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2" name="Ovale 11"/>
          <p:cNvSpPr/>
          <p:nvPr/>
        </p:nvSpPr>
        <p:spPr>
          <a:xfrm>
            <a:off x="4191000" y="3810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13" name="Ovale 12"/>
          <p:cNvSpPr/>
          <p:nvPr/>
        </p:nvSpPr>
        <p:spPr>
          <a:xfrm>
            <a:off x="4648200" y="3048000"/>
            <a:ext cx="762000" cy="7620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34828" name="CasellaDiTesto 13"/>
          <p:cNvSpPr txBox="1">
            <a:spLocks noChangeArrowheads="1"/>
          </p:cNvSpPr>
          <p:nvPr/>
        </p:nvSpPr>
        <p:spPr bwMode="auto">
          <a:xfrm>
            <a:off x="4572000" y="3124200"/>
            <a:ext cx="990600" cy="646113"/>
          </a:xfrm>
          <a:prstGeom prst="rect">
            <a:avLst/>
          </a:prstGeom>
          <a:noFill/>
          <a:ln w="9525">
            <a:noFill/>
            <a:miter lim="800000"/>
            <a:headEnd/>
            <a:tailEnd/>
          </a:ln>
        </p:spPr>
        <p:txBody>
          <a:bodyPr>
            <a:prstTxWarp prst="textNoShape">
              <a:avLst/>
            </a:prstTxWarp>
            <a:spAutoFit/>
          </a:bodyPr>
          <a:lstStyle/>
          <a:p>
            <a:pPr algn="ctr"/>
            <a:r>
              <a:rPr lang="it-IT"/>
              <a:t>Punti </a:t>
            </a:r>
          </a:p>
          <a:p>
            <a:pPr algn="ctr"/>
            <a:r>
              <a:rPr lang="it-IT"/>
              <a:t>di vista</a:t>
            </a:r>
          </a:p>
        </p:txBody>
      </p:sp>
      <p:sp>
        <p:nvSpPr>
          <p:cNvPr id="34829" name="CasellaDiTesto 14"/>
          <p:cNvSpPr txBox="1">
            <a:spLocks noChangeArrowheads="1"/>
          </p:cNvSpPr>
          <p:nvPr/>
        </p:nvSpPr>
        <p:spPr bwMode="auto">
          <a:xfrm>
            <a:off x="3505200" y="3087688"/>
            <a:ext cx="1219200" cy="646112"/>
          </a:xfrm>
          <a:prstGeom prst="rect">
            <a:avLst/>
          </a:prstGeom>
          <a:noFill/>
          <a:ln w="9525">
            <a:noFill/>
            <a:miter lim="800000"/>
            <a:headEnd/>
            <a:tailEnd/>
          </a:ln>
        </p:spPr>
        <p:txBody>
          <a:bodyPr>
            <a:prstTxWarp prst="textNoShape">
              <a:avLst/>
            </a:prstTxWarp>
            <a:spAutoFit/>
          </a:bodyPr>
          <a:lstStyle/>
          <a:p>
            <a:pPr algn="ctr"/>
            <a:r>
              <a:rPr lang="it-IT"/>
              <a:t>Capacità di fare </a:t>
            </a:r>
          </a:p>
        </p:txBody>
      </p:sp>
      <p:sp>
        <p:nvSpPr>
          <p:cNvPr id="34830" name="CasellaDiTesto 15"/>
          <p:cNvSpPr txBox="1">
            <a:spLocks noChangeArrowheads="1"/>
          </p:cNvSpPr>
          <p:nvPr/>
        </p:nvSpPr>
        <p:spPr bwMode="auto">
          <a:xfrm>
            <a:off x="3962400" y="3773488"/>
            <a:ext cx="1219200" cy="646112"/>
          </a:xfrm>
          <a:prstGeom prst="rect">
            <a:avLst/>
          </a:prstGeom>
          <a:noFill/>
          <a:ln w="9525">
            <a:noFill/>
            <a:miter lim="800000"/>
            <a:headEnd/>
            <a:tailEnd/>
          </a:ln>
        </p:spPr>
        <p:txBody>
          <a:bodyPr>
            <a:prstTxWarp prst="textNoShape">
              <a:avLst/>
            </a:prstTxWarp>
            <a:spAutoFit/>
          </a:bodyPr>
          <a:lstStyle/>
          <a:p>
            <a:pPr algn="ctr"/>
            <a:r>
              <a:rPr lang="it-IT"/>
              <a:t>Capacità di essere</a:t>
            </a:r>
          </a:p>
        </p:txBody>
      </p:sp>
      <p:sp>
        <p:nvSpPr>
          <p:cNvPr id="34831" name="CasellaDiTesto 16"/>
          <p:cNvSpPr txBox="1">
            <a:spLocks noChangeArrowheads="1"/>
          </p:cNvSpPr>
          <p:nvPr/>
        </p:nvSpPr>
        <p:spPr bwMode="auto">
          <a:xfrm>
            <a:off x="3581400" y="1828800"/>
            <a:ext cx="2057400" cy="646113"/>
          </a:xfrm>
          <a:prstGeom prst="rect">
            <a:avLst/>
          </a:prstGeom>
          <a:noFill/>
          <a:ln w="9525">
            <a:noFill/>
            <a:miter lim="800000"/>
            <a:headEnd/>
            <a:tailEnd/>
          </a:ln>
        </p:spPr>
        <p:txBody>
          <a:bodyPr>
            <a:prstTxWarp prst="textNoShape">
              <a:avLst/>
            </a:prstTxWarp>
            <a:spAutoFit/>
          </a:bodyPr>
          <a:lstStyle/>
          <a:p>
            <a:pPr algn="ctr"/>
            <a:r>
              <a:rPr lang="it-IT"/>
              <a:t>Combinazioni di functioning</a:t>
            </a:r>
          </a:p>
        </p:txBody>
      </p:sp>
      <p:sp>
        <p:nvSpPr>
          <p:cNvPr id="34832" name="CasellaDiTesto 17"/>
          <p:cNvSpPr txBox="1">
            <a:spLocks noChangeArrowheads="1"/>
          </p:cNvSpPr>
          <p:nvPr/>
        </p:nvSpPr>
        <p:spPr bwMode="auto">
          <a:xfrm>
            <a:off x="2057400" y="2667000"/>
            <a:ext cx="2057400" cy="923925"/>
          </a:xfrm>
          <a:prstGeom prst="rect">
            <a:avLst/>
          </a:prstGeom>
          <a:noFill/>
          <a:ln w="9525">
            <a:noFill/>
            <a:miter lim="800000"/>
            <a:headEnd/>
            <a:tailEnd/>
          </a:ln>
        </p:spPr>
        <p:txBody>
          <a:bodyPr>
            <a:prstTxWarp prst="textNoShape">
              <a:avLst/>
            </a:prstTxWarp>
            <a:spAutoFit/>
          </a:bodyPr>
          <a:lstStyle/>
          <a:p>
            <a:pPr algn="ctr"/>
            <a:r>
              <a:rPr lang="it-IT"/>
              <a:t>Set di </a:t>
            </a:r>
          </a:p>
          <a:p>
            <a:pPr algn="ctr"/>
            <a:r>
              <a:rPr lang="it-IT"/>
              <a:t>vettori di functioning</a:t>
            </a:r>
          </a:p>
        </p:txBody>
      </p:sp>
      <p:sp>
        <p:nvSpPr>
          <p:cNvPr id="34833" name="CasellaDiTesto 18"/>
          <p:cNvSpPr txBox="1">
            <a:spLocks noChangeArrowheads="1"/>
          </p:cNvSpPr>
          <p:nvPr/>
        </p:nvSpPr>
        <p:spPr bwMode="auto">
          <a:xfrm>
            <a:off x="2438400" y="4724400"/>
            <a:ext cx="2057400" cy="369888"/>
          </a:xfrm>
          <a:prstGeom prst="rect">
            <a:avLst/>
          </a:prstGeom>
          <a:noFill/>
          <a:ln w="9525">
            <a:noFill/>
            <a:miter lim="800000"/>
            <a:headEnd/>
            <a:tailEnd/>
          </a:ln>
        </p:spPr>
        <p:txBody>
          <a:bodyPr>
            <a:prstTxWarp prst="textNoShape">
              <a:avLst/>
            </a:prstTxWarp>
            <a:spAutoFit/>
          </a:bodyPr>
          <a:lstStyle/>
          <a:p>
            <a:pPr algn="ctr"/>
            <a:r>
              <a:rPr lang="it-IT"/>
              <a:t>Stili di vita</a:t>
            </a:r>
          </a:p>
        </p:txBody>
      </p:sp>
      <p:sp>
        <p:nvSpPr>
          <p:cNvPr id="34834" name="CasellaDiTesto 19"/>
          <p:cNvSpPr txBox="1">
            <a:spLocks noChangeArrowheads="1"/>
          </p:cNvSpPr>
          <p:nvPr/>
        </p:nvSpPr>
        <p:spPr bwMode="auto">
          <a:xfrm>
            <a:off x="4800600" y="4724400"/>
            <a:ext cx="2057400" cy="369888"/>
          </a:xfrm>
          <a:prstGeom prst="rect">
            <a:avLst/>
          </a:prstGeom>
          <a:noFill/>
          <a:ln w="9525">
            <a:noFill/>
            <a:miter lim="800000"/>
            <a:headEnd/>
            <a:tailEnd/>
          </a:ln>
        </p:spPr>
        <p:txBody>
          <a:bodyPr>
            <a:prstTxWarp prst="textNoShape">
              <a:avLst/>
            </a:prstTxWarp>
            <a:spAutoFit/>
          </a:bodyPr>
          <a:lstStyle/>
          <a:p>
            <a:pPr algn="ctr"/>
            <a:r>
              <a:rPr lang="it-IT"/>
              <a:t>Opportunità reali</a:t>
            </a:r>
          </a:p>
        </p:txBody>
      </p:sp>
      <p:sp>
        <p:nvSpPr>
          <p:cNvPr id="34835" name="CasellaDiTesto 20"/>
          <p:cNvSpPr txBox="1">
            <a:spLocks noChangeArrowheads="1"/>
          </p:cNvSpPr>
          <p:nvPr/>
        </p:nvSpPr>
        <p:spPr bwMode="auto">
          <a:xfrm>
            <a:off x="4953000" y="2706688"/>
            <a:ext cx="2057400" cy="646112"/>
          </a:xfrm>
          <a:prstGeom prst="rect">
            <a:avLst/>
          </a:prstGeom>
          <a:noFill/>
          <a:ln w="9525">
            <a:noFill/>
            <a:miter lim="800000"/>
            <a:headEnd/>
            <a:tailEnd/>
          </a:ln>
        </p:spPr>
        <p:txBody>
          <a:bodyPr>
            <a:prstTxWarp prst="textNoShape">
              <a:avLst/>
            </a:prstTxWarp>
            <a:spAutoFit/>
          </a:bodyPr>
          <a:lstStyle/>
          <a:p>
            <a:pPr algn="ctr"/>
            <a:r>
              <a:rPr lang="it-IT"/>
              <a:t>Stati di</a:t>
            </a:r>
          </a:p>
          <a:p>
            <a:pPr algn="ctr"/>
            <a:r>
              <a:rPr lang="it-IT"/>
              <a:t> esistenza</a:t>
            </a:r>
          </a:p>
        </p:txBody>
      </p:sp>
      <p:graphicFrame>
        <p:nvGraphicFramePr>
          <p:cNvPr id="22" name="Diagramma 21"/>
          <p:cNvGraphicFramePr/>
          <p:nvPr/>
        </p:nvGraphicFramePr>
        <p:xfrm>
          <a:off x="228600" y="1524000"/>
          <a:ext cx="2286000"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7" name="Diagramma 26"/>
          <p:cNvGraphicFramePr/>
          <p:nvPr/>
        </p:nvGraphicFramePr>
        <p:xfrm>
          <a:off x="6705600" y="1600200"/>
          <a:ext cx="2362200" cy="4114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Oval 3"/>
          <p:cNvSpPr>
            <a:spLocks noChangeArrowheads="1"/>
          </p:cNvSpPr>
          <p:nvPr/>
        </p:nvSpPr>
        <p:spPr bwMode="auto">
          <a:xfrm>
            <a:off x="914400" y="1524000"/>
            <a:ext cx="4572000" cy="4114800"/>
          </a:xfrm>
          <a:prstGeom prst="ellipse">
            <a:avLst/>
          </a:prstGeom>
          <a:noFill/>
          <a:ln w="76200">
            <a:solidFill>
              <a:srgbClr val="FF0000"/>
            </a:solidFill>
            <a:round/>
            <a:headEnd/>
            <a:tailEnd/>
          </a:ln>
        </p:spPr>
        <p:txBody>
          <a:bodyPr wrap="none" anchor="ctr">
            <a:prstTxWarp prst="textNoShape">
              <a:avLst/>
            </a:prstTxWarp>
          </a:bodyPr>
          <a:lstStyle/>
          <a:p>
            <a:endParaRPr lang="it-IT"/>
          </a:p>
        </p:txBody>
      </p:sp>
      <p:sp>
        <p:nvSpPr>
          <p:cNvPr id="28676" name="Freeform 4"/>
          <p:cNvSpPr>
            <a:spLocks/>
          </p:cNvSpPr>
          <p:nvPr/>
        </p:nvSpPr>
        <p:spPr bwMode="auto">
          <a:xfrm>
            <a:off x="6643688" y="2747963"/>
            <a:ext cx="2500312" cy="1439862"/>
          </a:xfrm>
          <a:custGeom>
            <a:avLst/>
            <a:gdLst>
              <a:gd name="T0" fmla="*/ 2147483647 w 1425"/>
              <a:gd name="T1" fmla="*/ 2147483647 h 907"/>
              <a:gd name="T2" fmla="*/ 2147483647 w 1425"/>
              <a:gd name="T3" fmla="*/ 2147483647 h 907"/>
              <a:gd name="T4" fmla="*/ 2147483647 w 1425"/>
              <a:gd name="T5" fmla="*/ 2147483647 h 907"/>
              <a:gd name="T6" fmla="*/ 2147483647 w 1425"/>
              <a:gd name="T7" fmla="*/ 2147483647 h 907"/>
              <a:gd name="T8" fmla="*/ 2147483647 w 1425"/>
              <a:gd name="T9" fmla="*/ 2147483647 h 907"/>
              <a:gd name="T10" fmla="*/ 2147483647 w 1425"/>
              <a:gd name="T11" fmla="*/ 2147483647 h 907"/>
              <a:gd name="T12" fmla="*/ 2147483647 w 1425"/>
              <a:gd name="T13" fmla="*/ 2147483647 h 907"/>
              <a:gd name="T14" fmla="*/ 2147483647 w 1425"/>
              <a:gd name="T15" fmla="*/ 2147483647 h 907"/>
              <a:gd name="T16" fmla="*/ 2147483647 w 1425"/>
              <a:gd name="T17" fmla="*/ 2147483647 h 907"/>
              <a:gd name="T18" fmla="*/ 2147483647 w 1425"/>
              <a:gd name="T19" fmla="*/ 2147483647 h 907"/>
              <a:gd name="T20" fmla="*/ 2147483647 w 1425"/>
              <a:gd name="T21" fmla="*/ 2147483647 h 907"/>
              <a:gd name="T22" fmla="*/ 2147483647 w 1425"/>
              <a:gd name="T23" fmla="*/ 2147483647 h 907"/>
              <a:gd name="T24" fmla="*/ 2147483647 w 1425"/>
              <a:gd name="T25" fmla="*/ 2147483647 h 907"/>
              <a:gd name="T26" fmla="*/ 2147483647 w 1425"/>
              <a:gd name="T27" fmla="*/ 0 h 907"/>
              <a:gd name="T28" fmla="*/ 2147483647 w 1425"/>
              <a:gd name="T29" fmla="*/ 2147483647 h 907"/>
              <a:gd name="T30" fmla="*/ 2147483647 w 1425"/>
              <a:gd name="T31" fmla="*/ 2147483647 h 907"/>
              <a:gd name="T32" fmla="*/ 2147483647 w 1425"/>
              <a:gd name="T33" fmla="*/ 2147483647 h 907"/>
              <a:gd name="T34" fmla="*/ 2147483647 w 1425"/>
              <a:gd name="T35" fmla="*/ 2147483647 h 907"/>
              <a:gd name="T36" fmla="*/ 0 w 1425"/>
              <a:gd name="T37" fmla="*/ 2147483647 h 907"/>
              <a:gd name="T38" fmla="*/ 2147483647 w 1425"/>
              <a:gd name="T39" fmla="*/ 2147483647 h 907"/>
              <a:gd name="T40" fmla="*/ 2147483647 w 1425"/>
              <a:gd name="T41" fmla="*/ 2147483647 h 907"/>
              <a:gd name="T42" fmla="*/ 2147483647 w 1425"/>
              <a:gd name="T43" fmla="*/ 2147483647 h 907"/>
              <a:gd name="T44" fmla="*/ 2147483647 w 1425"/>
              <a:gd name="T45" fmla="*/ 2147483647 h 907"/>
              <a:gd name="T46" fmla="*/ 2147483647 w 1425"/>
              <a:gd name="T47" fmla="*/ 2147483647 h 907"/>
              <a:gd name="T48" fmla="*/ 2147483647 w 1425"/>
              <a:gd name="T49" fmla="*/ 2147483647 h 907"/>
              <a:gd name="T50" fmla="*/ 2147483647 w 1425"/>
              <a:gd name="T51" fmla="*/ 2147483647 h 907"/>
              <a:gd name="T52" fmla="*/ 2147483647 w 1425"/>
              <a:gd name="T53" fmla="*/ 2147483647 h 907"/>
              <a:gd name="T54" fmla="*/ 2147483647 w 1425"/>
              <a:gd name="T55" fmla="*/ 2147483647 h 907"/>
              <a:gd name="T56" fmla="*/ 2147483647 w 1425"/>
              <a:gd name="T57" fmla="*/ 2147483647 h 907"/>
              <a:gd name="T58" fmla="*/ 2147483647 w 1425"/>
              <a:gd name="T59" fmla="*/ 2147483647 h 907"/>
              <a:gd name="T60" fmla="*/ 2147483647 w 1425"/>
              <a:gd name="T61" fmla="*/ 2147483647 h 907"/>
              <a:gd name="T62" fmla="*/ 2147483647 w 1425"/>
              <a:gd name="T63" fmla="*/ 2147483647 h 907"/>
              <a:gd name="T64" fmla="*/ 2147483647 w 1425"/>
              <a:gd name="T65" fmla="*/ 2147483647 h 907"/>
              <a:gd name="T66" fmla="*/ 2147483647 w 1425"/>
              <a:gd name="T67" fmla="*/ 2147483647 h 907"/>
              <a:gd name="T68" fmla="*/ 2147483647 w 1425"/>
              <a:gd name="T69" fmla="*/ 2147483647 h 907"/>
              <a:gd name="T70" fmla="*/ 2147483647 w 1425"/>
              <a:gd name="T71" fmla="*/ 2147483647 h 907"/>
              <a:gd name="T72" fmla="*/ 2147483647 w 1425"/>
              <a:gd name="T73" fmla="*/ 2147483647 h 9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25"/>
              <a:gd name="T112" fmla="*/ 0 h 907"/>
              <a:gd name="T113" fmla="*/ 1425 w 1425"/>
              <a:gd name="T114" fmla="*/ 907 h 90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25" h="907">
                <a:moveTo>
                  <a:pt x="1425" y="119"/>
                </a:moveTo>
                <a:lnTo>
                  <a:pt x="1398" y="146"/>
                </a:lnTo>
                <a:lnTo>
                  <a:pt x="1372" y="166"/>
                </a:lnTo>
                <a:lnTo>
                  <a:pt x="1341" y="185"/>
                </a:lnTo>
                <a:lnTo>
                  <a:pt x="1306" y="204"/>
                </a:lnTo>
                <a:lnTo>
                  <a:pt x="1275" y="216"/>
                </a:lnTo>
                <a:lnTo>
                  <a:pt x="1241" y="227"/>
                </a:lnTo>
                <a:lnTo>
                  <a:pt x="1206" y="235"/>
                </a:lnTo>
                <a:lnTo>
                  <a:pt x="1168" y="239"/>
                </a:lnTo>
                <a:lnTo>
                  <a:pt x="1133" y="242"/>
                </a:lnTo>
                <a:lnTo>
                  <a:pt x="1087" y="239"/>
                </a:lnTo>
                <a:lnTo>
                  <a:pt x="1037" y="235"/>
                </a:lnTo>
                <a:lnTo>
                  <a:pt x="987" y="227"/>
                </a:lnTo>
                <a:lnTo>
                  <a:pt x="941" y="216"/>
                </a:lnTo>
                <a:lnTo>
                  <a:pt x="895" y="204"/>
                </a:lnTo>
                <a:lnTo>
                  <a:pt x="849" y="189"/>
                </a:lnTo>
                <a:lnTo>
                  <a:pt x="803" y="169"/>
                </a:lnTo>
                <a:lnTo>
                  <a:pt x="757" y="146"/>
                </a:lnTo>
                <a:lnTo>
                  <a:pt x="715" y="119"/>
                </a:lnTo>
                <a:lnTo>
                  <a:pt x="672" y="96"/>
                </a:lnTo>
                <a:lnTo>
                  <a:pt x="626" y="73"/>
                </a:lnTo>
                <a:lnTo>
                  <a:pt x="580" y="54"/>
                </a:lnTo>
                <a:lnTo>
                  <a:pt x="534" y="39"/>
                </a:lnTo>
                <a:lnTo>
                  <a:pt x="488" y="23"/>
                </a:lnTo>
                <a:lnTo>
                  <a:pt x="438" y="16"/>
                </a:lnTo>
                <a:lnTo>
                  <a:pt x="392" y="8"/>
                </a:lnTo>
                <a:lnTo>
                  <a:pt x="342" y="0"/>
                </a:lnTo>
                <a:lnTo>
                  <a:pt x="296" y="0"/>
                </a:lnTo>
                <a:lnTo>
                  <a:pt x="257" y="0"/>
                </a:lnTo>
                <a:lnTo>
                  <a:pt x="223" y="8"/>
                </a:lnTo>
                <a:lnTo>
                  <a:pt x="188" y="16"/>
                </a:lnTo>
                <a:lnTo>
                  <a:pt x="154" y="23"/>
                </a:lnTo>
                <a:lnTo>
                  <a:pt x="119" y="39"/>
                </a:lnTo>
                <a:lnTo>
                  <a:pt x="88" y="54"/>
                </a:lnTo>
                <a:lnTo>
                  <a:pt x="57" y="73"/>
                </a:lnTo>
                <a:lnTo>
                  <a:pt x="31" y="96"/>
                </a:lnTo>
                <a:lnTo>
                  <a:pt x="0" y="119"/>
                </a:lnTo>
                <a:lnTo>
                  <a:pt x="0" y="788"/>
                </a:lnTo>
                <a:lnTo>
                  <a:pt x="31" y="765"/>
                </a:lnTo>
                <a:lnTo>
                  <a:pt x="57" y="742"/>
                </a:lnTo>
                <a:lnTo>
                  <a:pt x="88" y="723"/>
                </a:lnTo>
                <a:lnTo>
                  <a:pt x="119" y="708"/>
                </a:lnTo>
                <a:lnTo>
                  <a:pt x="154" y="692"/>
                </a:lnTo>
                <a:lnTo>
                  <a:pt x="188" y="681"/>
                </a:lnTo>
                <a:lnTo>
                  <a:pt x="223" y="673"/>
                </a:lnTo>
                <a:lnTo>
                  <a:pt x="257" y="669"/>
                </a:lnTo>
                <a:lnTo>
                  <a:pt x="296" y="669"/>
                </a:lnTo>
                <a:lnTo>
                  <a:pt x="342" y="669"/>
                </a:lnTo>
                <a:lnTo>
                  <a:pt x="392" y="673"/>
                </a:lnTo>
                <a:lnTo>
                  <a:pt x="438" y="681"/>
                </a:lnTo>
                <a:lnTo>
                  <a:pt x="488" y="692"/>
                </a:lnTo>
                <a:lnTo>
                  <a:pt x="534" y="708"/>
                </a:lnTo>
                <a:lnTo>
                  <a:pt x="580" y="723"/>
                </a:lnTo>
                <a:lnTo>
                  <a:pt x="626" y="742"/>
                </a:lnTo>
                <a:lnTo>
                  <a:pt x="672" y="765"/>
                </a:lnTo>
                <a:lnTo>
                  <a:pt x="715" y="788"/>
                </a:lnTo>
                <a:lnTo>
                  <a:pt x="757" y="811"/>
                </a:lnTo>
                <a:lnTo>
                  <a:pt x="803" y="834"/>
                </a:lnTo>
                <a:lnTo>
                  <a:pt x="849" y="854"/>
                </a:lnTo>
                <a:lnTo>
                  <a:pt x="895" y="869"/>
                </a:lnTo>
                <a:lnTo>
                  <a:pt x="941" y="884"/>
                </a:lnTo>
                <a:lnTo>
                  <a:pt x="987" y="896"/>
                </a:lnTo>
                <a:lnTo>
                  <a:pt x="1037" y="904"/>
                </a:lnTo>
                <a:lnTo>
                  <a:pt x="1087" y="907"/>
                </a:lnTo>
                <a:lnTo>
                  <a:pt x="1133" y="907"/>
                </a:lnTo>
                <a:lnTo>
                  <a:pt x="1168" y="907"/>
                </a:lnTo>
                <a:lnTo>
                  <a:pt x="1206" y="904"/>
                </a:lnTo>
                <a:lnTo>
                  <a:pt x="1241" y="896"/>
                </a:lnTo>
                <a:lnTo>
                  <a:pt x="1275" y="884"/>
                </a:lnTo>
                <a:lnTo>
                  <a:pt x="1306" y="869"/>
                </a:lnTo>
                <a:lnTo>
                  <a:pt x="1341" y="854"/>
                </a:lnTo>
                <a:lnTo>
                  <a:pt x="1372" y="834"/>
                </a:lnTo>
                <a:lnTo>
                  <a:pt x="1398" y="811"/>
                </a:lnTo>
                <a:lnTo>
                  <a:pt x="1425" y="788"/>
                </a:lnTo>
                <a:lnTo>
                  <a:pt x="1425" y="119"/>
                </a:lnTo>
                <a:close/>
              </a:path>
            </a:pathLst>
          </a:custGeom>
          <a:solidFill>
            <a:srgbClr val="CCFFCC"/>
          </a:solidFill>
          <a:ln w="12700">
            <a:solidFill>
              <a:srgbClr val="000000"/>
            </a:solidFill>
            <a:round/>
            <a:headEnd/>
            <a:tailEnd/>
          </a:ln>
        </p:spPr>
        <p:txBody>
          <a:bodyPr>
            <a:prstTxWarp prst="textNoShape">
              <a:avLst/>
            </a:prstTxWarp>
          </a:bodyPr>
          <a:lstStyle/>
          <a:p>
            <a:endParaRPr lang="it-IT"/>
          </a:p>
        </p:txBody>
      </p:sp>
      <p:sp>
        <p:nvSpPr>
          <p:cNvPr id="28677" name="Rectangle 5"/>
          <p:cNvSpPr>
            <a:spLocks noChangeArrowheads="1"/>
          </p:cNvSpPr>
          <p:nvPr/>
        </p:nvSpPr>
        <p:spPr bwMode="auto">
          <a:xfrm>
            <a:off x="381000" y="3200400"/>
            <a:ext cx="1524000" cy="615553"/>
          </a:xfrm>
          <a:prstGeom prst="rect">
            <a:avLst/>
          </a:prstGeom>
          <a:solidFill>
            <a:srgbClr val="808080"/>
          </a:solidFill>
          <a:ln w="9525">
            <a:noFill/>
            <a:miter lim="800000"/>
            <a:headEnd/>
            <a:tailEnd/>
          </a:ln>
        </p:spPr>
        <p:txBody>
          <a:bodyPr wrap="square" lIns="0" tIns="0" rIns="0" bIns="0">
            <a:prstTxWarp prst="textNoShape">
              <a:avLst/>
            </a:prstTxWarp>
            <a:spAutoFit/>
          </a:bodyPr>
          <a:lstStyle/>
          <a:p>
            <a:pPr algn="ctr"/>
            <a:r>
              <a:rPr lang="it-IT" sz="2000" b="1" i="1" dirty="0">
                <a:solidFill>
                  <a:schemeClr val="bg1"/>
                </a:solidFill>
              </a:rPr>
              <a:t>SERVIZI</a:t>
            </a:r>
          </a:p>
          <a:p>
            <a:pPr algn="ctr"/>
            <a:r>
              <a:rPr lang="it-IT" sz="2000" b="1" i="1" dirty="0">
                <a:solidFill>
                  <a:schemeClr val="bg1"/>
                </a:solidFill>
              </a:rPr>
              <a:t>SANITARI</a:t>
            </a:r>
            <a:endParaRPr lang="it-IT" dirty="0"/>
          </a:p>
        </p:txBody>
      </p:sp>
      <p:sp>
        <p:nvSpPr>
          <p:cNvPr id="28678" name="Rectangle 6"/>
          <p:cNvSpPr>
            <a:spLocks noChangeArrowheads="1"/>
          </p:cNvSpPr>
          <p:nvPr/>
        </p:nvSpPr>
        <p:spPr bwMode="auto">
          <a:xfrm>
            <a:off x="4191000" y="1524000"/>
            <a:ext cx="1752600" cy="549275"/>
          </a:xfrm>
          <a:prstGeom prst="rect">
            <a:avLst/>
          </a:prstGeom>
          <a:solidFill>
            <a:srgbClr val="FF99FF"/>
          </a:solidFill>
          <a:ln w="9525">
            <a:noFill/>
            <a:miter lim="800000"/>
            <a:headEnd/>
            <a:tailEnd/>
          </a:ln>
        </p:spPr>
        <p:txBody>
          <a:bodyPr wrap="square" lIns="0" tIns="0" rIns="0" bIns="0">
            <a:prstTxWarp prst="textNoShape">
              <a:avLst/>
            </a:prstTxWarp>
            <a:spAutoFit/>
          </a:bodyPr>
          <a:lstStyle/>
          <a:p>
            <a:pPr algn="ctr"/>
            <a:r>
              <a:rPr lang="it-IT" b="1" dirty="0"/>
              <a:t>FATTORI</a:t>
            </a:r>
          </a:p>
          <a:p>
            <a:pPr algn="ctr"/>
            <a:r>
              <a:rPr lang="it-IT" b="1" dirty="0"/>
              <a:t>AMBIENTALI</a:t>
            </a:r>
            <a:endParaRPr lang="it-IT" dirty="0"/>
          </a:p>
        </p:txBody>
      </p:sp>
      <p:sp>
        <p:nvSpPr>
          <p:cNvPr id="28679" name="Rectangle 7"/>
          <p:cNvSpPr>
            <a:spLocks noChangeArrowheads="1"/>
          </p:cNvSpPr>
          <p:nvPr/>
        </p:nvSpPr>
        <p:spPr bwMode="auto">
          <a:xfrm>
            <a:off x="1752600" y="5105400"/>
            <a:ext cx="2819400" cy="553998"/>
          </a:xfrm>
          <a:prstGeom prst="rect">
            <a:avLst/>
          </a:prstGeom>
          <a:solidFill>
            <a:srgbClr val="FFFF00"/>
          </a:solidFill>
          <a:ln w="9525">
            <a:noFill/>
            <a:miter lim="800000"/>
            <a:headEnd/>
            <a:tailEnd/>
          </a:ln>
        </p:spPr>
        <p:txBody>
          <a:bodyPr wrap="square" lIns="0" tIns="0" rIns="0" bIns="0">
            <a:prstTxWarp prst="textNoShape">
              <a:avLst/>
            </a:prstTxWarp>
            <a:spAutoFit/>
          </a:bodyPr>
          <a:lstStyle/>
          <a:p>
            <a:pPr algn="ctr"/>
            <a:r>
              <a:rPr lang="it-IT" b="1" dirty="0"/>
              <a:t>FATTORI</a:t>
            </a:r>
          </a:p>
          <a:p>
            <a:pPr algn="ctr"/>
            <a:r>
              <a:rPr lang="it-IT" b="1" dirty="0"/>
              <a:t>COMPORTAMENTALI</a:t>
            </a:r>
            <a:endParaRPr lang="it-IT" dirty="0"/>
          </a:p>
        </p:txBody>
      </p:sp>
      <p:sp>
        <p:nvSpPr>
          <p:cNvPr id="28680" name="Rectangle 8"/>
          <p:cNvSpPr>
            <a:spLocks noChangeArrowheads="1"/>
          </p:cNvSpPr>
          <p:nvPr/>
        </p:nvSpPr>
        <p:spPr bwMode="auto">
          <a:xfrm>
            <a:off x="2819400" y="1219200"/>
            <a:ext cx="1066800" cy="549275"/>
          </a:xfrm>
          <a:prstGeom prst="rect">
            <a:avLst/>
          </a:prstGeom>
          <a:solidFill>
            <a:srgbClr val="FFCC00"/>
          </a:solidFill>
          <a:ln w="9525">
            <a:noFill/>
            <a:miter lim="800000"/>
            <a:headEnd/>
            <a:tailEnd/>
          </a:ln>
        </p:spPr>
        <p:txBody>
          <a:bodyPr wrap="square" lIns="0" tIns="0" rIns="0" bIns="0">
            <a:prstTxWarp prst="textNoShape">
              <a:avLst/>
            </a:prstTxWarp>
            <a:spAutoFit/>
          </a:bodyPr>
          <a:lstStyle/>
          <a:p>
            <a:pPr algn="ctr"/>
            <a:r>
              <a:rPr lang="it-IT" b="1" dirty="0"/>
              <a:t>MASS </a:t>
            </a:r>
          </a:p>
          <a:p>
            <a:pPr algn="ctr"/>
            <a:r>
              <a:rPr lang="it-IT" b="1" dirty="0"/>
              <a:t>MEDIA</a:t>
            </a:r>
            <a:endParaRPr lang="it-IT" dirty="0"/>
          </a:p>
        </p:txBody>
      </p:sp>
      <p:sp>
        <p:nvSpPr>
          <p:cNvPr id="28681" name="Rectangle 9"/>
          <p:cNvSpPr>
            <a:spLocks noChangeArrowheads="1"/>
          </p:cNvSpPr>
          <p:nvPr/>
        </p:nvSpPr>
        <p:spPr bwMode="auto">
          <a:xfrm>
            <a:off x="6832600" y="3230563"/>
            <a:ext cx="2130425" cy="488950"/>
          </a:xfrm>
          <a:prstGeom prst="rect">
            <a:avLst/>
          </a:prstGeom>
          <a:solidFill>
            <a:srgbClr val="CCFF99"/>
          </a:solidFill>
          <a:ln w="9525">
            <a:noFill/>
            <a:miter lim="800000"/>
            <a:headEnd/>
            <a:tailEnd/>
          </a:ln>
        </p:spPr>
        <p:txBody>
          <a:bodyPr wrap="none" lIns="0" tIns="0" rIns="0" bIns="0">
            <a:prstTxWarp prst="textNoShape">
              <a:avLst/>
            </a:prstTxWarp>
            <a:spAutoFit/>
          </a:bodyPr>
          <a:lstStyle/>
          <a:p>
            <a:pPr algn="ctr"/>
            <a:r>
              <a:rPr lang="it-IT" sz="1600" b="1">
                <a:solidFill>
                  <a:srgbClr val="000000"/>
                </a:solidFill>
              </a:rPr>
              <a:t>STADIO DI SVILUPPO</a:t>
            </a:r>
          </a:p>
          <a:p>
            <a:pPr algn="ctr"/>
            <a:r>
              <a:rPr lang="it-IT" sz="1600" b="1">
                <a:solidFill>
                  <a:srgbClr val="000000"/>
                </a:solidFill>
              </a:rPr>
              <a:t>SOCIO-ECONOMICO</a:t>
            </a:r>
            <a:endParaRPr lang="it-IT"/>
          </a:p>
        </p:txBody>
      </p:sp>
      <p:sp>
        <p:nvSpPr>
          <p:cNvPr id="28682" name="Rectangle 10"/>
          <p:cNvSpPr>
            <a:spLocks noChangeArrowheads="1"/>
          </p:cNvSpPr>
          <p:nvPr/>
        </p:nvSpPr>
        <p:spPr bwMode="auto">
          <a:xfrm>
            <a:off x="228600" y="2133600"/>
            <a:ext cx="1905000" cy="553998"/>
          </a:xfrm>
          <a:prstGeom prst="rect">
            <a:avLst/>
          </a:prstGeom>
          <a:solidFill>
            <a:srgbClr val="FFCC00"/>
          </a:solidFill>
          <a:ln w="9525">
            <a:noFill/>
            <a:miter lim="800000"/>
            <a:headEnd/>
            <a:tailEnd/>
          </a:ln>
        </p:spPr>
        <p:txBody>
          <a:bodyPr wrap="square" lIns="0" tIns="0" rIns="0" bIns="0">
            <a:prstTxWarp prst="textNoShape">
              <a:avLst/>
            </a:prstTxWarp>
            <a:spAutoFit/>
          </a:bodyPr>
          <a:lstStyle/>
          <a:p>
            <a:pPr algn="ctr"/>
            <a:r>
              <a:rPr lang="it-IT" b="1" dirty="0"/>
              <a:t>FATTORI </a:t>
            </a:r>
          </a:p>
          <a:p>
            <a:pPr algn="ctr"/>
            <a:r>
              <a:rPr lang="it-IT" b="1" dirty="0"/>
              <a:t>DEMOGRAFICI</a:t>
            </a:r>
            <a:endParaRPr lang="it-IT" dirty="0"/>
          </a:p>
        </p:txBody>
      </p:sp>
      <p:sp>
        <p:nvSpPr>
          <p:cNvPr id="28683" name="Rectangle 11"/>
          <p:cNvSpPr>
            <a:spLocks noChangeArrowheads="1"/>
          </p:cNvSpPr>
          <p:nvPr/>
        </p:nvSpPr>
        <p:spPr bwMode="auto">
          <a:xfrm>
            <a:off x="4495800" y="4268788"/>
            <a:ext cx="1600200" cy="553998"/>
          </a:xfrm>
          <a:prstGeom prst="rect">
            <a:avLst/>
          </a:prstGeom>
          <a:solidFill>
            <a:srgbClr val="FFFF00"/>
          </a:solidFill>
          <a:ln w="9525">
            <a:noFill/>
            <a:miter lim="800000"/>
            <a:headEnd/>
            <a:tailEnd/>
          </a:ln>
        </p:spPr>
        <p:txBody>
          <a:bodyPr wrap="square" lIns="0" tIns="0" rIns="0" bIns="0">
            <a:prstTxWarp prst="textNoShape">
              <a:avLst/>
            </a:prstTxWarp>
            <a:spAutoFit/>
          </a:bodyPr>
          <a:lstStyle/>
          <a:p>
            <a:pPr algn="ctr"/>
            <a:r>
              <a:rPr lang="it-IT" b="1" dirty="0"/>
              <a:t>FATTORI</a:t>
            </a:r>
          </a:p>
          <a:p>
            <a:pPr algn="ctr"/>
            <a:r>
              <a:rPr lang="it-IT" b="1" dirty="0"/>
              <a:t>EDUCATIVI</a:t>
            </a:r>
            <a:endParaRPr lang="it-IT" dirty="0"/>
          </a:p>
        </p:txBody>
      </p:sp>
      <p:sp>
        <p:nvSpPr>
          <p:cNvPr id="28684" name="Rectangle 12"/>
          <p:cNvSpPr>
            <a:spLocks noChangeArrowheads="1"/>
          </p:cNvSpPr>
          <p:nvPr/>
        </p:nvSpPr>
        <p:spPr bwMode="auto">
          <a:xfrm>
            <a:off x="4648200" y="3124200"/>
            <a:ext cx="1460500" cy="549275"/>
          </a:xfrm>
          <a:prstGeom prst="rect">
            <a:avLst/>
          </a:prstGeom>
          <a:solidFill>
            <a:srgbClr val="FFFF00"/>
          </a:solidFill>
          <a:ln w="9525">
            <a:noFill/>
            <a:miter lim="800000"/>
            <a:headEnd/>
            <a:tailEnd/>
          </a:ln>
        </p:spPr>
        <p:txBody>
          <a:bodyPr lIns="0" tIns="0" rIns="0" bIns="0">
            <a:prstTxWarp prst="textNoShape">
              <a:avLst/>
            </a:prstTxWarp>
            <a:spAutoFit/>
          </a:bodyPr>
          <a:lstStyle/>
          <a:p>
            <a:pPr algn="ctr"/>
            <a:r>
              <a:rPr lang="it-IT" b="1"/>
              <a:t>FATTORI</a:t>
            </a:r>
          </a:p>
          <a:p>
            <a:pPr algn="ctr"/>
            <a:r>
              <a:rPr lang="it-IT" b="1"/>
              <a:t>CULTURALI</a:t>
            </a:r>
            <a:endParaRPr lang="it-IT"/>
          </a:p>
        </p:txBody>
      </p:sp>
      <p:sp>
        <p:nvSpPr>
          <p:cNvPr id="28686" name="Rectangle 14"/>
          <p:cNvSpPr>
            <a:spLocks noChangeArrowheads="1"/>
          </p:cNvSpPr>
          <p:nvPr/>
        </p:nvSpPr>
        <p:spPr bwMode="auto">
          <a:xfrm>
            <a:off x="457200" y="4343400"/>
            <a:ext cx="1371600" cy="553998"/>
          </a:xfrm>
          <a:prstGeom prst="rect">
            <a:avLst/>
          </a:prstGeom>
          <a:solidFill>
            <a:srgbClr val="FF6600"/>
          </a:solidFill>
          <a:ln w="9525">
            <a:noFill/>
            <a:miter lim="800000"/>
            <a:headEnd/>
            <a:tailEnd/>
          </a:ln>
        </p:spPr>
        <p:txBody>
          <a:bodyPr wrap="square" lIns="0" tIns="0" rIns="0" bIns="0">
            <a:prstTxWarp prst="textNoShape">
              <a:avLst/>
            </a:prstTxWarp>
            <a:spAutoFit/>
          </a:bodyPr>
          <a:lstStyle/>
          <a:p>
            <a:r>
              <a:rPr lang="it-IT" b="1" dirty="0">
                <a:solidFill>
                  <a:srgbClr val="FFFFFF"/>
                </a:solidFill>
              </a:rPr>
              <a:t>FATTORI</a:t>
            </a:r>
          </a:p>
          <a:p>
            <a:r>
              <a:rPr lang="it-IT" b="1" dirty="0">
                <a:solidFill>
                  <a:srgbClr val="FFFFFF"/>
                </a:solidFill>
              </a:rPr>
              <a:t>GENETICI</a:t>
            </a:r>
            <a:endParaRPr lang="it-IT" dirty="0"/>
          </a:p>
        </p:txBody>
      </p:sp>
      <p:sp>
        <p:nvSpPr>
          <p:cNvPr id="28687" name="Freeform 15"/>
          <p:cNvSpPr>
            <a:spLocks/>
          </p:cNvSpPr>
          <p:nvPr/>
        </p:nvSpPr>
        <p:spPr bwMode="auto">
          <a:xfrm>
            <a:off x="2197100" y="2773363"/>
            <a:ext cx="1866900" cy="1579562"/>
          </a:xfrm>
          <a:custGeom>
            <a:avLst/>
            <a:gdLst>
              <a:gd name="T0" fmla="*/ 2147483647 w 1176"/>
              <a:gd name="T1" fmla="*/ 0 h 995"/>
              <a:gd name="T2" fmla="*/ 2147483647 w 1176"/>
              <a:gd name="T3" fmla="*/ 2147483647 h 995"/>
              <a:gd name="T4" fmla="*/ 2147483647 w 1176"/>
              <a:gd name="T5" fmla="*/ 2147483647 h 995"/>
              <a:gd name="T6" fmla="*/ 2147483647 w 1176"/>
              <a:gd name="T7" fmla="*/ 2147483647 h 995"/>
              <a:gd name="T8" fmla="*/ 2147483647 w 1176"/>
              <a:gd name="T9" fmla="*/ 2147483647 h 995"/>
              <a:gd name="T10" fmla="*/ 2147483647 w 1176"/>
              <a:gd name="T11" fmla="*/ 2147483647 h 995"/>
              <a:gd name="T12" fmla="*/ 2147483647 w 1176"/>
              <a:gd name="T13" fmla="*/ 2147483647 h 995"/>
              <a:gd name="T14" fmla="*/ 2147483647 w 1176"/>
              <a:gd name="T15" fmla="*/ 2147483647 h 995"/>
              <a:gd name="T16" fmla="*/ 0 w 1176"/>
              <a:gd name="T17" fmla="*/ 2147483647 h 995"/>
              <a:gd name="T18" fmla="*/ 2147483647 w 1176"/>
              <a:gd name="T19" fmla="*/ 2147483647 h 995"/>
              <a:gd name="T20" fmla="*/ 2147483647 w 1176"/>
              <a:gd name="T21" fmla="*/ 2147483647 h 995"/>
              <a:gd name="T22" fmla="*/ 2147483647 w 1176"/>
              <a:gd name="T23" fmla="*/ 2147483647 h 995"/>
              <a:gd name="T24" fmla="*/ 2147483647 w 1176"/>
              <a:gd name="T25" fmla="*/ 2147483647 h 995"/>
              <a:gd name="T26" fmla="*/ 2147483647 w 1176"/>
              <a:gd name="T27" fmla="*/ 2147483647 h 995"/>
              <a:gd name="T28" fmla="*/ 2147483647 w 1176"/>
              <a:gd name="T29" fmla="*/ 2147483647 h 995"/>
              <a:gd name="T30" fmla="*/ 2147483647 w 1176"/>
              <a:gd name="T31" fmla="*/ 2147483647 h 995"/>
              <a:gd name="T32" fmla="*/ 2147483647 w 1176"/>
              <a:gd name="T33" fmla="*/ 2147483647 h 995"/>
              <a:gd name="T34" fmla="*/ 2147483647 w 1176"/>
              <a:gd name="T35" fmla="*/ 2147483647 h 995"/>
              <a:gd name="T36" fmla="*/ 2147483647 w 1176"/>
              <a:gd name="T37" fmla="*/ 2147483647 h 995"/>
              <a:gd name="T38" fmla="*/ 2147483647 w 1176"/>
              <a:gd name="T39" fmla="*/ 2147483647 h 995"/>
              <a:gd name="T40" fmla="*/ 2147483647 w 1176"/>
              <a:gd name="T41" fmla="*/ 2147483647 h 995"/>
              <a:gd name="T42" fmla="*/ 2147483647 w 1176"/>
              <a:gd name="T43" fmla="*/ 2147483647 h 995"/>
              <a:gd name="T44" fmla="*/ 2147483647 w 1176"/>
              <a:gd name="T45" fmla="*/ 2147483647 h 995"/>
              <a:gd name="T46" fmla="*/ 2147483647 w 1176"/>
              <a:gd name="T47" fmla="*/ 2147483647 h 995"/>
              <a:gd name="T48" fmla="*/ 2147483647 w 1176"/>
              <a:gd name="T49" fmla="*/ 2147483647 h 995"/>
              <a:gd name="T50" fmla="*/ 2147483647 w 1176"/>
              <a:gd name="T51" fmla="*/ 2147483647 h 995"/>
              <a:gd name="T52" fmla="*/ 2147483647 w 1176"/>
              <a:gd name="T53" fmla="*/ 2147483647 h 995"/>
              <a:gd name="T54" fmla="*/ 2147483647 w 1176"/>
              <a:gd name="T55" fmla="*/ 2147483647 h 995"/>
              <a:gd name="T56" fmla="*/ 2147483647 w 1176"/>
              <a:gd name="T57" fmla="*/ 2147483647 h 995"/>
              <a:gd name="T58" fmla="*/ 2147483647 w 1176"/>
              <a:gd name="T59" fmla="*/ 2147483647 h 995"/>
              <a:gd name="T60" fmla="*/ 2147483647 w 1176"/>
              <a:gd name="T61" fmla="*/ 2147483647 h 995"/>
              <a:gd name="T62" fmla="*/ 2147483647 w 1176"/>
              <a:gd name="T63" fmla="*/ 2147483647 h 995"/>
              <a:gd name="T64" fmla="*/ 2147483647 w 1176"/>
              <a:gd name="T65" fmla="*/ 0 h 9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76"/>
              <a:gd name="T100" fmla="*/ 0 h 995"/>
              <a:gd name="T101" fmla="*/ 1176 w 1176"/>
              <a:gd name="T102" fmla="*/ 995 h 9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76" h="995">
                <a:moveTo>
                  <a:pt x="588" y="0"/>
                </a:moveTo>
                <a:lnTo>
                  <a:pt x="503" y="130"/>
                </a:lnTo>
                <a:lnTo>
                  <a:pt x="361" y="38"/>
                </a:lnTo>
                <a:lnTo>
                  <a:pt x="342" y="188"/>
                </a:lnTo>
                <a:lnTo>
                  <a:pt x="173" y="146"/>
                </a:lnTo>
                <a:lnTo>
                  <a:pt x="223" y="292"/>
                </a:lnTo>
                <a:lnTo>
                  <a:pt x="46" y="307"/>
                </a:lnTo>
                <a:lnTo>
                  <a:pt x="154" y="422"/>
                </a:lnTo>
                <a:lnTo>
                  <a:pt x="0" y="496"/>
                </a:lnTo>
                <a:lnTo>
                  <a:pt x="154" y="569"/>
                </a:lnTo>
                <a:lnTo>
                  <a:pt x="46" y="688"/>
                </a:lnTo>
                <a:lnTo>
                  <a:pt x="223" y="703"/>
                </a:lnTo>
                <a:lnTo>
                  <a:pt x="173" y="849"/>
                </a:lnTo>
                <a:lnTo>
                  <a:pt x="342" y="807"/>
                </a:lnTo>
                <a:lnTo>
                  <a:pt x="361" y="957"/>
                </a:lnTo>
                <a:lnTo>
                  <a:pt x="503" y="865"/>
                </a:lnTo>
                <a:lnTo>
                  <a:pt x="588" y="995"/>
                </a:lnTo>
                <a:lnTo>
                  <a:pt x="672" y="865"/>
                </a:lnTo>
                <a:lnTo>
                  <a:pt x="814" y="957"/>
                </a:lnTo>
                <a:lnTo>
                  <a:pt x="834" y="807"/>
                </a:lnTo>
                <a:lnTo>
                  <a:pt x="1003" y="849"/>
                </a:lnTo>
                <a:lnTo>
                  <a:pt x="957" y="703"/>
                </a:lnTo>
                <a:lnTo>
                  <a:pt x="1129" y="688"/>
                </a:lnTo>
                <a:lnTo>
                  <a:pt x="1022" y="569"/>
                </a:lnTo>
                <a:lnTo>
                  <a:pt x="1176" y="496"/>
                </a:lnTo>
                <a:lnTo>
                  <a:pt x="1022" y="422"/>
                </a:lnTo>
                <a:lnTo>
                  <a:pt x="1129" y="307"/>
                </a:lnTo>
                <a:lnTo>
                  <a:pt x="957" y="292"/>
                </a:lnTo>
                <a:lnTo>
                  <a:pt x="1003" y="146"/>
                </a:lnTo>
                <a:lnTo>
                  <a:pt x="834" y="188"/>
                </a:lnTo>
                <a:lnTo>
                  <a:pt x="814" y="38"/>
                </a:lnTo>
                <a:lnTo>
                  <a:pt x="672" y="130"/>
                </a:lnTo>
                <a:lnTo>
                  <a:pt x="588" y="0"/>
                </a:lnTo>
                <a:close/>
              </a:path>
            </a:pathLst>
          </a:custGeom>
          <a:solidFill>
            <a:srgbClr val="CCFFCC"/>
          </a:solidFill>
          <a:ln w="12700">
            <a:solidFill>
              <a:srgbClr val="000000"/>
            </a:solidFill>
            <a:round/>
            <a:headEnd/>
            <a:tailEnd/>
          </a:ln>
        </p:spPr>
        <p:txBody>
          <a:bodyPr>
            <a:prstTxWarp prst="textNoShape">
              <a:avLst/>
            </a:prstTxWarp>
          </a:bodyPr>
          <a:lstStyle/>
          <a:p>
            <a:endParaRPr lang="it-IT"/>
          </a:p>
        </p:txBody>
      </p:sp>
      <p:sp>
        <p:nvSpPr>
          <p:cNvPr id="28688" name="Rectangle 16"/>
          <p:cNvSpPr>
            <a:spLocks noChangeArrowheads="1"/>
          </p:cNvSpPr>
          <p:nvPr/>
        </p:nvSpPr>
        <p:spPr bwMode="auto">
          <a:xfrm>
            <a:off x="2514600" y="3322638"/>
            <a:ext cx="1219200" cy="365125"/>
          </a:xfrm>
          <a:prstGeom prst="rect">
            <a:avLst/>
          </a:prstGeom>
          <a:noFill/>
          <a:ln w="9525">
            <a:noFill/>
            <a:miter lim="800000"/>
            <a:headEnd/>
            <a:tailEnd/>
          </a:ln>
        </p:spPr>
        <p:txBody>
          <a:bodyPr wrap="none" lIns="0" tIns="0" rIns="0" bIns="0">
            <a:prstTxWarp prst="textNoShape">
              <a:avLst/>
            </a:prstTxWarp>
            <a:spAutoFit/>
          </a:bodyPr>
          <a:lstStyle/>
          <a:p>
            <a:r>
              <a:rPr lang="it-IT" b="1">
                <a:solidFill>
                  <a:srgbClr val="000000"/>
                </a:solidFill>
              </a:rPr>
              <a:t>SALUTE</a:t>
            </a:r>
            <a:endParaRPr lang="it-IT"/>
          </a:p>
        </p:txBody>
      </p:sp>
      <p:sp>
        <p:nvSpPr>
          <p:cNvPr id="28689" name="Text Box 17"/>
          <p:cNvSpPr txBox="1">
            <a:spLocks noChangeArrowheads="1"/>
          </p:cNvSpPr>
          <p:nvPr/>
        </p:nvSpPr>
        <p:spPr bwMode="auto">
          <a:xfrm>
            <a:off x="8077200" y="1676400"/>
            <a:ext cx="1066800" cy="457200"/>
          </a:xfrm>
          <a:prstGeom prst="rect">
            <a:avLst/>
          </a:prstGeom>
          <a:noFill/>
          <a:ln w="9525">
            <a:noFill/>
            <a:miter lim="800000"/>
            <a:headEnd/>
            <a:tailEnd/>
          </a:ln>
        </p:spPr>
        <p:txBody>
          <a:bodyPr>
            <a:prstTxWarp prst="textNoShape">
              <a:avLst/>
            </a:prstTxWarp>
            <a:spAutoFit/>
          </a:bodyPr>
          <a:lstStyle/>
          <a:p>
            <a:pPr>
              <a:spcBef>
                <a:spcPct val="50000"/>
              </a:spcBef>
            </a:pPr>
            <a:r>
              <a:rPr lang="it-IT">
                <a:solidFill>
                  <a:srgbClr val="FF0000"/>
                </a:solidFill>
              </a:rPr>
              <a:t>PACE</a:t>
            </a:r>
          </a:p>
        </p:txBody>
      </p:sp>
      <p:sp>
        <p:nvSpPr>
          <p:cNvPr id="28690" name="Rectangle 18"/>
          <p:cNvSpPr>
            <a:spLocks noChangeArrowheads="1"/>
          </p:cNvSpPr>
          <p:nvPr/>
        </p:nvSpPr>
        <p:spPr bwMode="auto">
          <a:xfrm>
            <a:off x="228600" y="960438"/>
            <a:ext cx="5943600" cy="4953000"/>
          </a:xfrm>
          <a:prstGeom prst="rect">
            <a:avLst/>
          </a:prstGeom>
          <a:noFill/>
          <a:ln w="57150">
            <a:solidFill>
              <a:srgbClr val="FF0000"/>
            </a:solidFill>
            <a:miter lim="800000"/>
            <a:headEnd/>
            <a:tailEnd/>
          </a:ln>
        </p:spPr>
        <p:txBody>
          <a:bodyPr wrap="none" anchor="ctr">
            <a:prstTxWarp prst="textNoShape">
              <a:avLst/>
            </a:prstTxWarp>
          </a:bodyPr>
          <a:lstStyle/>
          <a:p>
            <a:endParaRPr lang="it-IT"/>
          </a:p>
        </p:txBody>
      </p:sp>
      <p:sp>
        <p:nvSpPr>
          <p:cNvPr id="28691" name="Line 19"/>
          <p:cNvSpPr>
            <a:spLocks noChangeShapeType="1"/>
          </p:cNvSpPr>
          <p:nvPr/>
        </p:nvSpPr>
        <p:spPr bwMode="auto">
          <a:xfrm flipV="1">
            <a:off x="7391400" y="4084638"/>
            <a:ext cx="0" cy="944562"/>
          </a:xfrm>
          <a:prstGeom prst="line">
            <a:avLst/>
          </a:prstGeom>
          <a:noFill/>
          <a:ln w="38100">
            <a:solidFill>
              <a:srgbClr val="FF0000"/>
            </a:solidFill>
            <a:round/>
            <a:headEnd/>
            <a:tailEnd type="triangle" w="med" len="med"/>
          </a:ln>
        </p:spPr>
        <p:txBody>
          <a:bodyPr wrap="none" anchor="ctr">
            <a:prstTxWarp prst="textNoShape">
              <a:avLst/>
            </a:prstTxWarp>
          </a:bodyPr>
          <a:lstStyle/>
          <a:p>
            <a:endParaRPr lang="it-IT"/>
          </a:p>
        </p:txBody>
      </p:sp>
      <p:sp>
        <p:nvSpPr>
          <p:cNvPr id="28692" name="Line 20"/>
          <p:cNvSpPr>
            <a:spLocks noChangeShapeType="1"/>
          </p:cNvSpPr>
          <p:nvPr/>
        </p:nvSpPr>
        <p:spPr bwMode="auto">
          <a:xfrm flipH="1">
            <a:off x="6172200" y="5029200"/>
            <a:ext cx="1828800" cy="0"/>
          </a:xfrm>
          <a:prstGeom prst="line">
            <a:avLst/>
          </a:prstGeom>
          <a:noFill/>
          <a:ln w="38100">
            <a:solidFill>
              <a:srgbClr val="FF0000"/>
            </a:solidFill>
            <a:round/>
            <a:headEnd type="triangle" w="med" len="med"/>
            <a:tailEnd/>
          </a:ln>
        </p:spPr>
        <p:txBody>
          <a:bodyPr wrap="none" anchor="ctr">
            <a:prstTxWarp prst="textNoShape">
              <a:avLst/>
            </a:prstTxWarp>
          </a:bodyPr>
          <a:lstStyle/>
          <a:p>
            <a:endParaRPr lang="it-IT"/>
          </a:p>
        </p:txBody>
      </p:sp>
      <p:sp>
        <p:nvSpPr>
          <p:cNvPr id="28693" name="Line 21"/>
          <p:cNvSpPr>
            <a:spLocks noChangeShapeType="1"/>
          </p:cNvSpPr>
          <p:nvPr/>
        </p:nvSpPr>
        <p:spPr bwMode="auto">
          <a:xfrm flipV="1">
            <a:off x="7391400" y="1874838"/>
            <a:ext cx="0" cy="838200"/>
          </a:xfrm>
          <a:prstGeom prst="line">
            <a:avLst/>
          </a:prstGeom>
          <a:noFill/>
          <a:ln w="38100">
            <a:solidFill>
              <a:srgbClr val="FF0000"/>
            </a:solidFill>
            <a:round/>
            <a:headEnd type="triangle" w="med" len="med"/>
            <a:tailEnd/>
          </a:ln>
        </p:spPr>
        <p:txBody>
          <a:bodyPr wrap="none" anchor="ctr">
            <a:prstTxWarp prst="textNoShape">
              <a:avLst/>
            </a:prstTxWarp>
          </a:bodyPr>
          <a:lstStyle/>
          <a:p>
            <a:endParaRPr lang="it-IT"/>
          </a:p>
        </p:txBody>
      </p:sp>
      <p:sp>
        <p:nvSpPr>
          <p:cNvPr id="28694" name="Line 22"/>
          <p:cNvSpPr>
            <a:spLocks noChangeShapeType="1"/>
          </p:cNvSpPr>
          <p:nvPr/>
        </p:nvSpPr>
        <p:spPr bwMode="auto">
          <a:xfrm flipH="1">
            <a:off x="6172200" y="1874838"/>
            <a:ext cx="1828800" cy="0"/>
          </a:xfrm>
          <a:prstGeom prst="line">
            <a:avLst/>
          </a:prstGeom>
          <a:noFill/>
          <a:ln w="38100">
            <a:solidFill>
              <a:srgbClr val="FF0000"/>
            </a:solidFill>
            <a:round/>
            <a:headEnd type="triangle" w="med" len="med"/>
            <a:tailEnd/>
          </a:ln>
        </p:spPr>
        <p:txBody>
          <a:bodyPr wrap="none" anchor="ctr">
            <a:prstTxWarp prst="textNoShape">
              <a:avLst/>
            </a:prstTxWarp>
          </a:bodyPr>
          <a:lstStyle/>
          <a:p>
            <a:endParaRPr lang="it-IT"/>
          </a:p>
        </p:txBody>
      </p:sp>
      <p:sp>
        <p:nvSpPr>
          <p:cNvPr id="28695" name="Line 23"/>
          <p:cNvSpPr>
            <a:spLocks noChangeShapeType="1"/>
          </p:cNvSpPr>
          <p:nvPr/>
        </p:nvSpPr>
        <p:spPr bwMode="auto">
          <a:xfrm flipV="1">
            <a:off x="8001000" y="1874838"/>
            <a:ext cx="0" cy="838200"/>
          </a:xfrm>
          <a:prstGeom prst="line">
            <a:avLst/>
          </a:prstGeom>
          <a:noFill/>
          <a:ln w="38100">
            <a:solidFill>
              <a:srgbClr val="FF0000"/>
            </a:solidFill>
            <a:round/>
            <a:headEnd type="triangle" w="med" len="med"/>
            <a:tailEnd/>
          </a:ln>
        </p:spPr>
        <p:txBody>
          <a:bodyPr wrap="none" anchor="ctr">
            <a:prstTxWarp prst="textNoShape">
              <a:avLst/>
            </a:prstTxWarp>
          </a:bodyPr>
          <a:lstStyle/>
          <a:p>
            <a:endParaRPr lang="it-IT"/>
          </a:p>
        </p:txBody>
      </p:sp>
      <p:sp>
        <p:nvSpPr>
          <p:cNvPr id="28696" name="Line 24"/>
          <p:cNvSpPr>
            <a:spLocks noChangeShapeType="1"/>
          </p:cNvSpPr>
          <p:nvPr/>
        </p:nvSpPr>
        <p:spPr bwMode="auto">
          <a:xfrm flipH="1">
            <a:off x="8001000" y="2133600"/>
            <a:ext cx="1143000" cy="0"/>
          </a:xfrm>
          <a:prstGeom prst="line">
            <a:avLst/>
          </a:prstGeom>
          <a:noFill/>
          <a:ln w="38100">
            <a:solidFill>
              <a:srgbClr val="FF0000"/>
            </a:solidFill>
            <a:round/>
            <a:headEnd/>
            <a:tailEnd/>
          </a:ln>
        </p:spPr>
        <p:txBody>
          <a:bodyPr wrap="none" anchor="ctr">
            <a:prstTxWarp prst="textNoShape">
              <a:avLst/>
            </a:prstTxWarp>
          </a:bodyPr>
          <a:lstStyle/>
          <a:p>
            <a:endParaRPr lang="it-IT"/>
          </a:p>
        </p:txBody>
      </p:sp>
      <p:sp>
        <p:nvSpPr>
          <p:cNvPr id="28697" name="Line 25"/>
          <p:cNvSpPr>
            <a:spLocks noChangeShapeType="1"/>
          </p:cNvSpPr>
          <p:nvPr/>
        </p:nvSpPr>
        <p:spPr bwMode="auto">
          <a:xfrm flipV="1">
            <a:off x="8001000" y="4160838"/>
            <a:ext cx="0" cy="838200"/>
          </a:xfrm>
          <a:prstGeom prst="line">
            <a:avLst/>
          </a:prstGeom>
          <a:noFill/>
          <a:ln w="38100">
            <a:solidFill>
              <a:srgbClr val="FF0000"/>
            </a:solidFill>
            <a:round/>
            <a:headEnd/>
            <a:tailEnd type="triangle" w="med" len="med"/>
          </a:ln>
        </p:spPr>
        <p:txBody>
          <a:bodyPr wrap="none" anchor="ctr">
            <a:prstTxWarp prst="textNoShape">
              <a:avLst/>
            </a:prstTxWarp>
          </a:bodyPr>
          <a:lstStyle/>
          <a:p>
            <a:endParaRPr lang="it-IT"/>
          </a:p>
        </p:txBody>
      </p:sp>
      <p:sp>
        <p:nvSpPr>
          <p:cNvPr id="28698" name="Line 26"/>
          <p:cNvSpPr>
            <a:spLocks noChangeShapeType="1"/>
          </p:cNvSpPr>
          <p:nvPr/>
        </p:nvSpPr>
        <p:spPr bwMode="auto">
          <a:xfrm flipH="1">
            <a:off x="8001000" y="4648200"/>
            <a:ext cx="1143000" cy="0"/>
          </a:xfrm>
          <a:prstGeom prst="line">
            <a:avLst/>
          </a:prstGeom>
          <a:noFill/>
          <a:ln w="38100">
            <a:solidFill>
              <a:srgbClr val="FF0000"/>
            </a:solidFill>
            <a:round/>
            <a:headEnd/>
            <a:tailEnd/>
          </a:ln>
        </p:spPr>
        <p:txBody>
          <a:bodyPr wrap="none" anchor="ctr">
            <a:prstTxWarp prst="textNoShape">
              <a:avLst/>
            </a:prstTxWarp>
          </a:bodyPr>
          <a:lstStyle/>
          <a:p>
            <a:endParaRPr lang="it-IT"/>
          </a:p>
        </p:txBody>
      </p:sp>
      <p:sp>
        <p:nvSpPr>
          <p:cNvPr id="28699" name="Line 27"/>
          <p:cNvSpPr>
            <a:spLocks noChangeShapeType="1"/>
          </p:cNvSpPr>
          <p:nvPr/>
        </p:nvSpPr>
        <p:spPr bwMode="auto">
          <a:xfrm>
            <a:off x="6248400" y="3475038"/>
            <a:ext cx="381000" cy="0"/>
          </a:xfrm>
          <a:prstGeom prst="line">
            <a:avLst/>
          </a:prstGeom>
          <a:noFill/>
          <a:ln w="38100">
            <a:solidFill>
              <a:srgbClr val="FF0000"/>
            </a:solidFill>
            <a:round/>
            <a:headEnd type="triangle" w="med" len="med"/>
            <a:tailEnd/>
          </a:ln>
        </p:spPr>
        <p:txBody>
          <a:bodyPr wrap="none" anchor="ctr">
            <a:prstTxWarp prst="textNoShape">
              <a:avLst/>
            </a:prstTxWarp>
          </a:bodyPr>
          <a:lstStyle/>
          <a:p>
            <a:endParaRPr lang="it-IT"/>
          </a:p>
        </p:txBody>
      </p:sp>
      <p:sp>
        <p:nvSpPr>
          <p:cNvPr id="28700" name="Rectangle 28"/>
          <p:cNvSpPr>
            <a:spLocks noChangeArrowheads="1"/>
          </p:cNvSpPr>
          <p:nvPr/>
        </p:nvSpPr>
        <p:spPr bwMode="auto">
          <a:xfrm>
            <a:off x="6477000" y="5867400"/>
            <a:ext cx="2584450" cy="304800"/>
          </a:xfrm>
          <a:prstGeom prst="rect">
            <a:avLst/>
          </a:prstGeom>
          <a:noFill/>
          <a:ln w="9525">
            <a:noFill/>
            <a:miter lim="800000"/>
            <a:headEnd/>
            <a:tailEnd/>
          </a:ln>
        </p:spPr>
        <p:txBody>
          <a:bodyPr lIns="0" tIns="0" rIns="0" bIns="0">
            <a:prstTxWarp prst="textNoShape">
              <a:avLst/>
            </a:prstTxWarp>
            <a:spAutoFit/>
          </a:bodyPr>
          <a:lstStyle/>
          <a:p>
            <a:r>
              <a:rPr lang="it-IT" sz="2000" i="1" dirty="0">
                <a:solidFill>
                  <a:srgbClr val="FF0000"/>
                </a:solidFill>
              </a:rPr>
              <a:t>Pre-requisiti di salute</a:t>
            </a:r>
            <a:endParaRPr lang="it-IT" sz="2000" dirty="0">
              <a:solidFill>
                <a:srgbClr val="FF0000"/>
              </a:solidFill>
            </a:endParaRPr>
          </a:p>
        </p:txBody>
      </p:sp>
      <p:sp>
        <p:nvSpPr>
          <p:cNvPr id="28701" name="Text Box 29"/>
          <p:cNvSpPr txBox="1">
            <a:spLocks noChangeArrowheads="1"/>
          </p:cNvSpPr>
          <p:nvPr/>
        </p:nvSpPr>
        <p:spPr bwMode="auto">
          <a:xfrm>
            <a:off x="304800" y="0"/>
            <a:ext cx="8458200" cy="457200"/>
          </a:xfrm>
          <a:prstGeom prst="rect">
            <a:avLst/>
          </a:prstGeom>
          <a:noFill/>
          <a:ln w="9525">
            <a:noFill/>
            <a:miter lim="800000"/>
            <a:headEnd/>
            <a:tailEnd/>
          </a:ln>
        </p:spPr>
        <p:txBody>
          <a:bodyPr>
            <a:prstTxWarp prst="textNoShape">
              <a:avLst/>
            </a:prstTxWarp>
            <a:spAutoFit/>
          </a:bodyPr>
          <a:lstStyle/>
          <a:p>
            <a:pPr algn="ctr">
              <a:spcBef>
                <a:spcPct val="50000"/>
              </a:spcBef>
            </a:pPr>
            <a:r>
              <a:rPr lang="it-IT" i="1">
                <a:solidFill>
                  <a:srgbClr val="FF0000"/>
                </a:solidFill>
              </a:rPr>
              <a:t>Verso il nuovo Paradigma  della  Salute : </a:t>
            </a:r>
            <a:r>
              <a:rPr lang="it-IT">
                <a:solidFill>
                  <a:srgbClr val="FF0000"/>
                </a:solidFill>
              </a:rPr>
              <a:t>la cornice concettuale</a:t>
            </a:r>
          </a:p>
        </p:txBody>
      </p:sp>
      <p:sp>
        <p:nvSpPr>
          <p:cNvPr id="28702" name="Line 30"/>
          <p:cNvSpPr>
            <a:spLocks noChangeShapeType="1"/>
          </p:cNvSpPr>
          <p:nvPr/>
        </p:nvSpPr>
        <p:spPr bwMode="auto">
          <a:xfrm flipV="1">
            <a:off x="1752600" y="4191000"/>
            <a:ext cx="533400" cy="45720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03" name="Line 31"/>
          <p:cNvSpPr>
            <a:spLocks noChangeShapeType="1"/>
          </p:cNvSpPr>
          <p:nvPr/>
        </p:nvSpPr>
        <p:spPr bwMode="auto">
          <a:xfrm flipV="1">
            <a:off x="3733800" y="2286000"/>
            <a:ext cx="457200" cy="45720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04" name="Line 32"/>
          <p:cNvSpPr>
            <a:spLocks noChangeShapeType="1"/>
          </p:cNvSpPr>
          <p:nvPr/>
        </p:nvSpPr>
        <p:spPr bwMode="auto">
          <a:xfrm>
            <a:off x="3962400" y="3962400"/>
            <a:ext cx="533400" cy="45720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05" name="Line 33"/>
          <p:cNvSpPr>
            <a:spLocks noChangeShapeType="1"/>
          </p:cNvSpPr>
          <p:nvPr/>
        </p:nvSpPr>
        <p:spPr bwMode="auto">
          <a:xfrm>
            <a:off x="2133600" y="2362200"/>
            <a:ext cx="457200" cy="45720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06" name="Line 34"/>
          <p:cNvSpPr>
            <a:spLocks noChangeShapeType="1"/>
          </p:cNvSpPr>
          <p:nvPr/>
        </p:nvSpPr>
        <p:spPr bwMode="auto">
          <a:xfrm>
            <a:off x="3962400" y="3429000"/>
            <a:ext cx="609600" cy="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07" name="Line 35"/>
          <p:cNvSpPr>
            <a:spLocks noChangeShapeType="1"/>
          </p:cNvSpPr>
          <p:nvPr/>
        </p:nvSpPr>
        <p:spPr bwMode="auto">
          <a:xfrm>
            <a:off x="3124200" y="4495800"/>
            <a:ext cx="0" cy="60960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08" name="Line 36"/>
          <p:cNvSpPr>
            <a:spLocks noChangeShapeType="1"/>
          </p:cNvSpPr>
          <p:nvPr/>
        </p:nvSpPr>
        <p:spPr bwMode="auto">
          <a:xfrm>
            <a:off x="3124200" y="1981200"/>
            <a:ext cx="0" cy="60960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09" name="Rectangle 37"/>
          <p:cNvSpPr>
            <a:spLocks noChangeArrowheads="1"/>
          </p:cNvSpPr>
          <p:nvPr/>
        </p:nvSpPr>
        <p:spPr bwMode="auto">
          <a:xfrm>
            <a:off x="838200" y="1447800"/>
            <a:ext cx="1549400" cy="549275"/>
          </a:xfrm>
          <a:prstGeom prst="rect">
            <a:avLst/>
          </a:prstGeom>
          <a:solidFill>
            <a:srgbClr val="FFCC00"/>
          </a:solidFill>
          <a:ln w="9525">
            <a:noFill/>
            <a:miter lim="800000"/>
            <a:headEnd/>
            <a:tailEnd/>
          </a:ln>
        </p:spPr>
        <p:txBody>
          <a:bodyPr wrap="square" lIns="0" tIns="0" rIns="0" bIns="0">
            <a:prstTxWarp prst="textNoShape">
              <a:avLst/>
            </a:prstTxWarp>
            <a:spAutoFit/>
          </a:bodyPr>
          <a:lstStyle/>
          <a:p>
            <a:pPr algn="ctr"/>
            <a:r>
              <a:rPr lang="it-IT" b="1" dirty="0"/>
              <a:t>FATTORI</a:t>
            </a:r>
          </a:p>
          <a:p>
            <a:pPr algn="ctr"/>
            <a:r>
              <a:rPr lang="it-IT" b="1" dirty="0"/>
              <a:t>ECONOMICI</a:t>
            </a:r>
            <a:endParaRPr lang="it-IT" dirty="0"/>
          </a:p>
        </p:txBody>
      </p:sp>
      <p:sp>
        <p:nvSpPr>
          <p:cNvPr id="28710" name="Text Box 38"/>
          <p:cNvSpPr txBox="1">
            <a:spLocks noChangeArrowheads="1"/>
          </p:cNvSpPr>
          <p:nvPr/>
        </p:nvSpPr>
        <p:spPr bwMode="auto">
          <a:xfrm>
            <a:off x="7848600" y="5038725"/>
            <a:ext cx="1295400" cy="523875"/>
          </a:xfrm>
          <a:prstGeom prst="rect">
            <a:avLst/>
          </a:prstGeom>
          <a:noFill/>
          <a:ln w="9525">
            <a:noFill/>
            <a:miter lim="800000"/>
            <a:headEnd/>
            <a:tailEnd/>
          </a:ln>
        </p:spPr>
        <p:txBody>
          <a:bodyPr wrap="square">
            <a:prstTxWarp prst="textNoShape">
              <a:avLst/>
            </a:prstTxWarp>
            <a:spAutoFit/>
          </a:bodyPr>
          <a:lstStyle/>
          <a:p>
            <a:r>
              <a:rPr lang="it-IT" sz="1400" dirty="0">
                <a:solidFill>
                  <a:srgbClr val="FF0000"/>
                </a:solidFill>
              </a:rPr>
              <a:t>GIUSTIZIA</a:t>
            </a:r>
          </a:p>
          <a:p>
            <a:r>
              <a:rPr lang="it-IT" sz="1400" dirty="0">
                <a:solidFill>
                  <a:srgbClr val="FF0000"/>
                </a:solidFill>
              </a:rPr>
              <a:t>SOCIALE</a:t>
            </a:r>
          </a:p>
        </p:txBody>
      </p:sp>
      <p:sp>
        <p:nvSpPr>
          <p:cNvPr id="28711" name="Rectangle 39"/>
          <p:cNvSpPr>
            <a:spLocks noChangeArrowheads="1"/>
          </p:cNvSpPr>
          <p:nvPr/>
        </p:nvSpPr>
        <p:spPr bwMode="auto">
          <a:xfrm>
            <a:off x="4419600" y="2286000"/>
            <a:ext cx="1524000" cy="549275"/>
          </a:xfrm>
          <a:prstGeom prst="rect">
            <a:avLst/>
          </a:prstGeom>
          <a:solidFill>
            <a:srgbClr val="FF99FF"/>
          </a:solidFill>
          <a:ln w="9525">
            <a:noFill/>
            <a:miter lim="800000"/>
            <a:headEnd/>
            <a:tailEnd/>
          </a:ln>
        </p:spPr>
        <p:txBody>
          <a:bodyPr wrap="square" lIns="0" tIns="0" rIns="0" bIns="0">
            <a:prstTxWarp prst="textNoShape">
              <a:avLst/>
            </a:prstTxWarp>
            <a:spAutoFit/>
          </a:bodyPr>
          <a:lstStyle/>
          <a:p>
            <a:pPr algn="ctr"/>
            <a:r>
              <a:rPr lang="it-IT" b="1" dirty="0"/>
              <a:t>FATTORI</a:t>
            </a:r>
          </a:p>
          <a:p>
            <a:pPr algn="ctr"/>
            <a:r>
              <a:rPr lang="it-IT" b="1" dirty="0"/>
              <a:t>CLIMATICI</a:t>
            </a:r>
            <a:endParaRPr lang="it-IT" dirty="0"/>
          </a:p>
        </p:txBody>
      </p:sp>
      <p:sp>
        <p:nvSpPr>
          <p:cNvPr id="28712" name="Line 40"/>
          <p:cNvSpPr>
            <a:spLocks noChangeShapeType="1"/>
          </p:cNvSpPr>
          <p:nvPr/>
        </p:nvSpPr>
        <p:spPr bwMode="auto">
          <a:xfrm flipV="1">
            <a:off x="3962400" y="2743200"/>
            <a:ext cx="609600" cy="30480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13" name="Line 41"/>
          <p:cNvSpPr>
            <a:spLocks noChangeShapeType="1"/>
          </p:cNvSpPr>
          <p:nvPr/>
        </p:nvSpPr>
        <p:spPr bwMode="auto">
          <a:xfrm>
            <a:off x="1600200" y="3505200"/>
            <a:ext cx="609600" cy="0"/>
          </a:xfrm>
          <a:prstGeom prst="line">
            <a:avLst/>
          </a:prstGeom>
          <a:noFill/>
          <a:ln w="57150">
            <a:solidFill>
              <a:srgbClr val="FF0000"/>
            </a:solidFill>
            <a:round/>
            <a:headEnd type="triangle" w="med" len="med"/>
            <a:tailEnd type="triangle" w="med" len="med"/>
          </a:ln>
        </p:spPr>
        <p:txBody>
          <a:bodyPr wrap="none" anchor="ctr">
            <a:prstTxWarp prst="textNoShape">
              <a:avLst/>
            </a:prstTxWarp>
          </a:bodyPr>
          <a:lstStyle/>
          <a:p>
            <a:endParaRPr lang="it-IT"/>
          </a:p>
        </p:txBody>
      </p:sp>
      <p:sp>
        <p:nvSpPr>
          <p:cNvPr id="28722" name="Rectangle 50"/>
          <p:cNvSpPr>
            <a:spLocks noChangeArrowheads="1"/>
          </p:cNvSpPr>
          <p:nvPr/>
        </p:nvSpPr>
        <p:spPr bwMode="auto">
          <a:xfrm>
            <a:off x="1752600" y="6096000"/>
            <a:ext cx="1385888" cy="307975"/>
          </a:xfrm>
          <a:prstGeom prst="rect">
            <a:avLst/>
          </a:prstGeom>
          <a:noFill/>
          <a:ln w="9525">
            <a:noFill/>
            <a:miter lim="800000"/>
            <a:headEnd/>
            <a:tailEnd/>
          </a:ln>
        </p:spPr>
        <p:txBody>
          <a:bodyPr wrap="none" lIns="0" tIns="0" rIns="0" bIns="0">
            <a:prstTxWarp prst="textNoShape">
              <a:avLst/>
            </a:prstTxWarp>
            <a:spAutoFit/>
          </a:bodyPr>
          <a:lstStyle/>
          <a:p>
            <a:r>
              <a:rPr lang="it-IT" sz="2000" i="1">
                <a:solidFill>
                  <a:srgbClr val="FF0000"/>
                </a:solidFill>
              </a:rPr>
              <a:t>Determinanti</a:t>
            </a:r>
            <a:endParaRPr lang="it-IT" sz="2000">
              <a:solidFill>
                <a:srgbClr val="FF0000"/>
              </a:solidFill>
            </a:endParaRPr>
          </a:p>
        </p:txBody>
      </p:sp>
      <p:sp>
        <p:nvSpPr>
          <p:cNvPr id="28723" name="Rectangle 51"/>
          <p:cNvSpPr>
            <a:spLocks noChangeArrowheads="1"/>
          </p:cNvSpPr>
          <p:nvPr/>
        </p:nvSpPr>
        <p:spPr bwMode="auto">
          <a:xfrm>
            <a:off x="304800" y="2819400"/>
            <a:ext cx="3581400" cy="1219200"/>
          </a:xfrm>
          <a:prstGeom prst="rect">
            <a:avLst/>
          </a:prstGeom>
          <a:noFill/>
          <a:ln w="76200">
            <a:solidFill>
              <a:srgbClr val="FF0000"/>
            </a:solidFill>
            <a:miter lim="800000"/>
            <a:headEnd/>
            <a:tailEnd/>
          </a:ln>
        </p:spPr>
        <p:txBody>
          <a:bodyPr wrap="none" anchor="ctr">
            <a:prstTxWarp prst="textNoShape">
              <a:avLst/>
            </a:prstTxWarp>
          </a:bodyPr>
          <a:lstStyle/>
          <a:p>
            <a:pPr algn="ctr"/>
            <a:endParaRPr lang="it-IT">
              <a:solidFill>
                <a:srgbClr val="FF0000"/>
              </a:solidFill>
            </a:endParaRPr>
          </a:p>
        </p:txBody>
      </p:sp>
      <p:sp>
        <p:nvSpPr>
          <p:cNvPr id="28724" name="Rectangle 52"/>
          <p:cNvSpPr>
            <a:spLocks noChangeArrowheads="1"/>
          </p:cNvSpPr>
          <p:nvPr/>
        </p:nvSpPr>
        <p:spPr bwMode="auto">
          <a:xfrm>
            <a:off x="304800" y="1066800"/>
            <a:ext cx="5791200" cy="4800600"/>
          </a:xfrm>
          <a:prstGeom prst="rect">
            <a:avLst/>
          </a:prstGeom>
          <a:noFill/>
          <a:ln w="76200">
            <a:solidFill>
              <a:srgbClr val="FF0000"/>
            </a:solidFill>
            <a:miter lim="800000"/>
            <a:headEnd/>
            <a:tailEnd/>
          </a:ln>
        </p:spPr>
        <p:txBody>
          <a:bodyPr wrap="none" anchor="ctr">
            <a:prstTxWarp prst="textNoShape">
              <a:avLst/>
            </a:prstTxWarp>
          </a:bodyPr>
          <a:lstStyle/>
          <a:p>
            <a:endParaRPr lang="it-IT"/>
          </a:p>
        </p:txBody>
      </p:sp>
      <p:sp>
        <p:nvSpPr>
          <p:cNvPr id="28725" name="Rectangle 53"/>
          <p:cNvSpPr>
            <a:spLocks noChangeArrowheads="1"/>
          </p:cNvSpPr>
          <p:nvPr/>
        </p:nvSpPr>
        <p:spPr bwMode="auto">
          <a:xfrm>
            <a:off x="152400" y="457200"/>
            <a:ext cx="8839200" cy="6172200"/>
          </a:xfrm>
          <a:prstGeom prst="rect">
            <a:avLst/>
          </a:prstGeom>
          <a:noFill/>
          <a:ln w="76200">
            <a:solidFill>
              <a:srgbClr val="FF0000"/>
            </a:solidFill>
            <a:miter lim="800000"/>
            <a:headEnd/>
            <a:tailEnd/>
          </a:ln>
        </p:spPr>
        <p:txBody>
          <a:bodyPr wrap="none" anchor="ctr">
            <a:prstTxWarp prst="textNoShape">
              <a:avLst/>
            </a:prstTxWarp>
          </a:bodyPr>
          <a:lstStyle/>
          <a:p>
            <a:endParaRPr lang="it-IT"/>
          </a:p>
        </p:txBody>
      </p:sp>
      <p:sp>
        <p:nvSpPr>
          <p:cNvPr id="28726" name="Text Box 54"/>
          <p:cNvSpPr txBox="1">
            <a:spLocks noChangeArrowheads="1"/>
          </p:cNvSpPr>
          <p:nvPr/>
        </p:nvSpPr>
        <p:spPr bwMode="auto">
          <a:xfrm>
            <a:off x="0" y="2819400"/>
            <a:ext cx="2362200" cy="338554"/>
          </a:xfrm>
          <a:prstGeom prst="rect">
            <a:avLst/>
          </a:prstGeom>
          <a:solidFill>
            <a:srgbClr val="C0C0C0"/>
          </a:solidFill>
          <a:ln w="9525">
            <a:noFill/>
            <a:miter lim="800000"/>
            <a:headEnd/>
            <a:tailEnd/>
          </a:ln>
        </p:spPr>
        <p:txBody>
          <a:bodyPr wrap="square">
            <a:prstTxWarp prst="textNoShape">
              <a:avLst/>
            </a:prstTxWarp>
            <a:spAutoFit/>
          </a:bodyPr>
          <a:lstStyle/>
          <a:p>
            <a:pPr>
              <a:spcBef>
                <a:spcPct val="50000"/>
              </a:spcBef>
            </a:pPr>
            <a:r>
              <a:rPr lang="it-IT" sz="1600" dirty="0">
                <a:solidFill>
                  <a:schemeClr val="bg1"/>
                </a:solidFill>
              </a:rPr>
              <a:t>Professionisti sanitari</a:t>
            </a:r>
          </a:p>
        </p:txBody>
      </p:sp>
      <p:sp>
        <p:nvSpPr>
          <p:cNvPr id="28727" name="Text Box 55"/>
          <p:cNvSpPr txBox="1">
            <a:spLocks noChangeArrowheads="1"/>
          </p:cNvSpPr>
          <p:nvPr/>
        </p:nvSpPr>
        <p:spPr bwMode="auto">
          <a:xfrm>
            <a:off x="304800" y="1066800"/>
            <a:ext cx="2286000" cy="338554"/>
          </a:xfrm>
          <a:prstGeom prst="rect">
            <a:avLst/>
          </a:prstGeom>
          <a:solidFill>
            <a:srgbClr val="C0C0C0"/>
          </a:solidFill>
          <a:ln w="9525">
            <a:noFill/>
            <a:miter lim="800000"/>
            <a:headEnd/>
            <a:tailEnd/>
          </a:ln>
        </p:spPr>
        <p:txBody>
          <a:bodyPr wrap="square">
            <a:prstTxWarp prst="textNoShape">
              <a:avLst/>
            </a:prstTxWarp>
            <a:spAutoFit/>
          </a:bodyPr>
          <a:lstStyle/>
          <a:p>
            <a:pPr>
              <a:spcBef>
                <a:spcPct val="50000"/>
              </a:spcBef>
            </a:pPr>
            <a:r>
              <a:rPr lang="it-IT" sz="1600">
                <a:solidFill>
                  <a:schemeClr val="bg1"/>
                </a:solidFill>
              </a:rPr>
              <a:t>Promotori di salute</a:t>
            </a:r>
          </a:p>
        </p:txBody>
      </p:sp>
      <p:sp>
        <p:nvSpPr>
          <p:cNvPr id="28728" name="Text Box 56"/>
          <p:cNvSpPr txBox="1">
            <a:spLocks noChangeArrowheads="1"/>
          </p:cNvSpPr>
          <p:nvPr/>
        </p:nvSpPr>
        <p:spPr bwMode="auto">
          <a:xfrm>
            <a:off x="152400" y="457200"/>
            <a:ext cx="2057400" cy="336550"/>
          </a:xfrm>
          <a:prstGeom prst="rect">
            <a:avLst/>
          </a:prstGeom>
          <a:solidFill>
            <a:srgbClr val="C0C0C0"/>
          </a:solidFill>
          <a:ln w="9525">
            <a:noFill/>
            <a:miter lim="800000"/>
            <a:headEnd/>
            <a:tailEnd/>
          </a:ln>
        </p:spPr>
        <p:txBody>
          <a:bodyPr>
            <a:prstTxWarp prst="textNoShape">
              <a:avLst/>
            </a:prstTxWarp>
            <a:spAutoFit/>
          </a:bodyPr>
          <a:lstStyle/>
          <a:p>
            <a:pPr>
              <a:spcBef>
                <a:spcPct val="50000"/>
              </a:spcBef>
            </a:pPr>
            <a:r>
              <a:rPr lang="it-IT" sz="1600">
                <a:solidFill>
                  <a:schemeClr val="bg1"/>
                </a:solidFill>
              </a:rPr>
              <a:t>Costruttori sociali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701"/>
                                        </p:tgtEl>
                                        <p:attrNameLst>
                                          <p:attrName>style.visibility</p:attrName>
                                        </p:attrNameLst>
                                      </p:cBhvr>
                                      <p:to>
                                        <p:strVal val="visible"/>
                                      </p:to>
                                    </p:set>
                                    <p:animEffect transition="in" filter="wipe(left)">
                                      <p:cBhvr>
                                        <p:cTn id="7" dur="500"/>
                                        <p:tgtEl>
                                          <p:spTgt spid="2870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688"/>
                                        </p:tgtEl>
                                        <p:attrNameLst>
                                          <p:attrName>style.visibility</p:attrName>
                                        </p:attrNameLst>
                                      </p:cBhvr>
                                      <p:to>
                                        <p:strVal val="visible"/>
                                      </p:to>
                                    </p:set>
                                    <p:animEffect transition="in" filter="wipe(left)">
                                      <p:cBhvr>
                                        <p:cTn id="11" dur="500"/>
                                        <p:tgtEl>
                                          <p:spTgt spid="28688"/>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28687"/>
                                        </p:tgtEl>
                                        <p:attrNameLst>
                                          <p:attrName>style.visibility</p:attrName>
                                        </p:attrNameLst>
                                      </p:cBhvr>
                                      <p:to>
                                        <p:strVal val="visible"/>
                                      </p:to>
                                    </p:set>
                                    <p:anim calcmode="lin" valueType="num">
                                      <p:cBhvr>
                                        <p:cTn id="15" dur="500" fill="hold"/>
                                        <p:tgtEl>
                                          <p:spTgt spid="28687"/>
                                        </p:tgtEl>
                                        <p:attrNameLst>
                                          <p:attrName>ppt_w</p:attrName>
                                        </p:attrNameLst>
                                      </p:cBhvr>
                                      <p:tavLst>
                                        <p:tav tm="0">
                                          <p:val>
                                            <p:fltVal val="0"/>
                                          </p:val>
                                        </p:tav>
                                        <p:tav tm="100000">
                                          <p:val>
                                            <p:strVal val="#ppt_w"/>
                                          </p:val>
                                        </p:tav>
                                      </p:tavLst>
                                    </p:anim>
                                    <p:anim calcmode="lin" valueType="num">
                                      <p:cBhvr>
                                        <p:cTn id="16" dur="500" fill="hold"/>
                                        <p:tgtEl>
                                          <p:spTgt spid="28687"/>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8677"/>
                                        </p:tgtEl>
                                        <p:attrNameLst>
                                          <p:attrName>style.visibility</p:attrName>
                                        </p:attrNameLst>
                                      </p:cBhvr>
                                      <p:to>
                                        <p:strVal val="visible"/>
                                      </p:to>
                                    </p:set>
                                    <p:animEffect transition="in" filter="wipe(left)">
                                      <p:cBhvr>
                                        <p:cTn id="20" dur="500"/>
                                        <p:tgtEl>
                                          <p:spTgt spid="2867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8680"/>
                                        </p:tgtEl>
                                        <p:attrNameLst>
                                          <p:attrName>style.visibility</p:attrName>
                                        </p:attrNameLst>
                                      </p:cBhvr>
                                      <p:to>
                                        <p:strVal val="visible"/>
                                      </p:to>
                                    </p:set>
                                    <p:animEffect transition="in" filter="wipe(left)">
                                      <p:cBhvr>
                                        <p:cTn id="24" dur="500"/>
                                        <p:tgtEl>
                                          <p:spTgt spid="28680"/>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8682"/>
                                        </p:tgtEl>
                                        <p:attrNameLst>
                                          <p:attrName>style.visibility</p:attrName>
                                        </p:attrNameLst>
                                      </p:cBhvr>
                                      <p:to>
                                        <p:strVal val="visible"/>
                                      </p:to>
                                    </p:set>
                                    <p:animEffect transition="in" filter="wipe(left)">
                                      <p:cBhvr>
                                        <p:cTn id="28" dur="500"/>
                                        <p:tgtEl>
                                          <p:spTgt spid="28682"/>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8709"/>
                                        </p:tgtEl>
                                        <p:attrNameLst>
                                          <p:attrName>style.visibility</p:attrName>
                                        </p:attrNameLst>
                                      </p:cBhvr>
                                      <p:to>
                                        <p:strVal val="visible"/>
                                      </p:to>
                                    </p:set>
                                    <p:animEffect transition="in" filter="wipe(left)">
                                      <p:cBhvr>
                                        <p:cTn id="32" dur="500"/>
                                        <p:tgtEl>
                                          <p:spTgt spid="28709"/>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8678"/>
                                        </p:tgtEl>
                                        <p:attrNameLst>
                                          <p:attrName>style.visibility</p:attrName>
                                        </p:attrNameLst>
                                      </p:cBhvr>
                                      <p:to>
                                        <p:strVal val="visible"/>
                                      </p:to>
                                    </p:set>
                                    <p:animEffect transition="in" filter="wipe(left)">
                                      <p:cBhvr>
                                        <p:cTn id="36" dur="500"/>
                                        <p:tgtEl>
                                          <p:spTgt spid="28678"/>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28711"/>
                                        </p:tgtEl>
                                        <p:attrNameLst>
                                          <p:attrName>style.visibility</p:attrName>
                                        </p:attrNameLst>
                                      </p:cBhvr>
                                      <p:to>
                                        <p:strVal val="visible"/>
                                      </p:to>
                                    </p:set>
                                    <p:animEffect transition="in" filter="wipe(left)">
                                      <p:cBhvr>
                                        <p:cTn id="40" dur="500"/>
                                        <p:tgtEl>
                                          <p:spTgt spid="28711"/>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28684"/>
                                        </p:tgtEl>
                                        <p:attrNameLst>
                                          <p:attrName>style.visibility</p:attrName>
                                        </p:attrNameLst>
                                      </p:cBhvr>
                                      <p:to>
                                        <p:strVal val="visible"/>
                                      </p:to>
                                    </p:set>
                                    <p:animEffect transition="in" filter="wipe(left)">
                                      <p:cBhvr>
                                        <p:cTn id="44" dur="500"/>
                                        <p:tgtEl>
                                          <p:spTgt spid="2868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28683"/>
                                        </p:tgtEl>
                                        <p:attrNameLst>
                                          <p:attrName>style.visibility</p:attrName>
                                        </p:attrNameLst>
                                      </p:cBhvr>
                                      <p:to>
                                        <p:strVal val="visible"/>
                                      </p:to>
                                    </p:set>
                                    <p:animEffect transition="in" filter="wipe(left)">
                                      <p:cBhvr>
                                        <p:cTn id="48" dur="500"/>
                                        <p:tgtEl>
                                          <p:spTgt spid="28683"/>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8679"/>
                                        </p:tgtEl>
                                        <p:attrNameLst>
                                          <p:attrName>style.visibility</p:attrName>
                                        </p:attrNameLst>
                                      </p:cBhvr>
                                      <p:to>
                                        <p:strVal val="visible"/>
                                      </p:to>
                                    </p:set>
                                    <p:animEffect transition="in" filter="wipe(left)">
                                      <p:cBhvr>
                                        <p:cTn id="52" dur="500"/>
                                        <p:tgtEl>
                                          <p:spTgt spid="28679"/>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686"/>
                                        </p:tgtEl>
                                        <p:attrNameLst>
                                          <p:attrName>style.visibility</p:attrName>
                                        </p:attrNameLst>
                                      </p:cBhvr>
                                      <p:to>
                                        <p:strVal val="visible"/>
                                      </p:to>
                                    </p:set>
                                    <p:animEffect transition="in" filter="wipe(left)">
                                      <p:cBhvr>
                                        <p:cTn id="56" dur="500"/>
                                        <p:tgtEl>
                                          <p:spTgt spid="28686"/>
                                        </p:tgtEl>
                                      </p:cBhvr>
                                    </p:animEffect>
                                  </p:childTnLst>
                                </p:cTn>
                              </p:par>
                            </p:childTnLst>
                          </p:cTn>
                        </p:par>
                        <p:par>
                          <p:cTn id="57" fill="hold">
                            <p:stCondLst>
                              <p:cond delay="6500"/>
                            </p:stCondLst>
                            <p:childTnLst>
                              <p:par>
                                <p:cTn id="58" presetID="4" presetClass="entr" presetSubtype="32" fill="hold" grpId="0" nodeType="afterEffect">
                                  <p:stCondLst>
                                    <p:cond delay="0"/>
                                  </p:stCondLst>
                                  <p:childTnLst>
                                    <p:set>
                                      <p:cBhvr>
                                        <p:cTn id="59" dur="1" fill="hold">
                                          <p:stCondLst>
                                            <p:cond delay="0"/>
                                          </p:stCondLst>
                                        </p:cTn>
                                        <p:tgtEl>
                                          <p:spTgt spid="28675"/>
                                        </p:tgtEl>
                                        <p:attrNameLst>
                                          <p:attrName>style.visibility</p:attrName>
                                        </p:attrNameLst>
                                      </p:cBhvr>
                                      <p:to>
                                        <p:strVal val="visible"/>
                                      </p:to>
                                    </p:set>
                                    <p:animEffect transition="in" filter="box(out)">
                                      <p:cBhvr>
                                        <p:cTn id="60" dur="500"/>
                                        <p:tgtEl>
                                          <p:spTgt spid="28675"/>
                                        </p:tgtEl>
                                      </p:cBhvr>
                                    </p:animEffect>
                                  </p:childTnLst>
                                </p:cTn>
                              </p:par>
                            </p:childTnLst>
                          </p:cTn>
                        </p:par>
                        <p:par>
                          <p:cTn id="61" fill="hold">
                            <p:stCondLst>
                              <p:cond delay="7000"/>
                            </p:stCondLst>
                            <p:childTnLst>
                              <p:par>
                                <p:cTn id="62" presetID="4" presetClass="entr" presetSubtype="16" fill="hold" grpId="0" nodeType="afterEffect">
                                  <p:stCondLst>
                                    <p:cond delay="0"/>
                                  </p:stCondLst>
                                  <p:childTnLst>
                                    <p:set>
                                      <p:cBhvr>
                                        <p:cTn id="63" dur="1" fill="hold">
                                          <p:stCondLst>
                                            <p:cond delay="0"/>
                                          </p:stCondLst>
                                        </p:cTn>
                                        <p:tgtEl>
                                          <p:spTgt spid="28713"/>
                                        </p:tgtEl>
                                        <p:attrNameLst>
                                          <p:attrName>style.visibility</p:attrName>
                                        </p:attrNameLst>
                                      </p:cBhvr>
                                      <p:to>
                                        <p:strVal val="visible"/>
                                      </p:to>
                                    </p:set>
                                    <p:animEffect transition="in" filter="box(in)">
                                      <p:cBhvr>
                                        <p:cTn id="64" dur="500"/>
                                        <p:tgtEl>
                                          <p:spTgt spid="28713"/>
                                        </p:tgtEl>
                                      </p:cBhvr>
                                    </p:animEffect>
                                  </p:childTnLst>
                                </p:cTn>
                              </p:par>
                            </p:childTnLst>
                          </p:cTn>
                        </p:par>
                        <p:par>
                          <p:cTn id="65" fill="hold">
                            <p:stCondLst>
                              <p:cond delay="7500"/>
                            </p:stCondLst>
                            <p:childTnLst>
                              <p:par>
                                <p:cTn id="66" presetID="4" presetClass="entr" presetSubtype="16" fill="hold" grpId="0" nodeType="afterEffect">
                                  <p:stCondLst>
                                    <p:cond delay="0"/>
                                  </p:stCondLst>
                                  <p:childTnLst>
                                    <p:set>
                                      <p:cBhvr>
                                        <p:cTn id="67" dur="1" fill="hold">
                                          <p:stCondLst>
                                            <p:cond delay="0"/>
                                          </p:stCondLst>
                                        </p:cTn>
                                        <p:tgtEl>
                                          <p:spTgt spid="28705"/>
                                        </p:tgtEl>
                                        <p:attrNameLst>
                                          <p:attrName>style.visibility</p:attrName>
                                        </p:attrNameLst>
                                      </p:cBhvr>
                                      <p:to>
                                        <p:strVal val="visible"/>
                                      </p:to>
                                    </p:set>
                                    <p:animEffect transition="in" filter="box(in)">
                                      <p:cBhvr>
                                        <p:cTn id="68" dur="500"/>
                                        <p:tgtEl>
                                          <p:spTgt spid="28705"/>
                                        </p:tgtEl>
                                      </p:cBhvr>
                                    </p:animEffect>
                                  </p:childTnLst>
                                </p:cTn>
                              </p:par>
                            </p:childTnLst>
                          </p:cTn>
                        </p:par>
                        <p:par>
                          <p:cTn id="69" fill="hold">
                            <p:stCondLst>
                              <p:cond delay="8000"/>
                            </p:stCondLst>
                            <p:childTnLst>
                              <p:par>
                                <p:cTn id="70" presetID="4" presetClass="entr" presetSubtype="16" fill="hold" grpId="0" nodeType="afterEffect">
                                  <p:stCondLst>
                                    <p:cond delay="0"/>
                                  </p:stCondLst>
                                  <p:childTnLst>
                                    <p:set>
                                      <p:cBhvr>
                                        <p:cTn id="71" dur="1" fill="hold">
                                          <p:stCondLst>
                                            <p:cond delay="0"/>
                                          </p:stCondLst>
                                        </p:cTn>
                                        <p:tgtEl>
                                          <p:spTgt spid="28708"/>
                                        </p:tgtEl>
                                        <p:attrNameLst>
                                          <p:attrName>style.visibility</p:attrName>
                                        </p:attrNameLst>
                                      </p:cBhvr>
                                      <p:to>
                                        <p:strVal val="visible"/>
                                      </p:to>
                                    </p:set>
                                    <p:animEffect transition="in" filter="box(in)">
                                      <p:cBhvr>
                                        <p:cTn id="72" dur="500"/>
                                        <p:tgtEl>
                                          <p:spTgt spid="28708"/>
                                        </p:tgtEl>
                                      </p:cBhvr>
                                    </p:animEffect>
                                  </p:childTnLst>
                                </p:cTn>
                              </p:par>
                            </p:childTnLst>
                          </p:cTn>
                        </p:par>
                        <p:par>
                          <p:cTn id="73" fill="hold">
                            <p:stCondLst>
                              <p:cond delay="8500"/>
                            </p:stCondLst>
                            <p:childTnLst>
                              <p:par>
                                <p:cTn id="74" presetID="4" presetClass="entr" presetSubtype="16" fill="hold" grpId="0" nodeType="afterEffect">
                                  <p:stCondLst>
                                    <p:cond delay="0"/>
                                  </p:stCondLst>
                                  <p:childTnLst>
                                    <p:set>
                                      <p:cBhvr>
                                        <p:cTn id="75" dur="1" fill="hold">
                                          <p:stCondLst>
                                            <p:cond delay="0"/>
                                          </p:stCondLst>
                                        </p:cTn>
                                        <p:tgtEl>
                                          <p:spTgt spid="28703"/>
                                        </p:tgtEl>
                                        <p:attrNameLst>
                                          <p:attrName>style.visibility</p:attrName>
                                        </p:attrNameLst>
                                      </p:cBhvr>
                                      <p:to>
                                        <p:strVal val="visible"/>
                                      </p:to>
                                    </p:set>
                                    <p:animEffect transition="in" filter="box(in)">
                                      <p:cBhvr>
                                        <p:cTn id="76" dur="500"/>
                                        <p:tgtEl>
                                          <p:spTgt spid="28703"/>
                                        </p:tgtEl>
                                      </p:cBhvr>
                                    </p:animEffect>
                                  </p:childTnLst>
                                </p:cTn>
                              </p:par>
                            </p:childTnLst>
                          </p:cTn>
                        </p:par>
                        <p:par>
                          <p:cTn id="77" fill="hold">
                            <p:stCondLst>
                              <p:cond delay="9000"/>
                            </p:stCondLst>
                            <p:childTnLst>
                              <p:par>
                                <p:cTn id="78" presetID="4" presetClass="entr" presetSubtype="16" fill="hold" grpId="0" nodeType="afterEffect">
                                  <p:stCondLst>
                                    <p:cond delay="0"/>
                                  </p:stCondLst>
                                  <p:childTnLst>
                                    <p:set>
                                      <p:cBhvr>
                                        <p:cTn id="79" dur="1" fill="hold">
                                          <p:stCondLst>
                                            <p:cond delay="0"/>
                                          </p:stCondLst>
                                        </p:cTn>
                                        <p:tgtEl>
                                          <p:spTgt spid="28712"/>
                                        </p:tgtEl>
                                        <p:attrNameLst>
                                          <p:attrName>style.visibility</p:attrName>
                                        </p:attrNameLst>
                                      </p:cBhvr>
                                      <p:to>
                                        <p:strVal val="visible"/>
                                      </p:to>
                                    </p:set>
                                    <p:animEffect transition="in" filter="box(in)">
                                      <p:cBhvr>
                                        <p:cTn id="80" dur="500"/>
                                        <p:tgtEl>
                                          <p:spTgt spid="28712"/>
                                        </p:tgtEl>
                                      </p:cBhvr>
                                    </p:animEffect>
                                  </p:childTnLst>
                                </p:cTn>
                              </p:par>
                            </p:childTnLst>
                          </p:cTn>
                        </p:par>
                        <p:par>
                          <p:cTn id="81" fill="hold">
                            <p:stCondLst>
                              <p:cond delay="9500"/>
                            </p:stCondLst>
                            <p:childTnLst>
                              <p:par>
                                <p:cTn id="82" presetID="4" presetClass="entr" presetSubtype="16" fill="hold" grpId="0" nodeType="afterEffect">
                                  <p:stCondLst>
                                    <p:cond delay="0"/>
                                  </p:stCondLst>
                                  <p:childTnLst>
                                    <p:set>
                                      <p:cBhvr>
                                        <p:cTn id="83" dur="1" fill="hold">
                                          <p:stCondLst>
                                            <p:cond delay="0"/>
                                          </p:stCondLst>
                                        </p:cTn>
                                        <p:tgtEl>
                                          <p:spTgt spid="28706"/>
                                        </p:tgtEl>
                                        <p:attrNameLst>
                                          <p:attrName>style.visibility</p:attrName>
                                        </p:attrNameLst>
                                      </p:cBhvr>
                                      <p:to>
                                        <p:strVal val="visible"/>
                                      </p:to>
                                    </p:set>
                                    <p:animEffect transition="in" filter="box(in)">
                                      <p:cBhvr>
                                        <p:cTn id="84" dur="500"/>
                                        <p:tgtEl>
                                          <p:spTgt spid="28706"/>
                                        </p:tgtEl>
                                      </p:cBhvr>
                                    </p:animEffect>
                                  </p:childTnLst>
                                </p:cTn>
                              </p:par>
                            </p:childTnLst>
                          </p:cTn>
                        </p:par>
                        <p:par>
                          <p:cTn id="85" fill="hold">
                            <p:stCondLst>
                              <p:cond delay="10000"/>
                            </p:stCondLst>
                            <p:childTnLst>
                              <p:par>
                                <p:cTn id="86" presetID="4" presetClass="entr" presetSubtype="16" fill="hold" grpId="0" nodeType="afterEffect">
                                  <p:stCondLst>
                                    <p:cond delay="0"/>
                                  </p:stCondLst>
                                  <p:childTnLst>
                                    <p:set>
                                      <p:cBhvr>
                                        <p:cTn id="87" dur="1" fill="hold">
                                          <p:stCondLst>
                                            <p:cond delay="0"/>
                                          </p:stCondLst>
                                        </p:cTn>
                                        <p:tgtEl>
                                          <p:spTgt spid="28704"/>
                                        </p:tgtEl>
                                        <p:attrNameLst>
                                          <p:attrName>style.visibility</p:attrName>
                                        </p:attrNameLst>
                                      </p:cBhvr>
                                      <p:to>
                                        <p:strVal val="visible"/>
                                      </p:to>
                                    </p:set>
                                    <p:animEffect transition="in" filter="box(in)">
                                      <p:cBhvr>
                                        <p:cTn id="88" dur="500"/>
                                        <p:tgtEl>
                                          <p:spTgt spid="28704"/>
                                        </p:tgtEl>
                                      </p:cBhvr>
                                    </p:animEffect>
                                  </p:childTnLst>
                                </p:cTn>
                              </p:par>
                            </p:childTnLst>
                          </p:cTn>
                        </p:par>
                        <p:par>
                          <p:cTn id="89" fill="hold">
                            <p:stCondLst>
                              <p:cond delay="10500"/>
                            </p:stCondLst>
                            <p:childTnLst>
                              <p:par>
                                <p:cTn id="90" presetID="4" presetClass="entr" presetSubtype="16" fill="hold" grpId="0" nodeType="afterEffect">
                                  <p:stCondLst>
                                    <p:cond delay="0"/>
                                  </p:stCondLst>
                                  <p:childTnLst>
                                    <p:set>
                                      <p:cBhvr>
                                        <p:cTn id="91" dur="1" fill="hold">
                                          <p:stCondLst>
                                            <p:cond delay="0"/>
                                          </p:stCondLst>
                                        </p:cTn>
                                        <p:tgtEl>
                                          <p:spTgt spid="28707"/>
                                        </p:tgtEl>
                                        <p:attrNameLst>
                                          <p:attrName>style.visibility</p:attrName>
                                        </p:attrNameLst>
                                      </p:cBhvr>
                                      <p:to>
                                        <p:strVal val="visible"/>
                                      </p:to>
                                    </p:set>
                                    <p:animEffect transition="in" filter="box(in)">
                                      <p:cBhvr>
                                        <p:cTn id="92" dur="500"/>
                                        <p:tgtEl>
                                          <p:spTgt spid="28707"/>
                                        </p:tgtEl>
                                      </p:cBhvr>
                                    </p:animEffect>
                                  </p:childTnLst>
                                </p:cTn>
                              </p:par>
                            </p:childTnLst>
                          </p:cTn>
                        </p:par>
                        <p:par>
                          <p:cTn id="93" fill="hold">
                            <p:stCondLst>
                              <p:cond delay="11000"/>
                            </p:stCondLst>
                            <p:childTnLst>
                              <p:par>
                                <p:cTn id="94" presetID="4" presetClass="entr" presetSubtype="16" fill="hold" grpId="0" nodeType="afterEffect">
                                  <p:stCondLst>
                                    <p:cond delay="0"/>
                                  </p:stCondLst>
                                  <p:childTnLst>
                                    <p:set>
                                      <p:cBhvr>
                                        <p:cTn id="95" dur="1" fill="hold">
                                          <p:stCondLst>
                                            <p:cond delay="0"/>
                                          </p:stCondLst>
                                        </p:cTn>
                                        <p:tgtEl>
                                          <p:spTgt spid="28702"/>
                                        </p:tgtEl>
                                        <p:attrNameLst>
                                          <p:attrName>style.visibility</p:attrName>
                                        </p:attrNameLst>
                                      </p:cBhvr>
                                      <p:to>
                                        <p:strVal val="visible"/>
                                      </p:to>
                                    </p:set>
                                    <p:animEffect transition="in" filter="box(in)">
                                      <p:cBhvr>
                                        <p:cTn id="96" dur="500"/>
                                        <p:tgtEl>
                                          <p:spTgt spid="28702"/>
                                        </p:tgtEl>
                                      </p:cBhvr>
                                    </p:animEffect>
                                  </p:childTnLst>
                                </p:cTn>
                              </p:par>
                            </p:childTnLst>
                          </p:cTn>
                        </p:par>
                        <p:par>
                          <p:cTn id="97" fill="hold">
                            <p:stCondLst>
                              <p:cond delay="11500"/>
                            </p:stCondLst>
                            <p:childTnLst>
                              <p:par>
                                <p:cTn id="98" presetID="4" presetClass="entr" presetSubtype="32" fill="hold" grpId="0" nodeType="afterEffect">
                                  <p:stCondLst>
                                    <p:cond delay="0"/>
                                  </p:stCondLst>
                                  <p:childTnLst>
                                    <p:set>
                                      <p:cBhvr>
                                        <p:cTn id="99" dur="1" fill="hold">
                                          <p:stCondLst>
                                            <p:cond delay="0"/>
                                          </p:stCondLst>
                                        </p:cTn>
                                        <p:tgtEl>
                                          <p:spTgt spid="28690"/>
                                        </p:tgtEl>
                                        <p:attrNameLst>
                                          <p:attrName>style.visibility</p:attrName>
                                        </p:attrNameLst>
                                      </p:cBhvr>
                                      <p:to>
                                        <p:strVal val="visible"/>
                                      </p:to>
                                    </p:set>
                                    <p:animEffect transition="in" filter="box(out)">
                                      <p:cBhvr>
                                        <p:cTn id="100" dur="500"/>
                                        <p:tgtEl>
                                          <p:spTgt spid="28690"/>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28722"/>
                                        </p:tgtEl>
                                        <p:attrNameLst>
                                          <p:attrName>style.visibility</p:attrName>
                                        </p:attrNameLst>
                                      </p:cBhvr>
                                      <p:to>
                                        <p:strVal val="visible"/>
                                      </p:to>
                                    </p:set>
                                    <p:animEffect transition="in" filter="wipe(left)">
                                      <p:cBhvr>
                                        <p:cTn id="104" dur="500"/>
                                        <p:tgtEl>
                                          <p:spTgt spid="28722"/>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28692"/>
                                        </p:tgtEl>
                                        <p:attrNameLst>
                                          <p:attrName>style.visibility</p:attrName>
                                        </p:attrNameLst>
                                      </p:cBhvr>
                                      <p:to>
                                        <p:strVal val="visible"/>
                                      </p:to>
                                    </p:set>
                                    <p:animEffect transition="in" filter="wipe(left)">
                                      <p:cBhvr>
                                        <p:cTn id="108" dur="500"/>
                                        <p:tgtEl>
                                          <p:spTgt spid="28692"/>
                                        </p:tgtEl>
                                      </p:cBhvr>
                                    </p:animEffect>
                                  </p:childTnLst>
                                </p:cTn>
                              </p:par>
                            </p:childTnLst>
                          </p:cTn>
                        </p:par>
                        <p:par>
                          <p:cTn id="109" fill="hold">
                            <p:stCondLst>
                              <p:cond delay="13000"/>
                            </p:stCondLst>
                            <p:childTnLst>
                              <p:par>
                                <p:cTn id="110" presetID="22" presetClass="entr" presetSubtype="4" fill="hold" grpId="0" nodeType="afterEffect">
                                  <p:stCondLst>
                                    <p:cond delay="0"/>
                                  </p:stCondLst>
                                  <p:childTnLst>
                                    <p:set>
                                      <p:cBhvr>
                                        <p:cTn id="111" dur="1" fill="hold">
                                          <p:stCondLst>
                                            <p:cond delay="0"/>
                                          </p:stCondLst>
                                        </p:cTn>
                                        <p:tgtEl>
                                          <p:spTgt spid="28691"/>
                                        </p:tgtEl>
                                        <p:attrNameLst>
                                          <p:attrName>style.visibility</p:attrName>
                                        </p:attrNameLst>
                                      </p:cBhvr>
                                      <p:to>
                                        <p:strVal val="visible"/>
                                      </p:to>
                                    </p:set>
                                    <p:animEffect transition="in" filter="wipe(down)">
                                      <p:cBhvr>
                                        <p:cTn id="112" dur="500"/>
                                        <p:tgtEl>
                                          <p:spTgt spid="28691"/>
                                        </p:tgtEl>
                                      </p:cBhvr>
                                    </p:animEffect>
                                  </p:childTnLst>
                                </p:cTn>
                              </p:par>
                            </p:childTnLst>
                          </p:cTn>
                        </p:par>
                        <p:par>
                          <p:cTn id="113" fill="hold">
                            <p:stCondLst>
                              <p:cond delay="13500"/>
                            </p:stCondLst>
                            <p:childTnLst>
                              <p:par>
                                <p:cTn id="114" presetID="22" presetClass="entr" presetSubtype="8" fill="hold" grpId="0" nodeType="afterEffect">
                                  <p:stCondLst>
                                    <p:cond delay="0"/>
                                  </p:stCondLst>
                                  <p:childTnLst>
                                    <p:set>
                                      <p:cBhvr>
                                        <p:cTn id="115" dur="1" fill="hold">
                                          <p:stCondLst>
                                            <p:cond delay="0"/>
                                          </p:stCondLst>
                                        </p:cTn>
                                        <p:tgtEl>
                                          <p:spTgt spid="28694"/>
                                        </p:tgtEl>
                                        <p:attrNameLst>
                                          <p:attrName>style.visibility</p:attrName>
                                        </p:attrNameLst>
                                      </p:cBhvr>
                                      <p:to>
                                        <p:strVal val="visible"/>
                                      </p:to>
                                    </p:set>
                                    <p:animEffect transition="in" filter="wipe(left)">
                                      <p:cBhvr>
                                        <p:cTn id="116" dur="500"/>
                                        <p:tgtEl>
                                          <p:spTgt spid="28694"/>
                                        </p:tgtEl>
                                      </p:cBhvr>
                                    </p:animEffect>
                                  </p:childTnLst>
                                </p:cTn>
                              </p:par>
                            </p:childTnLst>
                          </p:cTn>
                        </p:par>
                        <p:par>
                          <p:cTn id="117" fill="hold">
                            <p:stCondLst>
                              <p:cond delay="14000"/>
                            </p:stCondLst>
                            <p:childTnLst>
                              <p:par>
                                <p:cTn id="118" presetID="22" presetClass="entr" presetSubtype="1" fill="hold" grpId="0" nodeType="afterEffect">
                                  <p:stCondLst>
                                    <p:cond delay="0"/>
                                  </p:stCondLst>
                                  <p:childTnLst>
                                    <p:set>
                                      <p:cBhvr>
                                        <p:cTn id="119" dur="1" fill="hold">
                                          <p:stCondLst>
                                            <p:cond delay="0"/>
                                          </p:stCondLst>
                                        </p:cTn>
                                        <p:tgtEl>
                                          <p:spTgt spid="28693"/>
                                        </p:tgtEl>
                                        <p:attrNameLst>
                                          <p:attrName>style.visibility</p:attrName>
                                        </p:attrNameLst>
                                      </p:cBhvr>
                                      <p:to>
                                        <p:strVal val="visible"/>
                                      </p:to>
                                    </p:set>
                                    <p:animEffect transition="in" filter="wipe(up)">
                                      <p:cBhvr>
                                        <p:cTn id="120" dur="500"/>
                                        <p:tgtEl>
                                          <p:spTgt spid="28693"/>
                                        </p:tgtEl>
                                      </p:cBhvr>
                                    </p:animEffect>
                                  </p:childTnLst>
                                </p:cTn>
                              </p:par>
                            </p:childTnLst>
                          </p:cTn>
                        </p:par>
                        <p:par>
                          <p:cTn id="121" fill="hold">
                            <p:stCondLst>
                              <p:cond delay="14500"/>
                            </p:stCondLst>
                            <p:childTnLst>
                              <p:par>
                                <p:cTn id="122" presetID="22" presetClass="entr" presetSubtype="8" fill="hold" grpId="0" nodeType="afterEffect">
                                  <p:stCondLst>
                                    <p:cond delay="0"/>
                                  </p:stCondLst>
                                  <p:childTnLst>
                                    <p:set>
                                      <p:cBhvr>
                                        <p:cTn id="123" dur="1" fill="hold">
                                          <p:stCondLst>
                                            <p:cond delay="0"/>
                                          </p:stCondLst>
                                        </p:cTn>
                                        <p:tgtEl>
                                          <p:spTgt spid="28676"/>
                                        </p:tgtEl>
                                        <p:attrNameLst>
                                          <p:attrName>style.visibility</p:attrName>
                                        </p:attrNameLst>
                                      </p:cBhvr>
                                      <p:to>
                                        <p:strVal val="visible"/>
                                      </p:to>
                                    </p:set>
                                    <p:animEffect transition="in" filter="wipe(left)">
                                      <p:cBhvr>
                                        <p:cTn id="124" dur="500"/>
                                        <p:tgtEl>
                                          <p:spTgt spid="28676"/>
                                        </p:tgtEl>
                                      </p:cBhvr>
                                    </p:animEffect>
                                  </p:childTnLst>
                                </p:cTn>
                              </p:par>
                            </p:childTnLst>
                          </p:cTn>
                        </p:par>
                        <p:par>
                          <p:cTn id="125" fill="hold">
                            <p:stCondLst>
                              <p:cond delay="15000"/>
                            </p:stCondLst>
                            <p:childTnLst>
                              <p:par>
                                <p:cTn id="126" presetID="22" presetClass="entr" presetSubtype="8" fill="hold" grpId="0" nodeType="afterEffect">
                                  <p:stCondLst>
                                    <p:cond delay="0"/>
                                  </p:stCondLst>
                                  <p:childTnLst>
                                    <p:set>
                                      <p:cBhvr>
                                        <p:cTn id="127" dur="1" fill="hold">
                                          <p:stCondLst>
                                            <p:cond delay="0"/>
                                          </p:stCondLst>
                                        </p:cTn>
                                        <p:tgtEl>
                                          <p:spTgt spid="28681"/>
                                        </p:tgtEl>
                                        <p:attrNameLst>
                                          <p:attrName>style.visibility</p:attrName>
                                        </p:attrNameLst>
                                      </p:cBhvr>
                                      <p:to>
                                        <p:strVal val="visible"/>
                                      </p:to>
                                    </p:set>
                                    <p:animEffect transition="in" filter="wipe(left)">
                                      <p:cBhvr>
                                        <p:cTn id="128" dur="500"/>
                                        <p:tgtEl>
                                          <p:spTgt spid="28681"/>
                                        </p:tgtEl>
                                      </p:cBhvr>
                                    </p:animEffect>
                                  </p:childTnLst>
                                </p:cTn>
                              </p:par>
                            </p:childTnLst>
                          </p:cTn>
                        </p:par>
                        <p:par>
                          <p:cTn id="129" fill="hold">
                            <p:stCondLst>
                              <p:cond delay="15500"/>
                            </p:stCondLst>
                            <p:childTnLst>
                              <p:par>
                                <p:cTn id="130" presetID="22" presetClass="entr" presetSubtype="2" fill="hold" grpId="0" nodeType="afterEffect">
                                  <p:stCondLst>
                                    <p:cond delay="0"/>
                                  </p:stCondLst>
                                  <p:childTnLst>
                                    <p:set>
                                      <p:cBhvr>
                                        <p:cTn id="131" dur="1" fill="hold">
                                          <p:stCondLst>
                                            <p:cond delay="0"/>
                                          </p:stCondLst>
                                        </p:cTn>
                                        <p:tgtEl>
                                          <p:spTgt spid="28699"/>
                                        </p:tgtEl>
                                        <p:attrNameLst>
                                          <p:attrName>style.visibility</p:attrName>
                                        </p:attrNameLst>
                                      </p:cBhvr>
                                      <p:to>
                                        <p:strVal val="visible"/>
                                      </p:to>
                                    </p:set>
                                    <p:animEffect transition="in" filter="wipe(right)">
                                      <p:cBhvr>
                                        <p:cTn id="132" dur="500"/>
                                        <p:tgtEl>
                                          <p:spTgt spid="28699"/>
                                        </p:tgtEl>
                                      </p:cBhvr>
                                    </p:animEffect>
                                  </p:childTnLst>
                                </p:cTn>
                              </p:par>
                            </p:childTnLst>
                          </p:cTn>
                        </p:par>
                        <p:par>
                          <p:cTn id="133" fill="hold">
                            <p:stCondLst>
                              <p:cond delay="16000"/>
                            </p:stCondLst>
                            <p:childTnLst>
                              <p:par>
                                <p:cTn id="134" presetID="22" presetClass="entr" presetSubtype="2" fill="hold" grpId="0" nodeType="afterEffect">
                                  <p:stCondLst>
                                    <p:cond delay="0"/>
                                  </p:stCondLst>
                                  <p:childTnLst>
                                    <p:set>
                                      <p:cBhvr>
                                        <p:cTn id="135" dur="1" fill="hold">
                                          <p:stCondLst>
                                            <p:cond delay="0"/>
                                          </p:stCondLst>
                                        </p:cTn>
                                        <p:tgtEl>
                                          <p:spTgt spid="28696"/>
                                        </p:tgtEl>
                                        <p:attrNameLst>
                                          <p:attrName>style.visibility</p:attrName>
                                        </p:attrNameLst>
                                      </p:cBhvr>
                                      <p:to>
                                        <p:strVal val="visible"/>
                                      </p:to>
                                    </p:set>
                                    <p:animEffect transition="in" filter="wipe(right)">
                                      <p:cBhvr>
                                        <p:cTn id="136" dur="500"/>
                                        <p:tgtEl>
                                          <p:spTgt spid="28696"/>
                                        </p:tgtEl>
                                      </p:cBhvr>
                                    </p:animEffect>
                                  </p:childTnLst>
                                </p:cTn>
                              </p:par>
                            </p:childTnLst>
                          </p:cTn>
                        </p:par>
                        <p:par>
                          <p:cTn id="137" fill="hold">
                            <p:stCondLst>
                              <p:cond delay="16500"/>
                            </p:stCondLst>
                            <p:childTnLst>
                              <p:par>
                                <p:cTn id="138" presetID="22" presetClass="entr" presetSubtype="1" fill="hold" grpId="0" nodeType="afterEffect">
                                  <p:stCondLst>
                                    <p:cond delay="0"/>
                                  </p:stCondLst>
                                  <p:childTnLst>
                                    <p:set>
                                      <p:cBhvr>
                                        <p:cTn id="139" dur="1" fill="hold">
                                          <p:stCondLst>
                                            <p:cond delay="0"/>
                                          </p:stCondLst>
                                        </p:cTn>
                                        <p:tgtEl>
                                          <p:spTgt spid="28695"/>
                                        </p:tgtEl>
                                        <p:attrNameLst>
                                          <p:attrName>style.visibility</p:attrName>
                                        </p:attrNameLst>
                                      </p:cBhvr>
                                      <p:to>
                                        <p:strVal val="visible"/>
                                      </p:to>
                                    </p:set>
                                    <p:animEffect transition="in" filter="wipe(up)">
                                      <p:cBhvr>
                                        <p:cTn id="140" dur="500"/>
                                        <p:tgtEl>
                                          <p:spTgt spid="28695"/>
                                        </p:tgtEl>
                                      </p:cBhvr>
                                    </p:animEffect>
                                  </p:childTnLst>
                                </p:cTn>
                              </p:par>
                            </p:childTnLst>
                          </p:cTn>
                        </p:par>
                        <p:par>
                          <p:cTn id="141" fill="hold">
                            <p:stCondLst>
                              <p:cond delay="17000"/>
                            </p:stCondLst>
                            <p:childTnLst>
                              <p:par>
                                <p:cTn id="142" presetID="22" presetClass="entr" presetSubtype="2" fill="hold" grpId="0" nodeType="afterEffect">
                                  <p:stCondLst>
                                    <p:cond delay="0"/>
                                  </p:stCondLst>
                                  <p:childTnLst>
                                    <p:set>
                                      <p:cBhvr>
                                        <p:cTn id="143" dur="1" fill="hold">
                                          <p:stCondLst>
                                            <p:cond delay="0"/>
                                          </p:stCondLst>
                                        </p:cTn>
                                        <p:tgtEl>
                                          <p:spTgt spid="28698"/>
                                        </p:tgtEl>
                                        <p:attrNameLst>
                                          <p:attrName>style.visibility</p:attrName>
                                        </p:attrNameLst>
                                      </p:cBhvr>
                                      <p:to>
                                        <p:strVal val="visible"/>
                                      </p:to>
                                    </p:set>
                                    <p:animEffect transition="in" filter="wipe(right)">
                                      <p:cBhvr>
                                        <p:cTn id="144" dur="500"/>
                                        <p:tgtEl>
                                          <p:spTgt spid="28698"/>
                                        </p:tgtEl>
                                      </p:cBhvr>
                                    </p:animEffect>
                                  </p:childTnLst>
                                </p:cTn>
                              </p:par>
                            </p:childTnLst>
                          </p:cTn>
                        </p:par>
                        <p:par>
                          <p:cTn id="145" fill="hold">
                            <p:stCondLst>
                              <p:cond delay="17500"/>
                            </p:stCondLst>
                            <p:childTnLst>
                              <p:par>
                                <p:cTn id="146" presetID="22" presetClass="entr" presetSubtype="4" fill="hold" grpId="0" nodeType="afterEffect">
                                  <p:stCondLst>
                                    <p:cond delay="0"/>
                                  </p:stCondLst>
                                  <p:childTnLst>
                                    <p:set>
                                      <p:cBhvr>
                                        <p:cTn id="147" dur="1" fill="hold">
                                          <p:stCondLst>
                                            <p:cond delay="0"/>
                                          </p:stCondLst>
                                        </p:cTn>
                                        <p:tgtEl>
                                          <p:spTgt spid="28697"/>
                                        </p:tgtEl>
                                        <p:attrNameLst>
                                          <p:attrName>style.visibility</p:attrName>
                                        </p:attrNameLst>
                                      </p:cBhvr>
                                      <p:to>
                                        <p:strVal val="visible"/>
                                      </p:to>
                                    </p:set>
                                    <p:animEffect transition="in" filter="wipe(down)">
                                      <p:cBhvr>
                                        <p:cTn id="148" dur="500"/>
                                        <p:tgtEl>
                                          <p:spTgt spid="28697"/>
                                        </p:tgtEl>
                                      </p:cBhvr>
                                    </p:animEffect>
                                  </p:childTnLst>
                                </p:cTn>
                              </p:par>
                            </p:childTnLst>
                          </p:cTn>
                        </p:par>
                        <p:par>
                          <p:cTn id="149" fill="hold">
                            <p:stCondLst>
                              <p:cond delay="18000"/>
                            </p:stCondLst>
                            <p:childTnLst>
                              <p:par>
                                <p:cTn id="150" presetID="22" presetClass="entr" presetSubtype="8" fill="hold" grpId="0" nodeType="afterEffect">
                                  <p:stCondLst>
                                    <p:cond delay="0"/>
                                  </p:stCondLst>
                                  <p:childTnLst>
                                    <p:set>
                                      <p:cBhvr>
                                        <p:cTn id="151" dur="1" fill="hold">
                                          <p:stCondLst>
                                            <p:cond delay="0"/>
                                          </p:stCondLst>
                                        </p:cTn>
                                        <p:tgtEl>
                                          <p:spTgt spid="28689"/>
                                        </p:tgtEl>
                                        <p:attrNameLst>
                                          <p:attrName>style.visibility</p:attrName>
                                        </p:attrNameLst>
                                      </p:cBhvr>
                                      <p:to>
                                        <p:strVal val="visible"/>
                                      </p:to>
                                    </p:set>
                                    <p:animEffect transition="in" filter="wipe(left)">
                                      <p:cBhvr>
                                        <p:cTn id="152" dur="500"/>
                                        <p:tgtEl>
                                          <p:spTgt spid="28689"/>
                                        </p:tgtEl>
                                      </p:cBhvr>
                                    </p:animEffect>
                                  </p:childTnLst>
                                </p:cTn>
                              </p:par>
                            </p:childTnLst>
                          </p:cTn>
                        </p:par>
                        <p:par>
                          <p:cTn id="153" fill="hold">
                            <p:stCondLst>
                              <p:cond delay="18500"/>
                            </p:stCondLst>
                            <p:childTnLst>
                              <p:par>
                                <p:cTn id="154" presetID="22" presetClass="entr" presetSubtype="8" fill="hold" grpId="0" nodeType="afterEffect">
                                  <p:stCondLst>
                                    <p:cond delay="0"/>
                                  </p:stCondLst>
                                  <p:childTnLst>
                                    <p:set>
                                      <p:cBhvr>
                                        <p:cTn id="155" dur="1" fill="hold">
                                          <p:stCondLst>
                                            <p:cond delay="0"/>
                                          </p:stCondLst>
                                        </p:cTn>
                                        <p:tgtEl>
                                          <p:spTgt spid="28710"/>
                                        </p:tgtEl>
                                        <p:attrNameLst>
                                          <p:attrName>style.visibility</p:attrName>
                                        </p:attrNameLst>
                                      </p:cBhvr>
                                      <p:to>
                                        <p:strVal val="visible"/>
                                      </p:to>
                                    </p:set>
                                    <p:animEffect transition="in" filter="wipe(left)">
                                      <p:cBhvr>
                                        <p:cTn id="156" dur="500"/>
                                        <p:tgtEl>
                                          <p:spTgt spid="28710"/>
                                        </p:tgtEl>
                                      </p:cBhvr>
                                    </p:animEffect>
                                  </p:childTnLst>
                                </p:cTn>
                              </p:par>
                            </p:childTnLst>
                          </p:cTn>
                        </p:par>
                        <p:par>
                          <p:cTn id="157" fill="hold">
                            <p:stCondLst>
                              <p:cond delay="19000"/>
                            </p:stCondLst>
                            <p:childTnLst>
                              <p:par>
                                <p:cTn id="158" presetID="22" presetClass="entr" presetSubtype="8" fill="hold" grpId="0" nodeType="afterEffect">
                                  <p:stCondLst>
                                    <p:cond delay="0"/>
                                  </p:stCondLst>
                                  <p:childTnLst>
                                    <p:set>
                                      <p:cBhvr>
                                        <p:cTn id="159" dur="1" fill="hold">
                                          <p:stCondLst>
                                            <p:cond delay="0"/>
                                          </p:stCondLst>
                                        </p:cTn>
                                        <p:tgtEl>
                                          <p:spTgt spid="28700"/>
                                        </p:tgtEl>
                                        <p:attrNameLst>
                                          <p:attrName>style.visibility</p:attrName>
                                        </p:attrNameLst>
                                      </p:cBhvr>
                                      <p:to>
                                        <p:strVal val="visible"/>
                                      </p:to>
                                    </p:set>
                                    <p:animEffect transition="in" filter="wipe(left)">
                                      <p:cBhvr>
                                        <p:cTn id="160" dur="500"/>
                                        <p:tgtEl>
                                          <p:spTgt spid="28700"/>
                                        </p:tgtEl>
                                      </p:cBhvr>
                                    </p:animEffect>
                                  </p:childTnLst>
                                </p:cTn>
                              </p:par>
                            </p:childTnLst>
                          </p:cTn>
                        </p:par>
                      </p:childTnLst>
                    </p:cTn>
                  </p:par>
                  <p:par>
                    <p:cTn id="161" fill="hold">
                      <p:stCondLst>
                        <p:cond delay="indefinite"/>
                      </p:stCondLst>
                      <p:childTnLst>
                        <p:par>
                          <p:cTn id="162" fill="hold">
                            <p:stCondLst>
                              <p:cond delay="0"/>
                            </p:stCondLst>
                            <p:childTnLst>
                              <p:par>
                                <p:cTn id="163" presetID="17" presetClass="entr" presetSubtype="8" fill="hold" grpId="0" nodeType="clickEffect">
                                  <p:stCondLst>
                                    <p:cond delay="0"/>
                                  </p:stCondLst>
                                  <p:childTnLst>
                                    <p:set>
                                      <p:cBhvr>
                                        <p:cTn id="164" dur="1" fill="hold">
                                          <p:stCondLst>
                                            <p:cond delay="0"/>
                                          </p:stCondLst>
                                        </p:cTn>
                                        <p:tgtEl>
                                          <p:spTgt spid="28723"/>
                                        </p:tgtEl>
                                        <p:attrNameLst>
                                          <p:attrName>style.visibility</p:attrName>
                                        </p:attrNameLst>
                                      </p:cBhvr>
                                      <p:to>
                                        <p:strVal val="visible"/>
                                      </p:to>
                                    </p:set>
                                    <p:anim calcmode="lin" valueType="num">
                                      <p:cBhvr>
                                        <p:cTn id="165" dur="500" fill="hold"/>
                                        <p:tgtEl>
                                          <p:spTgt spid="28723"/>
                                        </p:tgtEl>
                                        <p:attrNameLst>
                                          <p:attrName>ppt_x</p:attrName>
                                        </p:attrNameLst>
                                      </p:cBhvr>
                                      <p:tavLst>
                                        <p:tav tm="0">
                                          <p:val>
                                            <p:strVal val="#ppt_x-#ppt_w/2"/>
                                          </p:val>
                                        </p:tav>
                                        <p:tav tm="100000">
                                          <p:val>
                                            <p:strVal val="#ppt_x"/>
                                          </p:val>
                                        </p:tav>
                                      </p:tavLst>
                                    </p:anim>
                                    <p:anim calcmode="lin" valueType="num">
                                      <p:cBhvr>
                                        <p:cTn id="166" dur="500" fill="hold"/>
                                        <p:tgtEl>
                                          <p:spTgt spid="28723"/>
                                        </p:tgtEl>
                                        <p:attrNameLst>
                                          <p:attrName>ppt_y</p:attrName>
                                        </p:attrNameLst>
                                      </p:cBhvr>
                                      <p:tavLst>
                                        <p:tav tm="0">
                                          <p:val>
                                            <p:strVal val="#ppt_y"/>
                                          </p:val>
                                        </p:tav>
                                        <p:tav tm="100000">
                                          <p:val>
                                            <p:strVal val="#ppt_y"/>
                                          </p:val>
                                        </p:tav>
                                      </p:tavLst>
                                    </p:anim>
                                    <p:anim calcmode="lin" valueType="num">
                                      <p:cBhvr>
                                        <p:cTn id="167" dur="500" fill="hold"/>
                                        <p:tgtEl>
                                          <p:spTgt spid="28723"/>
                                        </p:tgtEl>
                                        <p:attrNameLst>
                                          <p:attrName>ppt_w</p:attrName>
                                        </p:attrNameLst>
                                      </p:cBhvr>
                                      <p:tavLst>
                                        <p:tav tm="0">
                                          <p:val>
                                            <p:fltVal val="0"/>
                                          </p:val>
                                        </p:tav>
                                        <p:tav tm="100000">
                                          <p:val>
                                            <p:strVal val="#ppt_w"/>
                                          </p:val>
                                        </p:tav>
                                      </p:tavLst>
                                    </p:anim>
                                    <p:anim calcmode="lin" valueType="num">
                                      <p:cBhvr>
                                        <p:cTn id="168" dur="500" fill="hold"/>
                                        <p:tgtEl>
                                          <p:spTgt spid="28723"/>
                                        </p:tgtEl>
                                        <p:attrNameLst>
                                          <p:attrName>ppt_h</p:attrName>
                                        </p:attrNameLst>
                                      </p:cBhvr>
                                      <p:tavLst>
                                        <p:tav tm="0">
                                          <p:val>
                                            <p:strVal val="#ppt_h"/>
                                          </p:val>
                                        </p:tav>
                                        <p:tav tm="100000">
                                          <p:val>
                                            <p:strVal val="#ppt_h"/>
                                          </p:val>
                                        </p:tav>
                                      </p:tavLst>
                                    </p:anim>
                                  </p:childTnLst>
                                </p:cTn>
                              </p:par>
                            </p:childTnLst>
                          </p:cTn>
                        </p:par>
                        <p:par>
                          <p:cTn id="169" fill="hold">
                            <p:stCondLst>
                              <p:cond delay="500"/>
                            </p:stCondLst>
                            <p:childTnLst>
                              <p:par>
                                <p:cTn id="170" presetID="22" presetClass="entr" presetSubtype="8" fill="hold" grpId="0" nodeType="afterEffect">
                                  <p:stCondLst>
                                    <p:cond delay="0"/>
                                  </p:stCondLst>
                                  <p:childTnLst>
                                    <p:set>
                                      <p:cBhvr>
                                        <p:cTn id="171" dur="1" fill="hold">
                                          <p:stCondLst>
                                            <p:cond delay="0"/>
                                          </p:stCondLst>
                                        </p:cTn>
                                        <p:tgtEl>
                                          <p:spTgt spid="28726"/>
                                        </p:tgtEl>
                                        <p:attrNameLst>
                                          <p:attrName>style.visibility</p:attrName>
                                        </p:attrNameLst>
                                      </p:cBhvr>
                                      <p:to>
                                        <p:strVal val="visible"/>
                                      </p:to>
                                    </p:set>
                                    <p:animEffect transition="in" filter="wipe(left)">
                                      <p:cBhvr>
                                        <p:cTn id="172" dur="500"/>
                                        <p:tgtEl>
                                          <p:spTgt spid="28726"/>
                                        </p:tgtEl>
                                      </p:cBhvr>
                                    </p:animEffect>
                                  </p:childTnLst>
                                </p:cTn>
                              </p:par>
                            </p:childTnLst>
                          </p:cTn>
                        </p:par>
                      </p:childTnLst>
                    </p:cTn>
                  </p:par>
                  <p:par>
                    <p:cTn id="173" fill="hold">
                      <p:stCondLst>
                        <p:cond delay="indefinite"/>
                      </p:stCondLst>
                      <p:childTnLst>
                        <p:par>
                          <p:cTn id="174" fill="hold">
                            <p:stCondLst>
                              <p:cond delay="0"/>
                            </p:stCondLst>
                            <p:childTnLst>
                              <p:par>
                                <p:cTn id="175" presetID="17" presetClass="entr" presetSubtype="8" fill="hold" grpId="0" nodeType="clickEffect">
                                  <p:stCondLst>
                                    <p:cond delay="0"/>
                                  </p:stCondLst>
                                  <p:childTnLst>
                                    <p:set>
                                      <p:cBhvr>
                                        <p:cTn id="176" dur="1" fill="hold">
                                          <p:stCondLst>
                                            <p:cond delay="0"/>
                                          </p:stCondLst>
                                        </p:cTn>
                                        <p:tgtEl>
                                          <p:spTgt spid="28724"/>
                                        </p:tgtEl>
                                        <p:attrNameLst>
                                          <p:attrName>style.visibility</p:attrName>
                                        </p:attrNameLst>
                                      </p:cBhvr>
                                      <p:to>
                                        <p:strVal val="visible"/>
                                      </p:to>
                                    </p:set>
                                    <p:anim calcmode="lin" valueType="num">
                                      <p:cBhvr>
                                        <p:cTn id="177" dur="500" fill="hold"/>
                                        <p:tgtEl>
                                          <p:spTgt spid="28724"/>
                                        </p:tgtEl>
                                        <p:attrNameLst>
                                          <p:attrName>ppt_x</p:attrName>
                                        </p:attrNameLst>
                                      </p:cBhvr>
                                      <p:tavLst>
                                        <p:tav tm="0">
                                          <p:val>
                                            <p:strVal val="#ppt_x-#ppt_w/2"/>
                                          </p:val>
                                        </p:tav>
                                        <p:tav tm="100000">
                                          <p:val>
                                            <p:strVal val="#ppt_x"/>
                                          </p:val>
                                        </p:tav>
                                      </p:tavLst>
                                    </p:anim>
                                    <p:anim calcmode="lin" valueType="num">
                                      <p:cBhvr>
                                        <p:cTn id="178" dur="500" fill="hold"/>
                                        <p:tgtEl>
                                          <p:spTgt spid="28724"/>
                                        </p:tgtEl>
                                        <p:attrNameLst>
                                          <p:attrName>ppt_y</p:attrName>
                                        </p:attrNameLst>
                                      </p:cBhvr>
                                      <p:tavLst>
                                        <p:tav tm="0">
                                          <p:val>
                                            <p:strVal val="#ppt_y"/>
                                          </p:val>
                                        </p:tav>
                                        <p:tav tm="100000">
                                          <p:val>
                                            <p:strVal val="#ppt_y"/>
                                          </p:val>
                                        </p:tav>
                                      </p:tavLst>
                                    </p:anim>
                                    <p:anim calcmode="lin" valueType="num">
                                      <p:cBhvr>
                                        <p:cTn id="179" dur="500" fill="hold"/>
                                        <p:tgtEl>
                                          <p:spTgt spid="28724"/>
                                        </p:tgtEl>
                                        <p:attrNameLst>
                                          <p:attrName>ppt_w</p:attrName>
                                        </p:attrNameLst>
                                      </p:cBhvr>
                                      <p:tavLst>
                                        <p:tav tm="0">
                                          <p:val>
                                            <p:fltVal val="0"/>
                                          </p:val>
                                        </p:tav>
                                        <p:tav tm="100000">
                                          <p:val>
                                            <p:strVal val="#ppt_w"/>
                                          </p:val>
                                        </p:tav>
                                      </p:tavLst>
                                    </p:anim>
                                    <p:anim calcmode="lin" valueType="num">
                                      <p:cBhvr>
                                        <p:cTn id="180" dur="500" fill="hold"/>
                                        <p:tgtEl>
                                          <p:spTgt spid="28724"/>
                                        </p:tgtEl>
                                        <p:attrNameLst>
                                          <p:attrName>ppt_h</p:attrName>
                                        </p:attrNameLst>
                                      </p:cBhvr>
                                      <p:tavLst>
                                        <p:tav tm="0">
                                          <p:val>
                                            <p:strVal val="#ppt_h"/>
                                          </p:val>
                                        </p:tav>
                                        <p:tav tm="100000">
                                          <p:val>
                                            <p:strVal val="#ppt_h"/>
                                          </p:val>
                                        </p:tav>
                                      </p:tavLst>
                                    </p:anim>
                                  </p:childTnLst>
                                </p:cTn>
                              </p:par>
                            </p:childTnLst>
                          </p:cTn>
                        </p:par>
                        <p:par>
                          <p:cTn id="181" fill="hold">
                            <p:stCondLst>
                              <p:cond delay="500"/>
                            </p:stCondLst>
                            <p:childTnLst>
                              <p:par>
                                <p:cTn id="182" presetID="22" presetClass="entr" presetSubtype="8" fill="hold" grpId="0" nodeType="afterEffect">
                                  <p:stCondLst>
                                    <p:cond delay="0"/>
                                  </p:stCondLst>
                                  <p:childTnLst>
                                    <p:set>
                                      <p:cBhvr>
                                        <p:cTn id="183" dur="1" fill="hold">
                                          <p:stCondLst>
                                            <p:cond delay="0"/>
                                          </p:stCondLst>
                                        </p:cTn>
                                        <p:tgtEl>
                                          <p:spTgt spid="28727"/>
                                        </p:tgtEl>
                                        <p:attrNameLst>
                                          <p:attrName>style.visibility</p:attrName>
                                        </p:attrNameLst>
                                      </p:cBhvr>
                                      <p:to>
                                        <p:strVal val="visible"/>
                                      </p:to>
                                    </p:set>
                                    <p:animEffect transition="in" filter="wipe(left)">
                                      <p:cBhvr>
                                        <p:cTn id="184" dur="500"/>
                                        <p:tgtEl>
                                          <p:spTgt spid="28727"/>
                                        </p:tgtEl>
                                      </p:cBhvr>
                                    </p:animEffect>
                                  </p:childTnLst>
                                </p:cTn>
                              </p:par>
                            </p:childTnLst>
                          </p:cTn>
                        </p:par>
                      </p:childTnLst>
                    </p:cTn>
                  </p:par>
                  <p:par>
                    <p:cTn id="185" fill="hold">
                      <p:stCondLst>
                        <p:cond delay="indefinite"/>
                      </p:stCondLst>
                      <p:childTnLst>
                        <p:par>
                          <p:cTn id="186" fill="hold">
                            <p:stCondLst>
                              <p:cond delay="0"/>
                            </p:stCondLst>
                            <p:childTnLst>
                              <p:par>
                                <p:cTn id="187" presetID="17" presetClass="entr" presetSubtype="8" fill="hold" grpId="0" nodeType="clickEffect">
                                  <p:stCondLst>
                                    <p:cond delay="0"/>
                                  </p:stCondLst>
                                  <p:childTnLst>
                                    <p:set>
                                      <p:cBhvr>
                                        <p:cTn id="188" dur="1" fill="hold">
                                          <p:stCondLst>
                                            <p:cond delay="0"/>
                                          </p:stCondLst>
                                        </p:cTn>
                                        <p:tgtEl>
                                          <p:spTgt spid="28725"/>
                                        </p:tgtEl>
                                        <p:attrNameLst>
                                          <p:attrName>style.visibility</p:attrName>
                                        </p:attrNameLst>
                                      </p:cBhvr>
                                      <p:to>
                                        <p:strVal val="visible"/>
                                      </p:to>
                                    </p:set>
                                    <p:anim calcmode="lin" valueType="num">
                                      <p:cBhvr>
                                        <p:cTn id="189" dur="500" fill="hold"/>
                                        <p:tgtEl>
                                          <p:spTgt spid="28725"/>
                                        </p:tgtEl>
                                        <p:attrNameLst>
                                          <p:attrName>ppt_x</p:attrName>
                                        </p:attrNameLst>
                                      </p:cBhvr>
                                      <p:tavLst>
                                        <p:tav tm="0">
                                          <p:val>
                                            <p:strVal val="#ppt_x-#ppt_w/2"/>
                                          </p:val>
                                        </p:tav>
                                        <p:tav tm="100000">
                                          <p:val>
                                            <p:strVal val="#ppt_x"/>
                                          </p:val>
                                        </p:tav>
                                      </p:tavLst>
                                    </p:anim>
                                    <p:anim calcmode="lin" valueType="num">
                                      <p:cBhvr>
                                        <p:cTn id="190" dur="500" fill="hold"/>
                                        <p:tgtEl>
                                          <p:spTgt spid="28725"/>
                                        </p:tgtEl>
                                        <p:attrNameLst>
                                          <p:attrName>ppt_y</p:attrName>
                                        </p:attrNameLst>
                                      </p:cBhvr>
                                      <p:tavLst>
                                        <p:tav tm="0">
                                          <p:val>
                                            <p:strVal val="#ppt_y"/>
                                          </p:val>
                                        </p:tav>
                                        <p:tav tm="100000">
                                          <p:val>
                                            <p:strVal val="#ppt_y"/>
                                          </p:val>
                                        </p:tav>
                                      </p:tavLst>
                                    </p:anim>
                                    <p:anim calcmode="lin" valueType="num">
                                      <p:cBhvr>
                                        <p:cTn id="191" dur="500" fill="hold"/>
                                        <p:tgtEl>
                                          <p:spTgt spid="28725"/>
                                        </p:tgtEl>
                                        <p:attrNameLst>
                                          <p:attrName>ppt_w</p:attrName>
                                        </p:attrNameLst>
                                      </p:cBhvr>
                                      <p:tavLst>
                                        <p:tav tm="0">
                                          <p:val>
                                            <p:fltVal val="0"/>
                                          </p:val>
                                        </p:tav>
                                        <p:tav tm="100000">
                                          <p:val>
                                            <p:strVal val="#ppt_w"/>
                                          </p:val>
                                        </p:tav>
                                      </p:tavLst>
                                    </p:anim>
                                    <p:anim calcmode="lin" valueType="num">
                                      <p:cBhvr>
                                        <p:cTn id="192" dur="500" fill="hold"/>
                                        <p:tgtEl>
                                          <p:spTgt spid="28725"/>
                                        </p:tgtEl>
                                        <p:attrNameLst>
                                          <p:attrName>ppt_h</p:attrName>
                                        </p:attrNameLst>
                                      </p:cBhvr>
                                      <p:tavLst>
                                        <p:tav tm="0">
                                          <p:val>
                                            <p:strVal val="#ppt_h"/>
                                          </p:val>
                                        </p:tav>
                                        <p:tav tm="100000">
                                          <p:val>
                                            <p:strVal val="#ppt_h"/>
                                          </p:val>
                                        </p:tav>
                                      </p:tavLst>
                                    </p:anim>
                                  </p:childTnLst>
                                </p:cTn>
                              </p:par>
                            </p:childTnLst>
                          </p:cTn>
                        </p:par>
                        <p:par>
                          <p:cTn id="193" fill="hold">
                            <p:stCondLst>
                              <p:cond delay="500"/>
                            </p:stCondLst>
                            <p:childTnLst>
                              <p:par>
                                <p:cTn id="194" presetID="22" presetClass="entr" presetSubtype="8" fill="hold" grpId="0" nodeType="afterEffect">
                                  <p:stCondLst>
                                    <p:cond delay="0"/>
                                  </p:stCondLst>
                                  <p:childTnLst>
                                    <p:set>
                                      <p:cBhvr>
                                        <p:cTn id="195" dur="1" fill="hold">
                                          <p:stCondLst>
                                            <p:cond delay="0"/>
                                          </p:stCondLst>
                                        </p:cTn>
                                        <p:tgtEl>
                                          <p:spTgt spid="28728"/>
                                        </p:tgtEl>
                                        <p:attrNameLst>
                                          <p:attrName>style.visibility</p:attrName>
                                        </p:attrNameLst>
                                      </p:cBhvr>
                                      <p:to>
                                        <p:strVal val="visible"/>
                                      </p:to>
                                    </p:set>
                                    <p:animEffect transition="in" filter="wipe(left)">
                                      <p:cBhvr>
                                        <p:cTn id="196" dur="500"/>
                                        <p:tgtEl>
                                          <p:spTgt spid="28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nimBg="1"/>
      <p:bldP spid="28676" grpId="0" animBg="1"/>
      <p:bldP spid="28677" grpId="0" animBg="1" autoUpdateAnimBg="0"/>
      <p:bldP spid="28678" grpId="0" animBg="1" autoUpdateAnimBg="0"/>
      <p:bldP spid="28679" grpId="0" animBg="1" autoUpdateAnimBg="0"/>
      <p:bldP spid="28680" grpId="0" animBg="1" autoUpdateAnimBg="0"/>
      <p:bldP spid="28681" grpId="0" animBg="1" autoUpdateAnimBg="0"/>
      <p:bldP spid="28682" grpId="0" animBg="1" autoUpdateAnimBg="0"/>
      <p:bldP spid="28683" grpId="0" animBg="1" autoUpdateAnimBg="0"/>
      <p:bldP spid="28684" grpId="0" animBg="1" autoUpdateAnimBg="0"/>
      <p:bldP spid="28686" grpId="0" animBg="1" autoUpdateAnimBg="0"/>
      <p:bldP spid="28687" grpId="0" animBg="1"/>
      <p:bldP spid="28688" grpId="0" autoUpdateAnimBg="0"/>
      <p:bldP spid="28689" grpId="0" autoUpdateAnimBg="0"/>
      <p:bldP spid="28690" grpId="0" animBg="1"/>
      <p:bldP spid="28691" grpId="0" animBg="1"/>
      <p:bldP spid="28692" grpId="0" animBg="1"/>
      <p:bldP spid="28693" grpId="0" animBg="1"/>
      <p:bldP spid="28694" grpId="0" animBg="1"/>
      <p:bldP spid="28695" grpId="0" animBg="1"/>
      <p:bldP spid="28696" grpId="0" animBg="1"/>
      <p:bldP spid="28697" grpId="0" animBg="1"/>
      <p:bldP spid="28698" grpId="0" animBg="1"/>
      <p:bldP spid="28699" grpId="0" animBg="1"/>
      <p:bldP spid="28700" grpId="0" autoUpdateAnimBg="0"/>
      <p:bldP spid="28701" grpId="0" autoUpdateAnimBg="0"/>
      <p:bldP spid="28702" grpId="0" animBg="1"/>
      <p:bldP spid="28703" grpId="0" animBg="1"/>
      <p:bldP spid="28704" grpId="0" animBg="1"/>
      <p:bldP spid="28705" grpId="0" animBg="1"/>
      <p:bldP spid="28706" grpId="0" animBg="1"/>
      <p:bldP spid="28707" grpId="0" animBg="1"/>
      <p:bldP spid="28708" grpId="0" animBg="1"/>
      <p:bldP spid="28709" grpId="0" animBg="1" autoUpdateAnimBg="0"/>
      <p:bldP spid="28710" grpId="0" autoUpdateAnimBg="0"/>
      <p:bldP spid="28711" grpId="0" animBg="1" autoUpdateAnimBg="0"/>
      <p:bldP spid="28712" grpId="0" animBg="1"/>
      <p:bldP spid="28713" grpId="0" animBg="1"/>
      <p:bldP spid="28722" grpId="0" autoUpdateAnimBg="0"/>
      <p:bldP spid="28723" grpId="0" animBg="1" autoUpdateAnimBg="0"/>
      <p:bldP spid="28724" grpId="0" animBg="1"/>
      <p:bldP spid="28725" grpId="0" animBg="1"/>
      <p:bldP spid="28726" grpId="0" animBg="1" autoUpdateAnimBg="0"/>
      <p:bldP spid="28727" grpId="0" animBg="1" autoUpdateAnimBg="0"/>
      <p:bldP spid="28728"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0" y="381000"/>
            <a:ext cx="9144000" cy="381000"/>
          </a:xfrm>
          <a:prstGeom prst="rect">
            <a:avLst/>
          </a:prstGeom>
          <a:solidFill>
            <a:srgbClr val="FFFFFF"/>
          </a:solidFill>
          <a:ln w="9525">
            <a:solidFill>
              <a:srgbClr val="FFFFFF"/>
            </a:solidFill>
            <a:round/>
            <a:headEnd/>
            <a:tailEnd/>
          </a:ln>
        </p:spPr>
        <p:txBody>
          <a:bodyPr>
            <a:prstTxWarp prst="textNoShape">
              <a:avLst/>
            </a:prstTxWarp>
          </a:bodyPr>
          <a:lstStyle/>
          <a:p>
            <a:pPr eaLnBrk="0" hangingPunct="0"/>
            <a:endParaRPr lang="it-IT"/>
          </a:p>
        </p:txBody>
      </p:sp>
      <p:sp>
        <p:nvSpPr>
          <p:cNvPr id="19459" name="Rectangle 9"/>
          <p:cNvSpPr>
            <a:spLocks noChangeArrowheads="1"/>
          </p:cNvSpPr>
          <p:nvPr/>
        </p:nvSpPr>
        <p:spPr bwMode="auto">
          <a:xfrm>
            <a:off x="0" y="5867400"/>
            <a:ext cx="9144000" cy="990600"/>
          </a:xfrm>
          <a:prstGeom prst="rect">
            <a:avLst/>
          </a:prstGeom>
          <a:solidFill>
            <a:srgbClr val="FFFFFF"/>
          </a:solidFill>
          <a:ln w="9525">
            <a:solidFill>
              <a:srgbClr val="FFFFFF"/>
            </a:solidFill>
            <a:round/>
            <a:headEnd/>
            <a:tailEnd/>
          </a:ln>
        </p:spPr>
        <p:txBody>
          <a:bodyPr>
            <a:prstTxWarp prst="textNoShape">
              <a:avLst/>
            </a:prstTxWarp>
          </a:bodyPr>
          <a:lstStyle/>
          <a:p>
            <a:pPr eaLnBrk="0" hangingPunct="0"/>
            <a:endParaRPr lang="it-IT" sz="1200"/>
          </a:p>
        </p:txBody>
      </p:sp>
      <p:sp>
        <p:nvSpPr>
          <p:cNvPr id="19460" name="Rectangle 13"/>
          <p:cNvSpPr>
            <a:spLocks noChangeArrowheads="1"/>
          </p:cNvSpPr>
          <p:nvPr/>
        </p:nvSpPr>
        <p:spPr bwMode="auto">
          <a:xfrm>
            <a:off x="5105400" y="1143000"/>
            <a:ext cx="4038600" cy="3810000"/>
          </a:xfrm>
          <a:prstGeom prst="rect">
            <a:avLst/>
          </a:prstGeom>
          <a:solidFill>
            <a:srgbClr val="033C12"/>
          </a:solidFill>
          <a:ln w="9525">
            <a:solidFill>
              <a:schemeClr val="tx1"/>
            </a:solidFill>
            <a:round/>
            <a:headEnd/>
            <a:tailEnd/>
          </a:ln>
        </p:spPr>
        <p:txBody>
          <a:bodyPr>
            <a:prstTxWarp prst="textNoShape">
              <a:avLst/>
            </a:prstTxWarp>
          </a:bodyPr>
          <a:lstStyle/>
          <a:p>
            <a:pPr eaLnBrk="0" hangingPunct="0"/>
            <a:endParaRPr lang="it-IT"/>
          </a:p>
        </p:txBody>
      </p:sp>
      <p:sp>
        <p:nvSpPr>
          <p:cNvPr id="19461" name="Oval 16"/>
          <p:cNvSpPr>
            <a:spLocks noChangeArrowheads="1"/>
          </p:cNvSpPr>
          <p:nvPr/>
        </p:nvSpPr>
        <p:spPr bwMode="auto">
          <a:xfrm>
            <a:off x="4800600" y="1676400"/>
            <a:ext cx="2438400" cy="3200400"/>
          </a:xfrm>
          <a:prstGeom prst="ellipse">
            <a:avLst/>
          </a:prstGeom>
          <a:solidFill>
            <a:srgbClr val="FFFFFF"/>
          </a:solidFill>
          <a:ln w="9525">
            <a:solidFill>
              <a:schemeClr val="tx1"/>
            </a:solidFill>
            <a:round/>
            <a:headEnd/>
            <a:tailEnd/>
          </a:ln>
        </p:spPr>
        <p:txBody>
          <a:bodyPr>
            <a:prstTxWarp prst="textNoShape">
              <a:avLst/>
            </a:prstTxWarp>
          </a:bodyPr>
          <a:lstStyle/>
          <a:p>
            <a:pPr eaLnBrk="0" hangingPunct="0"/>
            <a:endParaRPr lang="it-IT"/>
          </a:p>
        </p:txBody>
      </p:sp>
      <p:sp>
        <p:nvSpPr>
          <p:cNvPr id="19462" name="Oval 18"/>
          <p:cNvSpPr>
            <a:spLocks noChangeArrowheads="1"/>
          </p:cNvSpPr>
          <p:nvPr/>
        </p:nvSpPr>
        <p:spPr bwMode="auto">
          <a:xfrm>
            <a:off x="4876800" y="2362200"/>
            <a:ext cx="1828800" cy="2286000"/>
          </a:xfrm>
          <a:prstGeom prst="ellipse">
            <a:avLst/>
          </a:prstGeom>
          <a:solidFill>
            <a:srgbClr val="FFFFFF"/>
          </a:solidFill>
          <a:ln w="9525">
            <a:solidFill>
              <a:schemeClr val="tx1"/>
            </a:solidFill>
            <a:round/>
            <a:headEnd/>
            <a:tailEnd/>
          </a:ln>
        </p:spPr>
        <p:txBody>
          <a:bodyPr>
            <a:prstTxWarp prst="textNoShape">
              <a:avLst/>
            </a:prstTxWarp>
          </a:bodyPr>
          <a:lstStyle/>
          <a:p>
            <a:pPr eaLnBrk="0" hangingPunct="0"/>
            <a:endParaRPr lang="it-IT" b="1"/>
          </a:p>
        </p:txBody>
      </p:sp>
      <p:sp>
        <p:nvSpPr>
          <p:cNvPr id="19463" name="Oval 19"/>
          <p:cNvSpPr>
            <a:spLocks noChangeArrowheads="1"/>
          </p:cNvSpPr>
          <p:nvPr/>
        </p:nvSpPr>
        <p:spPr bwMode="auto">
          <a:xfrm>
            <a:off x="4876800" y="2819400"/>
            <a:ext cx="1447800" cy="1600200"/>
          </a:xfrm>
          <a:prstGeom prst="ellipse">
            <a:avLst/>
          </a:prstGeom>
          <a:solidFill>
            <a:srgbClr val="FFFFFF"/>
          </a:solidFill>
          <a:ln w="9525">
            <a:solidFill>
              <a:schemeClr val="tx1"/>
            </a:solidFill>
            <a:round/>
            <a:headEnd/>
            <a:tailEnd/>
          </a:ln>
        </p:spPr>
        <p:txBody>
          <a:bodyPr>
            <a:prstTxWarp prst="textNoShape">
              <a:avLst/>
            </a:prstTxWarp>
          </a:bodyPr>
          <a:lstStyle/>
          <a:p>
            <a:pPr eaLnBrk="0" hangingPunct="0"/>
            <a:endParaRPr lang="en-US" sz="1200" b="1" dirty="0" smtClean="0"/>
          </a:p>
          <a:p>
            <a:pPr eaLnBrk="0" hangingPunct="0"/>
            <a:r>
              <a:rPr lang="en-US" sz="1200" b="1" dirty="0" err="1" smtClean="0"/>
              <a:t>ScuolaLavoro</a:t>
            </a:r>
            <a:r>
              <a:rPr lang="en-US" sz="1200" b="1" dirty="0" smtClean="0"/>
              <a:t> tempo </a:t>
            </a:r>
            <a:r>
              <a:rPr lang="en-US" sz="1200" b="1" dirty="0" err="1" smtClean="0"/>
              <a:t>libero</a:t>
            </a:r>
            <a:endParaRPr lang="en-US" sz="1200" b="1" dirty="0"/>
          </a:p>
        </p:txBody>
      </p:sp>
      <p:sp>
        <p:nvSpPr>
          <p:cNvPr id="19464" name="TextBox 27"/>
          <p:cNvSpPr txBox="1">
            <a:spLocks noChangeArrowheads="1"/>
          </p:cNvSpPr>
          <p:nvPr/>
        </p:nvSpPr>
        <p:spPr bwMode="auto">
          <a:xfrm>
            <a:off x="5334000" y="2514600"/>
            <a:ext cx="918566" cy="276999"/>
          </a:xfrm>
          <a:prstGeom prst="rect">
            <a:avLst/>
          </a:prstGeom>
          <a:noFill/>
          <a:ln w="9525">
            <a:noFill/>
            <a:miter lim="800000"/>
            <a:headEnd/>
            <a:tailEnd/>
          </a:ln>
        </p:spPr>
        <p:txBody>
          <a:bodyPr wrap="none">
            <a:prstTxWarp prst="textNoShape">
              <a:avLst/>
            </a:prstTxWarp>
            <a:spAutoFit/>
          </a:bodyPr>
          <a:lstStyle/>
          <a:p>
            <a:pPr eaLnBrk="0" hangingPunct="0"/>
            <a:r>
              <a:rPr lang="en-US" sz="1200" b="1" dirty="0" err="1" smtClean="0"/>
              <a:t>Famiglia</a:t>
            </a:r>
            <a:endParaRPr lang="en-US" sz="1200" b="1" dirty="0"/>
          </a:p>
        </p:txBody>
      </p:sp>
      <p:sp>
        <p:nvSpPr>
          <p:cNvPr id="19465" name="TextBox 29"/>
          <p:cNvSpPr txBox="1">
            <a:spLocks noChangeArrowheads="1"/>
          </p:cNvSpPr>
          <p:nvPr/>
        </p:nvSpPr>
        <p:spPr bwMode="auto">
          <a:xfrm>
            <a:off x="5410200" y="1828800"/>
            <a:ext cx="1388421" cy="276999"/>
          </a:xfrm>
          <a:prstGeom prst="rect">
            <a:avLst/>
          </a:prstGeom>
          <a:noFill/>
          <a:ln w="9525">
            <a:noFill/>
            <a:miter lim="800000"/>
            <a:headEnd/>
            <a:tailEnd/>
          </a:ln>
        </p:spPr>
        <p:txBody>
          <a:bodyPr wrap="none">
            <a:prstTxWarp prst="textNoShape">
              <a:avLst/>
            </a:prstTxWarp>
            <a:spAutoFit/>
          </a:bodyPr>
          <a:lstStyle/>
          <a:p>
            <a:pPr eaLnBrk="0" hangingPunct="0"/>
            <a:r>
              <a:rPr lang="en-US" sz="1200" b="1" dirty="0" err="1" smtClean="0"/>
              <a:t>ServiziSociali</a:t>
            </a:r>
            <a:endParaRPr lang="en-US" sz="1200" b="1" dirty="0"/>
          </a:p>
        </p:txBody>
      </p:sp>
      <p:sp>
        <p:nvSpPr>
          <p:cNvPr id="19466" name="Rectangle 30"/>
          <p:cNvSpPr>
            <a:spLocks noChangeArrowheads="1"/>
          </p:cNvSpPr>
          <p:nvPr/>
        </p:nvSpPr>
        <p:spPr bwMode="auto">
          <a:xfrm>
            <a:off x="0" y="1143000"/>
            <a:ext cx="3962400" cy="3810000"/>
          </a:xfrm>
          <a:prstGeom prst="rect">
            <a:avLst/>
          </a:prstGeom>
          <a:solidFill>
            <a:srgbClr val="083D89"/>
          </a:solidFill>
          <a:ln w="9525">
            <a:solidFill>
              <a:schemeClr val="tx1"/>
            </a:solidFill>
            <a:round/>
            <a:headEnd/>
            <a:tailEnd/>
          </a:ln>
        </p:spPr>
        <p:txBody>
          <a:bodyPr>
            <a:prstTxWarp prst="textNoShape">
              <a:avLst/>
            </a:prstTxWarp>
          </a:bodyPr>
          <a:lstStyle/>
          <a:p>
            <a:pPr eaLnBrk="0" hangingPunct="0"/>
            <a:endParaRPr lang="it-IT"/>
          </a:p>
        </p:txBody>
      </p:sp>
      <p:sp>
        <p:nvSpPr>
          <p:cNvPr id="19467" name="Oval 31"/>
          <p:cNvSpPr>
            <a:spLocks noChangeArrowheads="1"/>
          </p:cNvSpPr>
          <p:nvPr/>
        </p:nvSpPr>
        <p:spPr bwMode="auto">
          <a:xfrm>
            <a:off x="1752600" y="1676400"/>
            <a:ext cx="2438400" cy="3200400"/>
          </a:xfrm>
          <a:prstGeom prst="ellipse">
            <a:avLst/>
          </a:prstGeom>
          <a:solidFill>
            <a:srgbClr val="FFFFFF"/>
          </a:solidFill>
          <a:ln w="9525">
            <a:solidFill>
              <a:schemeClr val="tx1"/>
            </a:solidFill>
            <a:round/>
            <a:headEnd/>
            <a:tailEnd/>
          </a:ln>
        </p:spPr>
        <p:txBody>
          <a:bodyPr>
            <a:prstTxWarp prst="textNoShape">
              <a:avLst/>
            </a:prstTxWarp>
          </a:bodyPr>
          <a:lstStyle/>
          <a:p>
            <a:pPr eaLnBrk="0" hangingPunct="0"/>
            <a:endParaRPr lang="it-IT"/>
          </a:p>
        </p:txBody>
      </p:sp>
      <p:sp>
        <p:nvSpPr>
          <p:cNvPr id="19468" name="Oval 32"/>
          <p:cNvSpPr>
            <a:spLocks noChangeArrowheads="1"/>
          </p:cNvSpPr>
          <p:nvPr/>
        </p:nvSpPr>
        <p:spPr bwMode="auto">
          <a:xfrm>
            <a:off x="2362200" y="2286000"/>
            <a:ext cx="1828800" cy="2286000"/>
          </a:xfrm>
          <a:prstGeom prst="ellipse">
            <a:avLst/>
          </a:prstGeom>
          <a:solidFill>
            <a:srgbClr val="FFFFFF"/>
          </a:solidFill>
          <a:ln w="9525">
            <a:solidFill>
              <a:schemeClr val="tx1"/>
            </a:solidFill>
            <a:round/>
            <a:headEnd/>
            <a:tailEnd/>
          </a:ln>
        </p:spPr>
        <p:txBody>
          <a:bodyPr>
            <a:prstTxWarp prst="textNoShape">
              <a:avLst/>
            </a:prstTxWarp>
          </a:bodyPr>
          <a:lstStyle/>
          <a:p>
            <a:pPr eaLnBrk="0" hangingPunct="0"/>
            <a:endParaRPr lang="it-IT" sz="1200" b="1"/>
          </a:p>
        </p:txBody>
      </p:sp>
      <p:sp>
        <p:nvSpPr>
          <p:cNvPr id="19469" name="Oval 33"/>
          <p:cNvSpPr>
            <a:spLocks noChangeArrowheads="1"/>
          </p:cNvSpPr>
          <p:nvPr/>
        </p:nvSpPr>
        <p:spPr bwMode="auto">
          <a:xfrm>
            <a:off x="2743200" y="2819400"/>
            <a:ext cx="1447800" cy="1600200"/>
          </a:xfrm>
          <a:prstGeom prst="ellipse">
            <a:avLst/>
          </a:prstGeom>
          <a:solidFill>
            <a:srgbClr val="FFFFFF"/>
          </a:solidFill>
          <a:ln w="9525">
            <a:solidFill>
              <a:schemeClr val="tx1"/>
            </a:solidFill>
            <a:round/>
            <a:headEnd/>
            <a:tailEnd/>
          </a:ln>
        </p:spPr>
        <p:txBody>
          <a:bodyPr>
            <a:prstTxWarp prst="textNoShape">
              <a:avLst/>
            </a:prstTxWarp>
          </a:bodyPr>
          <a:lstStyle/>
          <a:p>
            <a:pPr algn="r" eaLnBrk="0" hangingPunct="0"/>
            <a:r>
              <a:rPr lang="en-US" sz="1200" b="1" dirty="0" err="1" smtClean="0"/>
              <a:t>Ospedali</a:t>
            </a:r>
            <a:r>
              <a:rPr lang="en-US" sz="1200" b="1" dirty="0" smtClean="0"/>
              <a:t> per la </a:t>
            </a:r>
            <a:r>
              <a:rPr lang="en-US" sz="1200" b="1" dirty="0" err="1" smtClean="0"/>
              <a:t>riabilitazione</a:t>
            </a:r>
            <a:endParaRPr lang="en-US" sz="1200" b="1" dirty="0"/>
          </a:p>
        </p:txBody>
      </p:sp>
      <p:sp>
        <p:nvSpPr>
          <p:cNvPr id="19470" name="Rectangle 34"/>
          <p:cNvSpPr>
            <a:spLocks noChangeArrowheads="1"/>
          </p:cNvSpPr>
          <p:nvPr/>
        </p:nvSpPr>
        <p:spPr bwMode="auto">
          <a:xfrm>
            <a:off x="2514600" y="2362200"/>
            <a:ext cx="1295400" cy="461963"/>
          </a:xfrm>
          <a:prstGeom prst="rect">
            <a:avLst/>
          </a:prstGeom>
          <a:noFill/>
          <a:ln w="9525">
            <a:noFill/>
            <a:miter lim="800000"/>
            <a:headEnd/>
            <a:tailEnd/>
          </a:ln>
        </p:spPr>
        <p:txBody>
          <a:bodyPr wrap="square">
            <a:prstTxWarp prst="textNoShape">
              <a:avLst/>
            </a:prstTxWarp>
            <a:spAutoFit/>
          </a:bodyPr>
          <a:lstStyle/>
          <a:p>
            <a:pPr algn="r" eaLnBrk="0" hangingPunct="0"/>
            <a:r>
              <a:rPr lang="en-US" sz="1200" b="1" dirty="0" err="1" smtClean="0"/>
              <a:t>Servizio</a:t>
            </a:r>
            <a:endParaRPr lang="en-US" sz="1200" b="1" dirty="0" smtClean="0"/>
          </a:p>
          <a:p>
            <a:pPr algn="r" eaLnBrk="0" hangingPunct="0"/>
            <a:r>
              <a:rPr lang="en-US" sz="1200" b="1" dirty="0" err="1" smtClean="0"/>
              <a:t>Sanitario</a:t>
            </a:r>
            <a:endParaRPr lang="en-US" sz="1200" b="1" dirty="0"/>
          </a:p>
        </p:txBody>
      </p:sp>
      <p:sp>
        <p:nvSpPr>
          <p:cNvPr id="19471" name="TextBox 35"/>
          <p:cNvSpPr txBox="1">
            <a:spLocks noChangeArrowheads="1"/>
          </p:cNvSpPr>
          <p:nvPr/>
        </p:nvSpPr>
        <p:spPr bwMode="auto">
          <a:xfrm>
            <a:off x="2134670" y="1828800"/>
            <a:ext cx="1370537" cy="276999"/>
          </a:xfrm>
          <a:prstGeom prst="rect">
            <a:avLst/>
          </a:prstGeom>
          <a:noFill/>
          <a:ln w="9525">
            <a:noFill/>
            <a:miter lim="800000"/>
            <a:headEnd/>
            <a:tailEnd/>
          </a:ln>
        </p:spPr>
        <p:txBody>
          <a:bodyPr wrap="none">
            <a:prstTxWarp prst="textNoShape">
              <a:avLst/>
            </a:prstTxWarp>
            <a:spAutoFit/>
          </a:bodyPr>
          <a:lstStyle/>
          <a:p>
            <a:pPr algn="r" eaLnBrk="0" hangingPunct="0"/>
            <a:r>
              <a:rPr lang="en-US" sz="1200" b="1" dirty="0" smtClean="0"/>
              <a:t>Cure </a:t>
            </a:r>
            <a:r>
              <a:rPr lang="en-US" sz="1200" b="1" dirty="0" err="1" smtClean="0"/>
              <a:t>primarie</a:t>
            </a:r>
            <a:endParaRPr lang="en-US" sz="1200" b="1" dirty="0"/>
          </a:p>
        </p:txBody>
      </p:sp>
      <p:sp>
        <p:nvSpPr>
          <p:cNvPr id="19472" name="Rectangle 36"/>
          <p:cNvSpPr>
            <a:spLocks noChangeArrowheads="1"/>
          </p:cNvSpPr>
          <p:nvPr/>
        </p:nvSpPr>
        <p:spPr bwMode="auto">
          <a:xfrm>
            <a:off x="3962400" y="1066800"/>
            <a:ext cx="1143000" cy="3886200"/>
          </a:xfrm>
          <a:prstGeom prst="rect">
            <a:avLst/>
          </a:prstGeom>
          <a:solidFill>
            <a:srgbClr val="FFFFFF"/>
          </a:solidFill>
          <a:ln w="9525">
            <a:solidFill>
              <a:srgbClr val="FFFFFF"/>
            </a:solidFill>
            <a:round/>
            <a:headEnd/>
            <a:tailEnd/>
          </a:ln>
        </p:spPr>
        <p:txBody>
          <a:bodyPr>
            <a:prstTxWarp prst="textNoShape">
              <a:avLst/>
            </a:prstTxWarp>
          </a:bodyPr>
          <a:lstStyle/>
          <a:p>
            <a:pPr eaLnBrk="0" hangingPunct="0"/>
            <a:endParaRPr lang="it-IT" b="1"/>
          </a:p>
        </p:txBody>
      </p:sp>
      <p:sp>
        <p:nvSpPr>
          <p:cNvPr id="19473" name="Rectangle 37"/>
          <p:cNvSpPr>
            <a:spLocks noChangeArrowheads="1"/>
          </p:cNvSpPr>
          <p:nvPr/>
        </p:nvSpPr>
        <p:spPr bwMode="auto">
          <a:xfrm>
            <a:off x="0" y="0"/>
            <a:ext cx="9144000" cy="685800"/>
          </a:xfrm>
          <a:prstGeom prst="rect">
            <a:avLst/>
          </a:prstGeom>
          <a:solidFill>
            <a:srgbClr val="535353"/>
          </a:solidFill>
          <a:ln w="9525">
            <a:solidFill>
              <a:schemeClr val="tx1"/>
            </a:solidFill>
            <a:round/>
            <a:headEnd/>
            <a:tailEnd/>
          </a:ln>
        </p:spPr>
        <p:txBody>
          <a:bodyPr>
            <a:prstTxWarp prst="textNoShape">
              <a:avLst/>
            </a:prstTxWarp>
          </a:bodyPr>
          <a:lstStyle/>
          <a:p>
            <a:pPr eaLnBrk="0" hangingPunct="0"/>
            <a:endParaRPr lang="it-IT">
              <a:solidFill>
                <a:srgbClr val="FFFFFF"/>
              </a:solidFill>
            </a:endParaRPr>
          </a:p>
        </p:txBody>
      </p:sp>
      <p:sp>
        <p:nvSpPr>
          <p:cNvPr id="19474" name="TextBox 38"/>
          <p:cNvSpPr txBox="1">
            <a:spLocks noChangeArrowheads="1"/>
          </p:cNvSpPr>
          <p:nvPr/>
        </p:nvSpPr>
        <p:spPr bwMode="auto">
          <a:xfrm>
            <a:off x="0" y="0"/>
            <a:ext cx="9144000" cy="615950"/>
          </a:xfrm>
          <a:prstGeom prst="rect">
            <a:avLst/>
          </a:prstGeom>
          <a:noFill/>
          <a:ln w="9525">
            <a:noFill/>
            <a:miter lim="800000"/>
            <a:headEnd/>
            <a:tailEnd/>
          </a:ln>
        </p:spPr>
        <p:txBody>
          <a:bodyPr>
            <a:prstTxWarp prst="textNoShape">
              <a:avLst/>
            </a:prstTxWarp>
            <a:spAutoFit/>
          </a:bodyPr>
          <a:lstStyle/>
          <a:p>
            <a:pPr algn="ctr" eaLnBrk="0" hangingPunct="0"/>
            <a:r>
              <a:rPr lang="en-US" sz="1800" b="1" dirty="0" err="1" smtClean="0">
                <a:solidFill>
                  <a:srgbClr val="FFFFFF"/>
                </a:solidFill>
              </a:rPr>
              <a:t>Determinanti</a:t>
            </a:r>
            <a:r>
              <a:rPr lang="en-US" b="1" dirty="0" err="1" smtClean="0">
                <a:solidFill>
                  <a:srgbClr val="FFFFFF"/>
                </a:solidFill>
              </a:rPr>
              <a:t>de</a:t>
            </a:r>
            <a:r>
              <a:rPr lang="en-US" sz="1800" b="1" dirty="0" err="1" smtClean="0">
                <a:solidFill>
                  <a:srgbClr val="FFFFFF"/>
                </a:solidFill>
              </a:rPr>
              <a:t>lla</a:t>
            </a:r>
            <a:r>
              <a:rPr lang="en-US" sz="1800" b="1" dirty="0" smtClean="0">
                <a:solidFill>
                  <a:srgbClr val="FFFFFF"/>
                </a:solidFill>
              </a:rPr>
              <a:t> salute (non </a:t>
            </a:r>
            <a:r>
              <a:rPr lang="en-US" sz="1800" b="1" dirty="0" err="1" smtClean="0">
                <a:solidFill>
                  <a:srgbClr val="FFFFFF"/>
                </a:solidFill>
              </a:rPr>
              <a:t>sanitari</a:t>
            </a:r>
            <a:r>
              <a:rPr lang="en-US" sz="1800" b="1" dirty="0" smtClean="0">
                <a:solidFill>
                  <a:srgbClr val="FFFFFF"/>
                </a:solidFill>
              </a:rPr>
              <a:t>)</a:t>
            </a:r>
          </a:p>
          <a:p>
            <a:pPr algn="ctr" eaLnBrk="0" hangingPunct="0"/>
            <a:r>
              <a:rPr lang="en-US" sz="1600" dirty="0" err="1" smtClean="0">
                <a:solidFill>
                  <a:srgbClr val="FFFFFF"/>
                </a:solidFill>
              </a:rPr>
              <a:t>Finanza</a:t>
            </a:r>
            <a:r>
              <a:rPr lang="en-US" sz="1600" dirty="0" smtClean="0">
                <a:solidFill>
                  <a:srgbClr val="FFFFFF"/>
                </a:solidFill>
              </a:rPr>
              <a:t>, </a:t>
            </a:r>
            <a:r>
              <a:rPr lang="en-US" sz="1600" dirty="0" err="1" smtClean="0">
                <a:solidFill>
                  <a:srgbClr val="FFFFFF"/>
                </a:solidFill>
              </a:rPr>
              <a:t>Educazione</a:t>
            </a:r>
            <a:r>
              <a:rPr lang="en-US" sz="1600" dirty="0" smtClean="0">
                <a:solidFill>
                  <a:srgbClr val="FFFFFF"/>
                </a:solidFill>
              </a:rPr>
              <a:t>, </a:t>
            </a:r>
            <a:r>
              <a:rPr lang="en-US" sz="1600" dirty="0" err="1" smtClean="0">
                <a:solidFill>
                  <a:srgbClr val="FFFFFF"/>
                </a:solidFill>
              </a:rPr>
              <a:t>Impiego</a:t>
            </a:r>
            <a:r>
              <a:rPr lang="en-US" sz="1600" dirty="0" smtClean="0">
                <a:solidFill>
                  <a:srgbClr val="FFFFFF"/>
                </a:solidFill>
              </a:rPr>
              <a:t>, </a:t>
            </a:r>
            <a:r>
              <a:rPr lang="en-US" sz="1600" dirty="0" err="1" smtClean="0">
                <a:solidFill>
                  <a:srgbClr val="FFFFFF"/>
                </a:solidFill>
              </a:rPr>
              <a:t>AffariSociali</a:t>
            </a:r>
            <a:r>
              <a:rPr lang="en-US" sz="1600" dirty="0" smtClean="0">
                <a:solidFill>
                  <a:srgbClr val="FFFFFF"/>
                </a:solidFill>
              </a:rPr>
              <a:t>, </a:t>
            </a:r>
            <a:r>
              <a:rPr lang="en-US" sz="1600" dirty="0" err="1" smtClean="0">
                <a:solidFill>
                  <a:srgbClr val="FFFFFF"/>
                </a:solidFill>
              </a:rPr>
              <a:t>Giustizia</a:t>
            </a:r>
            <a:r>
              <a:rPr lang="en-US" sz="1600" dirty="0" smtClean="0">
                <a:solidFill>
                  <a:srgbClr val="FFFFFF"/>
                </a:solidFill>
              </a:rPr>
              <a:t>, </a:t>
            </a:r>
            <a:r>
              <a:rPr lang="en-US" sz="1600" dirty="0">
                <a:solidFill>
                  <a:srgbClr val="FFFFFF"/>
                </a:solidFill>
              </a:rPr>
              <a:t>etc.   </a:t>
            </a:r>
          </a:p>
        </p:txBody>
      </p:sp>
      <p:sp>
        <p:nvSpPr>
          <p:cNvPr id="19475" name="TextBox 39"/>
          <p:cNvSpPr txBox="1">
            <a:spLocks noChangeArrowheads="1"/>
          </p:cNvSpPr>
          <p:nvPr/>
        </p:nvSpPr>
        <p:spPr bwMode="auto">
          <a:xfrm>
            <a:off x="0" y="1143000"/>
            <a:ext cx="4019049" cy="3600986"/>
          </a:xfrm>
          <a:prstGeom prst="rect">
            <a:avLst/>
          </a:prstGeom>
          <a:noFill/>
          <a:ln w="9525">
            <a:noFill/>
            <a:miter lim="800000"/>
            <a:headEnd/>
            <a:tailEnd/>
          </a:ln>
        </p:spPr>
        <p:txBody>
          <a:bodyPr wrap="square">
            <a:prstTxWarp prst="textNoShape">
              <a:avLst/>
            </a:prstTxWarp>
            <a:spAutoFit/>
          </a:bodyPr>
          <a:lstStyle/>
          <a:p>
            <a:pPr eaLnBrk="0" hangingPunct="0"/>
            <a:r>
              <a:rPr lang="en-US" sz="1800" b="1" dirty="0" err="1" smtClean="0">
                <a:solidFill>
                  <a:srgbClr val="FFFFFF"/>
                </a:solidFill>
              </a:rPr>
              <a:t>AmbitoSanitario</a:t>
            </a:r>
            <a:endParaRPr lang="en-US" sz="1800" b="1" dirty="0" smtClean="0">
              <a:solidFill>
                <a:srgbClr val="FFFFFF"/>
              </a:solidFill>
            </a:endParaRPr>
          </a:p>
          <a:p>
            <a:pPr eaLnBrk="0" hangingPunct="0"/>
            <a:endParaRPr lang="en-US" sz="1400" b="1" dirty="0" smtClean="0">
              <a:solidFill>
                <a:srgbClr val="FFFFFF"/>
              </a:solidFill>
            </a:endParaRPr>
          </a:p>
          <a:p>
            <a:pPr eaLnBrk="0" hangingPunct="0"/>
            <a:r>
              <a:rPr lang="en-US" sz="1400" b="1" dirty="0" smtClean="0">
                <a:solidFill>
                  <a:srgbClr val="FFFFFF"/>
                </a:solidFill>
              </a:rPr>
              <a:t>Framework </a:t>
            </a:r>
            <a:r>
              <a:rPr lang="en-US" sz="1400" b="1" dirty="0" err="1" smtClean="0">
                <a:solidFill>
                  <a:srgbClr val="FFFFFF"/>
                </a:solidFill>
              </a:rPr>
              <a:t>concettuali</a:t>
            </a:r>
            <a:endParaRPr lang="en-US" sz="1400" b="1" dirty="0" smtClean="0">
              <a:solidFill>
                <a:srgbClr val="FFFFFF"/>
              </a:solidFill>
            </a:endParaRPr>
          </a:p>
          <a:p>
            <a:pPr eaLnBrk="0" hangingPunct="0"/>
            <a:r>
              <a:rPr lang="en-US" sz="1400" dirty="0" err="1" smtClean="0">
                <a:solidFill>
                  <a:srgbClr val="FFFFFF"/>
                </a:solidFill>
              </a:rPr>
              <a:t>Legislazione</a:t>
            </a:r>
            <a:endParaRPr lang="en-US" sz="1400" dirty="0" smtClean="0">
              <a:solidFill>
                <a:srgbClr val="FFFFFF"/>
              </a:solidFill>
            </a:endParaRPr>
          </a:p>
          <a:p>
            <a:pPr eaLnBrk="0" hangingPunct="0"/>
            <a:r>
              <a:rPr lang="en-US" sz="1400" dirty="0" err="1" smtClean="0">
                <a:solidFill>
                  <a:srgbClr val="FFFFFF"/>
                </a:solidFill>
              </a:rPr>
              <a:t>Politiche</a:t>
            </a:r>
            <a:r>
              <a:rPr lang="en-US" sz="1400" dirty="0">
                <a:solidFill>
                  <a:srgbClr val="FFFFFF"/>
                </a:solidFill>
              </a:rPr>
              <a:t>&amp;</a:t>
            </a:r>
            <a:r>
              <a:rPr lang="en-US" sz="1400" dirty="0" err="1" smtClean="0">
                <a:solidFill>
                  <a:srgbClr val="FFFFFF"/>
                </a:solidFill>
              </a:rPr>
              <a:t>Progetti</a:t>
            </a:r>
            <a:endParaRPr lang="en-US" sz="1400" dirty="0" smtClean="0">
              <a:solidFill>
                <a:srgbClr val="FFFFFF"/>
              </a:solidFill>
            </a:endParaRPr>
          </a:p>
          <a:p>
            <a:pPr eaLnBrk="0" hangingPunct="0"/>
            <a:endParaRPr lang="en-US" sz="1400" dirty="0" smtClean="0">
              <a:solidFill>
                <a:srgbClr val="FFFFFF"/>
              </a:solidFill>
            </a:endParaRPr>
          </a:p>
          <a:p>
            <a:pPr eaLnBrk="0" hangingPunct="0"/>
            <a:r>
              <a:rPr lang="en-US" sz="1400" b="1" dirty="0" err="1" smtClean="0">
                <a:solidFill>
                  <a:srgbClr val="FFFFFF"/>
                </a:solidFill>
              </a:rPr>
              <a:t>Finanziamenti</a:t>
            </a:r>
            <a:endParaRPr lang="en-US" sz="1400" b="1" dirty="0" smtClean="0">
              <a:solidFill>
                <a:srgbClr val="FFFFFF"/>
              </a:solidFill>
            </a:endParaRPr>
          </a:p>
          <a:p>
            <a:pPr eaLnBrk="0" hangingPunct="0"/>
            <a:endParaRPr lang="en-US" sz="1400" dirty="0" smtClean="0">
              <a:solidFill>
                <a:srgbClr val="FFFFFF"/>
              </a:solidFill>
            </a:endParaRPr>
          </a:p>
          <a:p>
            <a:pPr eaLnBrk="0" hangingPunct="0"/>
            <a:r>
              <a:rPr lang="en-US" sz="1400" b="1" dirty="0" err="1" smtClean="0">
                <a:solidFill>
                  <a:srgbClr val="FFFFFF"/>
                </a:solidFill>
              </a:rPr>
              <a:t>Sviluppo</a:t>
            </a:r>
            <a:endParaRPr lang="en-US" sz="1400" b="1" dirty="0" smtClean="0">
              <a:solidFill>
                <a:srgbClr val="FFFFFF"/>
              </a:solidFill>
            </a:endParaRPr>
          </a:p>
          <a:p>
            <a:pPr eaLnBrk="0" hangingPunct="0"/>
            <a:r>
              <a:rPr lang="en-US" sz="1400" b="1" dirty="0">
                <a:solidFill>
                  <a:srgbClr val="FFFFFF"/>
                </a:solidFill>
              </a:rPr>
              <a:t>Capability</a:t>
            </a:r>
            <a:endParaRPr lang="en-US" sz="1400" b="1" dirty="0" smtClean="0">
              <a:solidFill>
                <a:srgbClr val="FFFFFF"/>
              </a:solidFill>
            </a:endParaRPr>
          </a:p>
          <a:p>
            <a:pPr eaLnBrk="0" hangingPunct="0"/>
            <a:endParaRPr lang="en-US" sz="1400" b="1" dirty="0" smtClean="0">
              <a:solidFill>
                <a:srgbClr val="FFFFFF"/>
              </a:solidFill>
            </a:endParaRPr>
          </a:p>
          <a:p>
            <a:pPr eaLnBrk="0" hangingPunct="0"/>
            <a:r>
              <a:rPr lang="en-US" sz="1400" b="1" dirty="0" err="1" smtClean="0">
                <a:solidFill>
                  <a:srgbClr val="FFFFFF"/>
                </a:solidFill>
              </a:rPr>
              <a:t>Facilitatori</a:t>
            </a:r>
            <a:endParaRPr lang="en-US" sz="1400" dirty="0" smtClean="0">
              <a:solidFill>
                <a:srgbClr val="FFFFFF"/>
              </a:solidFill>
            </a:endParaRPr>
          </a:p>
          <a:p>
            <a:pPr eaLnBrk="0" hangingPunct="0"/>
            <a:r>
              <a:rPr lang="en-US" sz="1400" dirty="0" err="1" smtClean="0">
                <a:solidFill>
                  <a:srgbClr val="FFFFFF"/>
                </a:solidFill>
              </a:rPr>
              <a:t>agevolazioni</a:t>
            </a:r>
            <a:r>
              <a:rPr lang="en-US" sz="1400" dirty="0" smtClean="0">
                <a:solidFill>
                  <a:srgbClr val="FFFFFF"/>
                </a:solidFill>
              </a:rPr>
              <a:t>, </a:t>
            </a:r>
          </a:p>
          <a:p>
            <a:pPr eaLnBrk="0" hangingPunct="0"/>
            <a:r>
              <a:rPr lang="en-US" sz="1400" dirty="0" err="1" smtClean="0">
                <a:solidFill>
                  <a:srgbClr val="FFFFFF"/>
                </a:solidFill>
              </a:rPr>
              <a:t>apparecchiature</a:t>
            </a:r>
            <a:endParaRPr lang="en-US" sz="1400" dirty="0" smtClean="0">
              <a:solidFill>
                <a:srgbClr val="FFFFFF"/>
              </a:solidFill>
            </a:endParaRPr>
          </a:p>
          <a:p>
            <a:pPr eaLnBrk="0" hangingPunct="0"/>
            <a:r>
              <a:rPr lang="en-US" sz="1400" dirty="0" err="1" smtClean="0">
                <a:solidFill>
                  <a:srgbClr val="FFFFFF"/>
                </a:solidFill>
              </a:rPr>
              <a:t>Sistemiqualificati</a:t>
            </a:r>
            <a:endParaRPr lang="en-US" sz="1400" dirty="0" smtClean="0">
              <a:solidFill>
                <a:srgbClr val="FFFFFF"/>
              </a:solidFill>
            </a:endParaRPr>
          </a:p>
          <a:p>
            <a:pPr eaLnBrk="0" hangingPunct="0"/>
            <a:r>
              <a:rPr lang="en-US" sz="1400" dirty="0" err="1" smtClean="0">
                <a:solidFill>
                  <a:srgbClr val="FFFFFF"/>
                </a:solidFill>
              </a:rPr>
              <a:t>d’informazione</a:t>
            </a:r>
            <a:endParaRPr lang="en-US" sz="1400" dirty="0" smtClean="0">
              <a:solidFill>
                <a:srgbClr val="FFFFFF"/>
              </a:solidFill>
            </a:endParaRPr>
          </a:p>
        </p:txBody>
      </p:sp>
      <p:cxnSp>
        <p:nvCxnSpPr>
          <p:cNvPr id="19476" name="Straight Arrow Connector 43"/>
          <p:cNvCxnSpPr>
            <a:cxnSpLocks noChangeShapeType="1"/>
          </p:cNvCxnSpPr>
          <p:nvPr/>
        </p:nvCxnSpPr>
        <p:spPr bwMode="auto">
          <a:xfrm rot="5400000">
            <a:off x="458788" y="914400"/>
            <a:ext cx="455612" cy="1588"/>
          </a:xfrm>
          <a:prstGeom prst="straightConnector1">
            <a:avLst/>
          </a:prstGeom>
          <a:noFill/>
          <a:ln w="3175">
            <a:solidFill>
              <a:srgbClr val="083D89"/>
            </a:solidFill>
            <a:round/>
            <a:headEnd type="arrow" w="med" len="med"/>
            <a:tailEnd type="arrow" w="med" len="med"/>
          </a:ln>
        </p:spPr>
      </p:cxnSp>
      <p:sp>
        <p:nvSpPr>
          <p:cNvPr id="19477" name="Rectangle 47"/>
          <p:cNvSpPr>
            <a:spLocks noChangeArrowheads="1"/>
          </p:cNvSpPr>
          <p:nvPr/>
        </p:nvSpPr>
        <p:spPr bwMode="auto">
          <a:xfrm>
            <a:off x="0" y="5410200"/>
            <a:ext cx="9144000" cy="1447800"/>
          </a:xfrm>
          <a:prstGeom prst="rect">
            <a:avLst/>
          </a:prstGeom>
          <a:solidFill>
            <a:srgbClr val="800000"/>
          </a:solidFill>
          <a:ln w="9525">
            <a:solidFill>
              <a:schemeClr val="tx1"/>
            </a:solidFill>
            <a:round/>
            <a:headEnd/>
            <a:tailEnd/>
          </a:ln>
        </p:spPr>
        <p:txBody>
          <a:bodyPr>
            <a:prstTxWarp prst="textNoShape">
              <a:avLst/>
            </a:prstTxWarp>
          </a:bodyPr>
          <a:lstStyle/>
          <a:p>
            <a:pPr algn="ctr" eaLnBrk="0" hangingPunct="0"/>
            <a:r>
              <a:rPr lang="en-US" sz="1800" b="1" dirty="0">
                <a:solidFill>
                  <a:srgbClr val="FFFFFF"/>
                </a:solidFill>
              </a:rPr>
              <a:t>Outcomes and</a:t>
            </a:r>
            <a:r>
              <a:rPr lang="en-US" sz="1800" b="1" dirty="0" err="1" smtClean="0">
                <a:solidFill>
                  <a:srgbClr val="FFFFFF"/>
                </a:solidFill>
              </a:rPr>
              <a:t>Impatto</a:t>
            </a:r>
            <a:endParaRPr lang="en-US" sz="1800" b="1" dirty="0" smtClean="0">
              <a:solidFill>
                <a:srgbClr val="FFFFFF"/>
              </a:solidFill>
            </a:endParaRPr>
          </a:p>
          <a:p>
            <a:pPr algn="ctr" eaLnBrk="0" hangingPunct="0"/>
            <a:r>
              <a:rPr lang="en-US" sz="1600" dirty="0" err="1" smtClean="0">
                <a:solidFill>
                  <a:srgbClr val="FFFFFF"/>
                </a:solidFill>
              </a:rPr>
              <a:t>Migliorare</a:t>
            </a:r>
            <a:r>
              <a:rPr lang="en-US" sz="1600" b="1" dirty="0" err="1" smtClean="0">
                <a:solidFill>
                  <a:srgbClr val="FFFFFF"/>
                </a:solidFill>
              </a:rPr>
              <a:t>condizionedisalute</a:t>
            </a:r>
            <a:r>
              <a:rPr lang="en-US" sz="1600" dirty="0" err="1" smtClean="0">
                <a:solidFill>
                  <a:srgbClr val="FFFFFF"/>
                </a:solidFill>
              </a:rPr>
              <a:t>(recuperareeridurredisabilità</a:t>
            </a:r>
            <a:r>
              <a:rPr lang="en-US" sz="1600" dirty="0" smtClean="0">
                <a:solidFill>
                  <a:srgbClr val="FFFFFF"/>
                </a:solidFill>
              </a:rPr>
              <a:t>)</a:t>
            </a:r>
          </a:p>
          <a:p>
            <a:pPr algn="ctr" eaLnBrk="0" hangingPunct="0"/>
            <a:r>
              <a:rPr lang="en-US" sz="1600" dirty="0" err="1" smtClean="0">
                <a:solidFill>
                  <a:srgbClr val="FFFFFF"/>
                </a:solidFill>
              </a:rPr>
              <a:t>Migliorare</a:t>
            </a:r>
            <a:r>
              <a:rPr lang="en-US" sz="1600" b="1" dirty="0" err="1" smtClean="0">
                <a:solidFill>
                  <a:srgbClr val="FFFFFF"/>
                </a:solidFill>
              </a:rPr>
              <a:t>inclusionesociale</a:t>
            </a:r>
            <a:r>
              <a:rPr lang="en-US" sz="1600" dirty="0" smtClean="0">
                <a:solidFill>
                  <a:srgbClr val="FFFFFF"/>
                </a:solidFill>
              </a:rPr>
              <a:t>, </a:t>
            </a:r>
            <a:r>
              <a:rPr lang="en-US" sz="1600" dirty="0" err="1" smtClean="0">
                <a:solidFill>
                  <a:srgbClr val="FFFFFF"/>
                </a:solidFill>
              </a:rPr>
              <a:t>participationesocialeeeconomica</a:t>
            </a:r>
            <a:endParaRPr lang="en-US" sz="1600" dirty="0" smtClean="0">
              <a:solidFill>
                <a:srgbClr val="FFFFFF"/>
              </a:solidFill>
            </a:endParaRPr>
          </a:p>
          <a:p>
            <a:pPr algn="ctr" eaLnBrk="0" hangingPunct="0"/>
            <a:r>
              <a:rPr lang="en-US" sz="1600" b="1" dirty="0" err="1" smtClean="0">
                <a:solidFill>
                  <a:srgbClr val="FFFFFF"/>
                </a:solidFill>
              </a:rPr>
              <a:t>Soddisfazioneservizi</a:t>
            </a:r>
            <a:r>
              <a:rPr lang="en-US" sz="1600" dirty="0" smtClean="0">
                <a:solidFill>
                  <a:srgbClr val="FFFFFF"/>
                </a:solidFill>
              </a:rPr>
              <a:t>– </a:t>
            </a:r>
            <a:r>
              <a:rPr lang="en-US" sz="1600" dirty="0" err="1" smtClean="0">
                <a:solidFill>
                  <a:srgbClr val="FFFFFF"/>
                </a:solidFill>
              </a:rPr>
              <a:t>accessibilità</a:t>
            </a:r>
            <a:r>
              <a:rPr lang="en-US" sz="1600" dirty="0" smtClean="0">
                <a:solidFill>
                  <a:srgbClr val="FFFFFF"/>
                </a:solidFill>
              </a:rPr>
              <a:t>, </a:t>
            </a:r>
            <a:r>
              <a:rPr lang="en-US" sz="1600" dirty="0" err="1" smtClean="0">
                <a:solidFill>
                  <a:srgbClr val="FFFFFF"/>
                </a:solidFill>
              </a:rPr>
              <a:t>effecacia</a:t>
            </a:r>
            <a:r>
              <a:rPr lang="en-US" sz="1600" dirty="0" smtClean="0">
                <a:solidFill>
                  <a:srgbClr val="FFFFFF"/>
                </a:solidFill>
              </a:rPr>
              <a:t>, </a:t>
            </a:r>
            <a:r>
              <a:rPr lang="en-US" sz="1600" dirty="0" err="1" smtClean="0">
                <a:solidFill>
                  <a:srgbClr val="FFFFFF"/>
                </a:solidFill>
              </a:rPr>
              <a:t>responsità</a:t>
            </a:r>
            <a:r>
              <a:rPr lang="en-US" sz="1600" dirty="0" smtClean="0">
                <a:solidFill>
                  <a:srgbClr val="FFFFFF"/>
                </a:solidFill>
              </a:rPr>
              <a:t>, </a:t>
            </a:r>
            <a:r>
              <a:rPr lang="en-US" sz="1600" dirty="0" err="1" smtClean="0">
                <a:solidFill>
                  <a:srgbClr val="FFFFFF"/>
                </a:solidFill>
              </a:rPr>
              <a:t>appropriatezza</a:t>
            </a:r>
            <a:endParaRPr lang="en-US" sz="1600" dirty="0" smtClean="0">
              <a:solidFill>
                <a:srgbClr val="FFFFFF"/>
              </a:solidFill>
            </a:endParaRPr>
          </a:p>
          <a:p>
            <a:pPr algn="ctr" eaLnBrk="0" hangingPunct="0"/>
            <a:r>
              <a:rPr lang="en-US" sz="1600" b="1" dirty="0">
                <a:solidFill>
                  <a:srgbClr val="FFFFFF"/>
                </a:solidFill>
              </a:rPr>
              <a:t>Financial risk protection </a:t>
            </a:r>
            <a:r>
              <a:rPr lang="en-US" sz="1600" dirty="0">
                <a:solidFill>
                  <a:srgbClr val="FFFFFF"/>
                </a:solidFill>
              </a:rPr>
              <a:t>–</a:t>
            </a:r>
            <a:r>
              <a:rPr lang="en-US" sz="1600" dirty="0" err="1" smtClean="0">
                <a:solidFill>
                  <a:srgbClr val="FFFFFF"/>
                </a:solidFill>
              </a:rPr>
              <a:t>evitarechemalattiaecuraproducanopovertà</a:t>
            </a:r>
            <a:endParaRPr lang="en-US" sz="1600" dirty="0">
              <a:solidFill>
                <a:srgbClr val="FFFFFF"/>
              </a:solidFill>
            </a:endParaRPr>
          </a:p>
        </p:txBody>
      </p:sp>
      <p:cxnSp>
        <p:nvCxnSpPr>
          <p:cNvPr id="19478" name="Straight Arrow Connector 40"/>
          <p:cNvCxnSpPr>
            <a:cxnSpLocks noChangeShapeType="1"/>
          </p:cNvCxnSpPr>
          <p:nvPr/>
        </p:nvCxnSpPr>
        <p:spPr bwMode="auto">
          <a:xfrm rot="5400000">
            <a:off x="2973387" y="912813"/>
            <a:ext cx="455613" cy="1588"/>
          </a:xfrm>
          <a:prstGeom prst="straightConnector1">
            <a:avLst/>
          </a:prstGeom>
          <a:noFill/>
          <a:ln w="3175">
            <a:solidFill>
              <a:srgbClr val="083D89"/>
            </a:solidFill>
            <a:round/>
            <a:headEnd type="arrow" w="med" len="med"/>
            <a:tailEnd type="arrow" w="med" len="med"/>
          </a:ln>
        </p:spPr>
      </p:cxnSp>
      <p:cxnSp>
        <p:nvCxnSpPr>
          <p:cNvPr id="19479" name="Straight Arrow Connector 41"/>
          <p:cNvCxnSpPr>
            <a:cxnSpLocks noChangeShapeType="1"/>
          </p:cNvCxnSpPr>
          <p:nvPr/>
        </p:nvCxnSpPr>
        <p:spPr bwMode="auto">
          <a:xfrm rot="5400000">
            <a:off x="5487987" y="912813"/>
            <a:ext cx="455613" cy="1588"/>
          </a:xfrm>
          <a:prstGeom prst="straightConnector1">
            <a:avLst/>
          </a:prstGeom>
          <a:noFill/>
          <a:ln w="3175">
            <a:solidFill>
              <a:srgbClr val="083D89"/>
            </a:solidFill>
            <a:round/>
            <a:headEnd type="arrow" w="med" len="med"/>
            <a:tailEnd type="arrow" w="med" len="med"/>
          </a:ln>
        </p:spPr>
      </p:cxnSp>
      <p:cxnSp>
        <p:nvCxnSpPr>
          <p:cNvPr id="19480" name="Straight Arrow Connector 42"/>
          <p:cNvCxnSpPr>
            <a:cxnSpLocks noChangeShapeType="1"/>
          </p:cNvCxnSpPr>
          <p:nvPr/>
        </p:nvCxnSpPr>
        <p:spPr bwMode="auto">
          <a:xfrm rot="5400000">
            <a:off x="8154987" y="912813"/>
            <a:ext cx="455613" cy="1588"/>
          </a:xfrm>
          <a:prstGeom prst="straightConnector1">
            <a:avLst/>
          </a:prstGeom>
          <a:noFill/>
          <a:ln w="3175">
            <a:solidFill>
              <a:srgbClr val="083D89"/>
            </a:solidFill>
            <a:round/>
            <a:headEnd type="arrow" w="med" len="med"/>
            <a:tailEnd type="arrow" w="med" len="med"/>
          </a:ln>
        </p:spPr>
      </p:cxnSp>
      <p:sp>
        <p:nvSpPr>
          <p:cNvPr id="19481" name="TextBox 49"/>
          <p:cNvSpPr txBox="1">
            <a:spLocks noChangeArrowheads="1"/>
          </p:cNvSpPr>
          <p:nvPr/>
        </p:nvSpPr>
        <p:spPr bwMode="auto">
          <a:xfrm>
            <a:off x="6324600" y="1143000"/>
            <a:ext cx="2819400" cy="3847207"/>
          </a:xfrm>
          <a:prstGeom prst="rect">
            <a:avLst/>
          </a:prstGeom>
          <a:noFill/>
          <a:ln w="9525">
            <a:noFill/>
            <a:miter lim="800000"/>
            <a:headEnd/>
            <a:tailEnd/>
          </a:ln>
        </p:spPr>
        <p:txBody>
          <a:bodyPr>
            <a:prstTxWarp prst="textNoShape">
              <a:avLst/>
            </a:prstTxWarp>
            <a:spAutoFit/>
          </a:bodyPr>
          <a:lstStyle/>
          <a:p>
            <a:pPr algn="r" eaLnBrk="0" hangingPunct="0"/>
            <a:r>
              <a:rPr lang="en-US" sz="1800" b="1" dirty="0" err="1" smtClean="0">
                <a:solidFill>
                  <a:srgbClr val="FFFFFF"/>
                </a:solidFill>
              </a:rPr>
              <a:t>Ambito</a:t>
            </a:r>
            <a:r>
              <a:rPr lang="en-US" b="1" dirty="0" err="1" smtClean="0">
                <a:solidFill>
                  <a:srgbClr val="FFFFFF"/>
                </a:solidFill>
              </a:rPr>
              <a:t>Sociale</a:t>
            </a:r>
            <a:endParaRPr lang="en-US" sz="1800" b="1" dirty="0" smtClean="0">
              <a:solidFill>
                <a:srgbClr val="FFFFFF"/>
              </a:solidFill>
            </a:endParaRPr>
          </a:p>
          <a:p>
            <a:pPr algn="r" eaLnBrk="0" hangingPunct="0"/>
            <a:endParaRPr lang="en-US" sz="1600" b="1" dirty="0" smtClean="0">
              <a:solidFill>
                <a:srgbClr val="FFFFFF"/>
              </a:solidFill>
            </a:endParaRPr>
          </a:p>
          <a:p>
            <a:pPr algn="r" eaLnBrk="0" hangingPunct="0"/>
            <a:r>
              <a:rPr lang="en-US" sz="1400" b="1" dirty="0" err="1" smtClean="0">
                <a:solidFill>
                  <a:srgbClr val="FFFFFF"/>
                </a:solidFill>
              </a:rPr>
              <a:t>Adeguatainformazionesulla</a:t>
            </a:r>
            <a:r>
              <a:rPr lang="en-US" sz="1400" b="1" dirty="0" smtClean="0">
                <a:solidFill>
                  <a:srgbClr val="FFFFFF"/>
                </a:solidFill>
              </a:rPr>
              <a:t> salute</a:t>
            </a:r>
          </a:p>
          <a:p>
            <a:pPr algn="r" eaLnBrk="0" hangingPunct="0"/>
            <a:endParaRPr lang="en-US" sz="1400" b="1" dirty="0" smtClean="0">
              <a:solidFill>
                <a:srgbClr val="FFFFFF"/>
              </a:solidFill>
            </a:endParaRPr>
          </a:p>
          <a:p>
            <a:pPr algn="r" eaLnBrk="0" hangingPunct="0"/>
            <a:r>
              <a:rPr lang="en-US" sz="1400" b="1" dirty="0" err="1" smtClean="0">
                <a:solidFill>
                  <a:srgbClr val="FFFFFF"/>
                </a:solidFill>
              </a:rPr>
              <a:t>Giustizia</a:t>
            </a:r>
            <a:endParaRPr lang="en-US" sz="1400" b="1" dirty="0" smtClean="0">
              <a:solidFill>
                <a:srgbClr val="FFFFFF"/>
              </a:solidFill>
            </a:endParaRPr>
          </a:p>
          <a:p>
            <a:pPr algn="r" eaLnBrk="0" hangingPunct="0"/>
            <a:endParaRPr lang="en-US" sz="1400" b="1" dirty="0" smtClean="0">
              <a:solidFill>
                <a:srgbClr val="FFFFFF"/>
              </a:solidFill>
            </a:endParaRPr>
          </a:p>
          <a:p>
            <a:pPr algn="r" eaLnBrk="0" hangingPunct="0"/>
            <a:r>
              <a:rPr lang="en-US" sz="1400" b="1" dirty="0" err="1" smtClean="0">
                <a:solidFill>
                  <a:srgbClr val="FFFFFF"/>
                </a:solidFill>
              </a:rPr>
              <a:t>Diritti</a:t>
            </a:r>
            <a:endParaRPr lang="en-US" sz="1400" b="1" dirty="0" smtClean="0">
              <a:solidFill>
                <a:srgbClr val="FFFFFF"/>
              </a:solidFill>
            </a:endParaRPr>
          </a:p>
          <a:p>
            <a:pPr algn="r" eaLnBrk="0" hangingPunct="0"/>
            <a:r>
              <a:rPr lang="en-US" sz="1400" dirty="0" err="1" smtClean="0">
                <a:solidFill>
                  <a:srgbClr val="FFFFFF"/>
                </a:solidFill>
              </a:rPr>
              <a:t>Dirittiumani</a:t>
            </a:r>
            <a:endParaRPr lang="en-US" sz="1400" dirty="0" smtClean="0">
              <a:solidFill>
                <a:srgbClr val="FFFFFF"/>
              </a:solidFill>
            </a:endParaRPr>
          </a:p>
          <a:p>
            <a:pPr algn="r" eaLnBrk="0" hangingPunct="0"/>
            <a:r>
              <a:rPr lang="en-US" sz="1400" dirty="0" err="1" smtClean="0">
                <a:solidFill>
                  <a:srgbClr val="FFFFFF"/>
                </a:solidFill>
              </a:rPr>
              <a:t>Accessibilità</a:t>
            </a:r>
          </a:p>
          <a:p>
            <a:pPr algn="r" eaLnBrk="0" hangingPunct="0"/>
            <a:r>
              <a:rPr lang="en-US" sz="1400" dirty="0" err="1" smtClean="0">
                <a:solidFill>
                  <a:srgbClr val="FFFFFF"/>
                </a:solidFill>
              </a:rPr>
              <a:t>alle</a:t>
            </a:r>
            <a:r>
              <a:rPr lang="en-US" sz="1400" dirty="0" smtClean="0">
                <a:solidFill>
                  <a:srgbClr val="FFFFFF"/>
                </a:solidFill>
              </a:rPr>
              <a:t> cure</a:t>
            </a:r>
          </a:p>
          <a:p>
            <a:pPr algn="r" eaLnBrk="0" hangingPunct="0"/>
            <a:endParaRPr lang="en-US" sz="1400" dirty="0" smtClean="0">
              <a:solidFill>
                <a:srgbClr val="FFFFFF"/>
              </a:solidFill>
            </a:endParaRPr>
          </a:p>
          <a:p>
            <a:pPr algn="r" eaLnBrk="0" hangingPunct="0"/>
            <a:r>
              <a:rPr lang="en-US" sz="1400" b="1" dirty="0" err="1" smtClean="0">
                <a:solidFill>
                  <a:srgbClr val="FFFFFF"/>
                </a:solidFill>
              </a:rPr>
              <a:t>Sostegnosociale</a:t>
            </a:r>
            <a:endParaRPr lang="en-US" sz="1400" b="1" dirty="0" smtClean="0">
              <a:solidFill>
                <a:srgbClr val="FFFFFF"/>
              </a:solidFill>
            </a:endParaRPr>
          </a:p>
          <a:p>
            <a:pPr algn="r" eaLnBrk="0" hangingPunct="0"/>
            <a:r>
              <a:rPr lang="en-US" sz="1400" dirty="0" err="1" smtClean="0">
                <a:solidFill>
                  <a:srgbClr val="FFFFFF"/>
                </a:solidFill>
              </a:rPr>
              <a:t>Supportoalle</a:t>
            </a:r>
            <a:endParaRPr lang="en-US" sz="1400" dirty="0" smtClean="0">
              <a:solidFill>
                <a:srgbClr val="FFFFFF"/>
              </a:solidFill>
            </a:endParaRPr>
          </a:p>
          <a:p>
            <a:pPr algn="r" eaLnBrk="0" hangingPunct="0"/>
            <a:r>
              <a:rPr lang="en-US" sz="1400" dirty="0" err="1" smtClean="0">
                <a:solidFill>
                  <a:srgbClr val="FFFFFF"/>
                </a:solidFill>
              </a:rPr>
              <a:t>Persone</a:t>
            </a:r>
            <a:r>
              <a:rPr lang="en-US" sz="1400" dirty="0" smtClean="0">
                <a:solidFill>
                  <a:srgbClr val="FFFFFF"/>
                </a:solidFill>
              </a:rPr>
              <a:t> con </a:t>
            </a:r>
            <a:r>
              <a:rPr lang="en-US" sz="1400" dirty="0" err="1" smtClean="0">
                <a:solidFill>
                  <a:srgbClr val="FFFFFF"/>
                </a:solidFill>
              </a:rPr>
              <a:t>disabilità</a:t>
            </a:r>
            <a:endParaRPr lang="en-US" sz="1400" dirty="0" smtClean="0">
              <a:solidFill>
                <a:srgbClr val="FFFFFF"/>
              </a:solidFill>
            </a:endParaRPr>
          </a:p>
          <a:p>
            <a:pPr algn="r" eaLnBrk="0" hangingPunct="0"/>
            <a:r>
              <a:rPr lang="en-US" sz="1400" dirty="0" err="1" smtClean="0">
                <a:solidFill>
                  <a:srgbClr val="FFFFFF"/>
                </a:solidFill>
              </a:rPr>
              <a:t>Riduzione</a:t>
            </a:r>
            <a:r>
              <a:rPr lang="en-US" sz="1400" dirty="0">
                <a:solidFill>
                  <a:srgbClr val="FFFFFF"/>
                </a:solidFill>
              </a:rPr>
              <a:t>stigma </a:t>
            </a:r>
          </a:p>
          <a:p>
            <a:pPr algn="r" eaLnBrk="0" hangingPunct="0"/>
            <a:r>
              <a:rPr lang="en-US" sz="1400" dirty="0">
                <a:solidFill>
                  <a:srgbClr val="FFFFFF"/>
                </a:solidFill>
              </a:rPr>
              <a:t>&amp;</a:t>
            </a:r>
            <a:r>
              <a:rPr lang="en-US" sz="1400" dirty="0" err="1" smtClean="0">
                <a:solidFill>
                  <a:srgbClr val="FFFFFF"/>
                </a:solidFill>
              </a:rPr>
              <a:t>discriminazione</a:t>
            </a:r>
            <a:endParaRPr lang="en-US" sz="1400" dirty="0">
              <a:solidFill>
                <a:srgbClr val="FFFFFF"/>
              </a:solidFill>
            </a:endParaRPr>
          </a:p>
        </p:txBody>
      </p:sp>
      <p:cxnSp>
        <p:nvCxnSpPr>
          <p:cNvPr id="19482" name="Straight Arrow Connector 51"/>
          <p:cNvCxnSpPr>
            <a:cxnSpLocks noChangeShapeType="1"/>
          </p:cNvCxnSpPr>
          <p:nvPr/>
        </p:nvCxnSpPr>
        <p:spPr bwMode="auto">
          <a:xfrm>
            <a:off x="3962400" y="1905000"/>
            <a:ext cx="1143000" cy="1588"/>
          </a:xfrm>
          <a:prstGeom prst="straightConnector1">
            <a:avLst/>
          </a:prstGeom>
          <a:noFill/>
          <a:ln w="9525">
            <a:solidFill>
              <a:srgbClr val="083D89"/>
            </a:solidFill>
            <a:round/>
            <a:headEnd type="arrow" w="med" len="med"/>
            <a:tailEnd type="arrow" w="med" len="med"/>
          </a:ln>
        </p:spPr>
      </p:cxnSp>
      <p:cxnSp>
        <p:nvCxnSpPr>
          <p:cNvPr id="19483" name="Straight Arrow Connector 52"/>
          <p:cNvCxnSpPr>
            <a:cxnSpLocks noChangeShapeType="1"/>
          </p:cNvCxnSpPr>
          <p:nvPr/>
        </p:nvCxnSpPr>
        <p:spPr bwMode="auto">
          <a:xfrm>
            <a:off x="3962400" y="2438400"/>
            <a:ext cx="1143000" cy="1588"/>
          </a:xfrm>
          <a:prstGeom prst="straightConnector1">
            <a:avLst/>
          </a:prstGeom>
          <a:noFill/>
          <a:ln w="9525">
            <a:solidFill>
              <a:srgbClr val="083D89"/>
            </a:solidFill>
            <a:round/>
            <a:headEnd type="arrow" w="med" len="med"/>
            <a:tailEnd type="arrow" w="med" len="med"/>
          </a:ln>
        </p:spPr>
      </p:cxnSp>
      <p:cxnSp>
        <p:nvCxnSpPr>
          <p:cNvPr id="19484" name="Straight Arrow Connector 53"/>
          <p:cNvCxnSpPr>
            <a:cxnSpLocks noChangeShapeType="1"/>
          </p:cNvCxnSpPr>
          <p:nvPr/>
        </p:nvCxnSpPr>
        <p:spPr bwMode="auto">
          <a:xfrm>
            <a:off x="3962400" y="2971800"/>
            <a:ext cx="1143000" cy="1588"/>
          </a:xfrm>
          <a:prstGeom prst="straightConnector1">
            <a:avLst/>
          </a:prstGeom>
          <a:noFill/>
          <a:ln w="9525">
            <a:solidFill>
              <a:srgbClr val="083D89"/>
            </a:solidFill>
            <a:round/>
            <a:headEnd type="arrow" w="med" len="med"/>
            <a:tailEnd type="arrow" w="med" len="med"/>
          </a:ln>
        </p:spPr>
      </p:cxnSp>
      <p:cxnSp>
        <p:nvCxnSpPr>
          <p:cNvPr id="19485" name="Straight Arrow Connector 54"/>
          <p:cNvCxnSpPr>
            <a:cxnSpLocks noChangeShapeType="1"/>
          </p:cNvCxnSpPr>
          <p:nvPr/>
        </p:nvCxnSpPr>
        <p:spPr bwMode="auto">
          <a:xfrm>
            <a:off x="3962400" y="3657600"/>
            <a:ext cx="1143000" cy="1588"/>
          </a:xfrm>
          <a:prstGeom prst="straightConnector1">
            <a:avLst/>
          </a:prstGeom>
          <a:noFill/>
          <a:ln w="9525">
            <a:solidFill>
              <a:srgbClr val="083D89"/>
            </a:solidFill>
            <a:round/>
            <a:headEnd type="arrow" w="med" len="med"/>
            <a:tailEnd type="arrow" w="med" len="med"/>
          </a:ln>
        </p:spPr>
      </p:cxnSp>
      <p:cxnSp>
        <p:nvCxnSpPr>
          <p:cNvPr id="19486" name="Straight Arrow Connector 55"/>
          <p:cNvCxnSpPr>
            <a:cxnSpLocks noChangeShapeType="1"/>
          </p:cNvCxnSpPr>
          <p:nvPr/>
        </p:nvCxnSpPr>
        <p:spPr bwMode="auto">
          <a:xfrm>
            <a:off x="3962400" y="4419600"/>
            <a:ext cx="1143000" cy="1588"/>
          </a:xfrm>
          <a:prstGeom prst="straightConnector1">
            <a:avLst/>
          </a:prstGeom>
          <a:noFill/>
          <a:ln w="9525">
            <a:solidFill>
              <a:srgbClr val="083D89"/>
            </a:solidFill>
            <a:round/>
            <a:headEnd type="arrow" w="med" len="med"/>
            <a:tailEnd type="arrow" w="med" len="med"/>
          </a:ln>
        </p:spPr>
      </p:cxnSp>
      <p:cxnSp>
        <p:nvCxnSpPr>
          <p:cNvPr id="19487" name="Straight Arrow Connector 57"/>
          <p:cNvCxnSpPr>
            <a:cxnSpLocks noChangeShapeType="1"/>
            <a:endCxn id="19477" idx="0"/>
          </p:cNvCxnSpPr>
          <p:nvPr/>
        </p:nvCxnSpPr>
        <p:spPr bwMode="auto">
          <a:xfrm rot="5400000">
            <a:off x="4076701" y="4914900"/>
            <a:ext cx="990600" cy="3175"/>
          </a:xfrm>
          <a:prstGeom prst="straightConnector1">
            <a:avLst/>
          </a:prstGeom>
          <a:noFill/>
          <a:ln w="76200">
            <a:solidFill>
              <a:srgbClr val="083D89"/>
            </a:solidFill>
            <a:round/>
            <a:headEnd/>
            <a:tailEnd type="arrow" w="med" len="med"/>
          </a:ln>
        </p:spPr>
      </p:cxnSp>
      <p:cxnSp>
        <p:nvCxnSpPr>
          <p:cNvPr id="19488" name="Straight Arrow Connector 59"/>
          <p:cNvCxnSpPr>
            <a:cxnSpLocks noChangeShapeType="1"/>
          </p:cNvCxnSpPr>
          <p:nvPr/>
        </p:nvCxnSpPr>
        <p:spPr bwMode="auto">
          <a:xfrm rot="5400000">
            <a:off x="4191001" y="2286000"/>
            <a:ext cx="762000" cy="3175"/>
          </a:xfrm>
          <a:prstGeom prst="straightConnector1">
            <a:avLst/>
          </a:prstGeom>
          <a:noFill/>
          <a:ln w="9525">
            <a:solidFill>
              <a:srgbClr val="083D89"/>
            </a:solidFill>
            <a:round/>
            <a:headEnd/>
            <a:tailEnd type="arrow" w="med" len="med"/>
          </a:ln>
        </p:spPr>
      </p:cxnSp>
      <p:cxnSp>
        <p:nvCxnSpPr>
          <p:cNvPr id="19489" name="Straight Arrow Connector 61"/>
          <p:cNvCxnSpPr>
            <a:cxnSpLocks noChangeShapeType="1"/>
          </p:cNvCxnSpPr>
          <p:nvPr/>
        </p:nvCxnSpPr>
        <p:spPr bwMode="auto">
          <a:xfrm rot="5400000">
            <a:off x="3998913" y="3543300"/>
            <a:ext cx="1144588" cy="1587"/>
          </a:xfrm>
          <a:prstGeom prst="straightConnector1">
            <a:avLst/>
          </a:prstGeom>
          <a:noFill/>
          <a:ln w="38100">
            <a:solidFill>
              <a:srgbClr val="083D89"/>
            </a:solidFill>
            <a:round/>
            <a:headEnd/>
            <a:tailEnd type="arrow" w="med" len="med"/>
          </a:ln>
        </p:spPr>
      </p:cxnSp>
      <p:cxnSp>
        <p:nvCxnSpPr>
          <p:cNvPr id="19490" name="Straight Arrow Connector 62"/>
          <p:cNvCxnSpPr>
            <a:cxnSpLocks noChangeShapeType="1"/>
          </p:cNvCxnSpPr>
          <p:nvPr/>
        </p:nvCxnSpPr>
        <p:spPr bwMode="auto">
          <a:xfrm>
            <a:off x="3962400" y="1371600"/>
            <a:ext cx="1143000" cy="1588"/>
          </a:xfrm>
          <a:prstGeom prst="straightConnector1">
            <a:avLst/>
          </a:prstGeom>
          <a:noFill/>
          <a:ln w="9525">
            <a:solidFill>
              <a:srgbClr val="083D89"/>
            </a:solidFill>
            <a:round/>
            <a:headEnd type="arrow" w="med" len="med"/>
            <a:tailEnd type="arrow" w="med" len="med"/>
          </a:ln>
        </p:spPr>
      </p:cxnSp>
      <p:cxnSp>
        <p:nvCxnSpPr>
          <p:cNvPr id="19491" name="Straight Arrow Connector 65"/>
          <p:cNvCxnSpPr>
            <a:cxnSpLocks noChangeShapeType="1"/>
          </p:cNvCxnSpPr>
          <p:nvPr/>
        </p:nvCxnSpPr>
        <p:spPr bwMode="auto">
          <a:xfrm rot="5400000">
            <a:off x="4419601" y="1524000"/>
            <a:ext cx="304800" cy="3175"/>
          </a:xfrm>
          <a:prstGeom prst="straightConnector1">
            <a:avLst/>
          </a:prstGeom>
          <a:noFill/>
          <a:ln w="9525">
            <a:solidFill>
              <a:srgbClr val="083D89"/>
            </a:solidFill>
            <a:round/>
            <a:headEnd/>
            <a:tailEnd type="arrow" w="med" len="med"/>
          </a:ln>
        </p:spPr>
      </p:cxnSp>
      <p:cxnSp>
        <p:nvCxnSpPr>
          <p:cNvPr id="46" name="Straight Arrow Connector 45"/>
          <p:cNvCxnSpPr>
            <a:stCxn id="19473" idx="2"/>
          </p:cNvCxnSpPr>
          <p:nvPr/>
        </p:nvCxnSpPr>
        <p:spPr bwMode="auto">
          <a:xfrm rot="5400000">
            <a:off x="4227513" y="1028700"/>
            <a:ext cx="687388" cy="1587"/>
          </a:xfrm>
          <a:prstGeom prst="straightConnector1">
            <a:avLst/>
          </a:prstGeom>
          <a:solidFill>
            <a:schemeClr val="accent1"/>
          </a:solidFill>
          <a:ln w="76200" cap="flat" cmpd="sng" algn="ctr">
            <a:solidFill>
              <a:schemeClr val="tx1">
                <a:lumMod val="65000"/>
                <a:lumOff val="35000"/>
              </a:schemeClr>
            </a:solidFill>
            <a:prstDash val="solid"/>
            <a:round/>
            <a:headEnd type="none" w="med" len="med"/>
            <a:tailEnd type="arrow" w="med" len="med"/>
          </a:ln>
          <a:effectLst/>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pPr algn="just"/>
            <a:r>
              <a:rPr lang="it-IT" sz="3200" dirty="0" smtClean="0"/>
              <a:t>Art. </a:t>
            </a:r>
            <a:r>
              <a:rPr lang="it-IT" sz="3200" dirty="0" err="1" smtClean="0"/>
              <a:t>3</a:t>
            </a:r>
            <a:r>
              <a:rPr lang="it-IT" sz="3200" dirty="0" smtClean="0"/>
              <a:t> ed Art. 34 Costituzione </a:t>
            </a:r>
          </a:p>
        </p:txBody>
      </p:sp>
      <p:sp>
        <p:nvSpPr>
          <p:cNvPr id="6" name="CasellaDiTesto 5"/>
          <p:cNvSpPr txBox="1"/>
          <p:nvPr/>
        </p:nvSpPr>
        <p:spPr>
          <a:xfrm>
            <a:off x="428596" y="1785926"/>
            <a:ext cx="8286808" cy="3785652"/>
          </a:xfrm>
          <a:prstGeom prst="rect">
            <a:avLst/>
          </a:prstGeom>
          <a:noFill/>
        </p:spPr>
        <p:txBody>
          <a:bodyPr wrap="square" rtlCol="0">
            <a:spAutoFit/>
          </a:bodyPr>
          <a:lstStyle/>
          <a:p>
            <a:pPr marL="457200" lvl="0" indent="-457200">
              <a:buFont typeface="+mj-lt"/>
              <a:buAutoNum type="arabicPeriod"/>
            </a:pPr>
            <a:r>
              <a:rPr lang="it-IT" sz="2000" dirty="0" smtClean="0"/>
              <a:t>L’Articolo </a:t>
            </a:r>
            <a:r>
              <a:rPr lang="it-IT" sz="2000" dirty="0" err="1" smtClean="0"/>
              <a:t>3</a:t>
            </a:r>
            <a:r>
              <a:rPr lang="it-IT" sz="2000" dirty="0" smtClean="0"/>
              <a:t> sancisce il principio di uguaglianza</a:t>
            </a:r>
          </a:p>
          <a:p>
            <a:pPr marL="914400" lvl="1" indent="-457200">
              <a:buFont typeface="Arial"/>
              <a:buChar char="•"/>
            </a:pPr>
            <a:r>
              <a:rPr lang="it-IT" sz="2000" dirty="0" smtClean="0"/>
              <a:t>Il secondo comma dell’art. </a:t>
            </a:r>
            <a:r>
              <a:rPr lang="it-IT" sz="2000" dirty="0" err="1" smtClean="0"/>
              <a:t>3</a:t>
            </a:r>
            <a:r>
              <a:rPr lang="it-IT" sz="2000" dirty="0" smtClean="0"/>
              <a:t> recita: «E’ compito della Repubblica rimuovere gli ostacoli di ordine economico e sociale, che, limitando di fatto la libertà e l’uguaglianza dei cittadini, impediscono il pieno sviluppo della persona umana e l’effettiva partecipazione di tutti i lavoratori all’organizzazione politica, economica e sociale del paese». </a:t>
            </a:r>
          </a:p>
          <a:p>
            <a:pPr marL="457200" indent="-457200">
              <a:buFont typeface="+mj-lt"/>
              <a:buAutoNum type="arabicPeriod"/>
            </a:pPr>
            <a:r>
              <a:rPr lang="it-IT" sz="2000" dirty="0" smtClean="0"/>
              <a:t>L’Articolo 34 definisce il diritto allo studio</a:t>
            </a:r>
          </a:p>
          <a:p>
            <a:pPr marL="914400" lvl="1" indent="-457200">
              <a:buFont typeface="Arial"/>
              <a:buChar char="•"/>
            </a:pPr>
            <a:r>
              <a:rPr lang="it-IT" sz="2000" dirty="0" smtClean="0"/>
              <a:t>Specifica che «gli inabili e i minorati hanno diritto all’educazione e all’avviamento professionale»</a:t>
            </a:r>
          </a:p>
          <a:p>
            <a:pPr marL="457200" lvl="0" indent="-457200">
              <a:buFont typeface="+mj-lt"/>
              <a:buAutoNum type="arabicPeriod"/>
            </a:pPr>
            <a:endParaRPr lang="it-IT" sz="20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3</a:t>
            </a:fld>
            <a:endParaRPr lang="it-I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r>
              <a:rPr lang="it-IT" sz="3200" dirty="0" smtClean="0"/>
              <a:t>Legge 118/71 e Legge 517/77</a:t>
            </a:r>
          </a:p>
          <a:p>
            <a:pPr algn="just"/>
            <a:endParaRPr lang="it-IT" sz="3200" dirty="0"/>
          </a:p>
        </p:txBody>
      </p:sp>
      <p:sp>
        <p:nvSpPr>
          <p:cNvPr id="6" name="CasellaDiTesto 5"/>
          <p:cNvSpPr txBox="1"/>
          <p:nvPr/>
        </p:nvSpPr>
        <p:spPr>
          <a:xfrm>
            <a:off x="428596" y="1785926"/>
            <a:ext cx="8286808" cy="3785652"/>
          </a:xfrm>
          <a:prstGeom prst="rect">
            <a:avLst/>
          </a:prstGeom>
          <a:noFill/>
        </p:spPr>
        <p:txBody>
          <a:bodyPr wrap="square" rtlCol="0">
            <a:spAutoFit/>
          </a:bodyPr>
          <a:lstStyle/>
          <a:p>
            <a:pPr marL="457200" lvl="0" indent="-457200">
              <a:buFont typeface="+mj-lt"/>
              <a:buAutoNum type="arabicPeriod"/>
            </a:pPr>
            <a:r>
              <a:rPr lang="it-IT" sz="2000" dirty="0" smtClean="0"/>
              <a:t>La legge 118/71 prescriveva l’inserimento dei disabili nelle classi normali. Disponeva inoltre che agli alunni con disabilità venissero assicurati il trasporto, l’accesso agli edifici scolastici mediante il superamento delle barriere architettoniche, l’assistenza durante gli orari scolastici degli alunni più gravi.</a:t>
            </a:r>
          </a:p>
          <a:p>
            <a:pPr marL="457200" lvl="0" indent="-457200">
              <a:buFont typeface="+mj-lt"/>
              <a:buAutoNum type="arabicPeriod"/>
            </a:pPr>
            <a:r>
              <a:rPr lang="it-IT" sz="2000" dirty="0" smtClean="0"/>
              <a:t>La legge 517/77 stabilisce con chiarezza presupposti e condizioni, strumenti e finalità per l’</a:t>
            </a:r>
            <a:r>
              <a:rPr lang="it-IT" sz="2000" i="1" dirty="0" smtClean="0"/>
              <a:t>integrazione scolastica degli alunni con disabilità, da attuarsi mediante la presa in carico del progetto di integrazione da parte dell’intero Consiglio di Classe e attraverso l’introduzione dell’insegnante specializzato per le attività di sostegno.</a:t>
            </a:r>
            <a:endParaRPr lang="it-IT" sz="20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4</a:t>
            </a:fld>
            <a:endParaRPr lang="it-IT"/>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r>
              <a:rPr lang="it-IT" sz="3200" dirty="0" smtClean="0"/>
              <a:t>Legge 104/92</a:t>
            </a:r>
          </a:p>
        </p:txBody>
      </p:sp>
      <p:sp>
        <p:nvSpPr>
          <p:cNvPr id="6" name="CasellaDiTesto 5"/>
          <p:cNvSpPr txBox="1"/>
          <p:nvPr/>
        </p:nvSpPr>
        <p:spPr>
          <a:xfrm>
            <a:off x="428596" y="1500174"/>
            <a:ext cx="8286808" cy="5016758"/>
          </a:xfrm>
          <a:prstGeom prst="rect">
            <a:avLst/>
          </a:prstGeom>
          <a:noFill/>
        </p:spPr>
        <p:txBody>
          <a:bodyPr wrap="square" rtlCol="0">
            <a:spAutoFit/>
          </a:bodyPr>
          <a:lstStyle/>
          <a:p>
            <a:pPr marL="514350" indent="-514350" algn="just">
              <a:buFont typeface="+mj-lt"/>
              <a:buAutoNum type="arabicPeriod"/>
            </a:pPr>
            <a:r>
              <a:rPr lang="it-IT" sz="2000" dirty="0" smtClean="0"/>
              <a:t>Ribadisce ed amplia il principio dell’integrazione sociale e scolastica come momento fondamentale per la tutela della dignità umana della persona con disabilità, impegnando lo Stato a rimuovere le condizioni invalidanti che ne impediscono lo sviluppo, sia sul piano della partecipazione sociale sia su quello dei deficit sensoriali e psico-motori per i quali prevede interventi riabilitativi.</a:t>
            </a:r>
          </a:p>
          <a:p>
            <a:pPr marL="514350" indent="-514350" algn="just">
              <a:buFont typeface="+mj-lt"/>
              <a:buAutoNum type="arabicPeriod"/>
            </a:pPr>
            <a:r>
              <a:rPr lang="it-IT" sz="2000" dirty="0" smtClean="0"/>
              <a:t>Sulla base del PDF e PEI, i professionisti delle singole agenzie formulano i rispettivi progetti personalizzati:</a:t>
            </a:r>
          </a:p>
          <a:p>
            <a:pPr marL="1428750" lvl="2" indent="-514350" algn="just"/>
            <a:r>
              <a:rPr lang="it-IT" sz="2000" dirty="0" smtClean="0"/>
              <a:t>il Progetto riabilitativo, a cura dell’ASL (L. n. 833/78 art 26);</a:t>
            </a:r>
          </a:p>
          <a:p>
            <a:pPr marL="1428750" lvl="2" indent="-514350" algn="just"/>
            <a:r>
              <a:rPr lang="it-IT" sz="2000" dirty="0" smtClean="0"/>
              <a:t>il Progetto di socializzazione, a cura degli Enti Locali (L. n. 328/00 art 14);</a:t>
            </a:r>
          </a:p>
          <a:p>
            <a:pPr marL="1428750" lvl="2" indent="-514350" algn="just"/>
            <a:r>
              <a:rPr lang="it-IT" sz="2000" dirty="0" smtClean="0"/>
              <a:t>il Piano degli studi personalizzato, a cura della scuola (D.M.. 141/99, </a:t>
            </a:r>
            <a:r>
              <a:rPr lang="it-IT" sz="2000" dirty="0" err="1" smtClean="0"/>
              <a:t>comemodificato</a:t>
            </a:r>
            <a:r>
              <a:rPr lang="it-IT" sz="2000" dirty="0" smtClean="0"/>
              <a:t> dall’art. </a:t>
            </a:r>
            <a:r>
              <a:rPr lang="it-IT" sz="2000" dirty="0" err="1" smtClean="0"/>
              <a:t>5</a:t>
            </a:r>
            <a:r>
              <a:rPr lang="it-IT" sz="2000" dirty="0" smtClean="0"/>
              <a:t>, comma </a:t>
            </a:r>
            <a:r>
              <a:rPr lang="it-IT" sz="2000" dirty="0" err="1" smtClean="0"/>
              <a:t>2</a:t>
            </a:r>
            <a:r>
              <a:rPr lang="it-IT" sz="2000" dirty="0" smtClean="0"/>
              <a:t>, del D.P.R. n. 81/09).</a:t>
            </a:r>
            <a:endParaRPr lang="it-IT" sz="20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5</a:t>
            </a:fld>
            <a:endParaRPr lang="it-IT"/>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r>
              <a:rPr lang="it-IT" sz="3200" dirty="0" smtClean="0"/>
              <a:t>DPR 24 febbraio 1994</a:t>
            </a:r>
          </a:p>
        </p:txBody>
      </p:sp>
      <p:sp>
        <p:nvSpPr>
          <p:cNvPr id="6" name="CasellaDiTesto 5"/>
          <p:cNvSpPr txBox="1"/>
          <p:nvPr/>
        </p:nvSpPr>
        <p:spPr>
          <a:xfrm>
            <a:off x="428596" y="1500174"/>
            <a:ext cx="8258204" cy="5262979"/>
          </a:xfrm>
          <a:prstGeom prst="rect">
            <a:avLst/>
          </a:prstGeom>
          <a:noFill/>
        </p:spPr>
        <p:txBody>
          <a:bodyPr wrap="square" rtlCol="0">
            <a:spAutoFit/>
          </a:bodyPr>
          <a:lstStyle/>
          <a:p>
            <a:pPr marL="514350" indent="-514350"/>
            <a:r>
              <a:rPr lang="it-IT" sz="2400" dirty="0" smtClean="0"/>
              <a:t>“Atto di indirizzo e coordinamento relativo ai compiti</a:t>
            </a:r>
          </a:p>
          <a:p>
            <a:pPr marL="514350" indent="-514350"/>
            <a:r>
              <a:rPr lang="it-IT" sz="2400" dirty="0" smtClean="0"/>
              <a:t>delle unità sanitarie locali in materia di alcuni</a:t>
            </a:r>
          </a:p>
          <a:p>
            <a:pPr marL="514350" indent="-514350"/>
            <a:r>
              <a:rPr lang="it-IT" sz="2400" dirty="0" smtClean="0"/>
              <a:t>portatori di handicap” individua i soggetti e le</a:t>
            </a:r>
          </a:p>
          <a:p>
            <a:pPr marL="514350" indent="-514350"/>
            <a:r>
              <a:rPr lang="it-IT" sz="2400" dirty="0" smtClean="0"/>
              <a:t>competenze degli Enti Locali, delle attuali ASL e</a:t>
            </a:r>
          </a:p>
          <a:p>
            <a:pPr marL="514350" indent="-514350"/>
            <a:r>
              <a:rPr lang="it-IT" sz="2400" dirty="0" smtClean="0"/>
              <a:t>delle istituzioni scolastiche nella definizione della</a:t>
            </a:r>
          </a:p>
          <a:p>
            <a:pPr marL="514350" indent="-514350"/>
            <a:r>
              <a:rPr lang="it-IT" sz="2400" dirty="0" smtClean="0"/>
              <a:t>Diagnosi Funzionale, del Profilo Dinamico Funzionale</a:t>
            </a:r>
          </a:p>
          <a:p>
            <a:pPr marL="514350" indent="-514350"/>
            <a:r>
              <a:rPr lang="it-IT" sz="2400" dirty="0" smtClean="0"/>
              <a:t>e del Piano Educativo Individualizzato, documento</a:t>
            </a:r>
          </a:p>
          <a:p>
            <a:pPr marL="514350" indent="-514350"/>
            <a:r>
              <a:rPr lang="it-IT" sz="2400" dirty="0" smtClean="0"/>
              <a:t>conclusivo e operativo in cui “vengono descritti gli</a:t>
            </a:r>
          </a:p>
          <a:p>
            <a:pPr marL="514350" indent="-514350"/>
            <a:r>
              <a:rPr lang="it-IT" sz="2400" dirty="0" smtClean="0"/>
              <a:t>interventi integrati ed equilibrati tra di loro,</a:t>
            </a:r>
          </a:p>
          <a:p>
            <a:pPr marL="514350" indent="-514350"/>
            <a:r>
              <a:rPr lang="it-IT" sz="2400" dirty="0" smtClean="0"/>
              <a:t>predisposti per l’alunno in condizione di handicap, in</a:t>
            </a:r>
          </a:p>
          <a:p>
            <a:pPr marL="514350" indent="-514350"/>
            <a:r>
              <a:rPr lang="it-IT" sz="2400" dirty="0" smtClean="0"/>
              <a:t>un determinato periodo di tempo, ai fini della</a:t>
            </a:r>
          </a:p>
          <a:p>
            <a:pPr marL="514350" indent="-514350"/>
            <a:r>
              <a:rPr lang="it-IT" sz="2400" dirty="0" smtClean="0"/>
              <a:t>realizzazione del diritto all’educazione e</a:t>
            </a:r>
          </a:p>
          <a:p>
            <a:pPr marL="514350" indent="-514350"/>
            <a:r>
              <a:rPr lang="it-IT" sz="2400" dirty="0" smtClean="0"/>
              <a:t>all’istruzione”, come integrato e modificato dal</a:t>
            </a:r>
          </a:p>
          <a:p>
            <a:pPr marL="514350" indent="-514350"/>
            <a:r>
              <a:rPr lang="it-IT" sz="2400" dirty="0" smtClean="0"/>
              <a:t>DPCM n. 185/06.</a:t>
            </a:r>
            <a:endParaRPr lang="it-IT" sz="24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6</a:t>
            </a:fld>
            <a:endParaRPr lang="it-IT"/>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1077218"/>
          </a:xfrm>
          <a:prstGeom prst="rect">
            <a:avLst/>
          </a:prstGeom>
          <a:noFill/>
        </p:spPr>
        <p:txBody>
          <a:bodyPr wrap="square" rtlCol="0">
            <a:spAutoFit/>
          </a:bodyPr>
          <a:lstStyle/>
          <a:p>
            <a:r>
              <a:rPr lang="it-IT" sz="3200" dirty="0" smtClean="0"/>
              <a:t>Convenzione ONU per i diritti delle persone con disabilità (13/12/2006)</a:t>
            </a:r>
          </a:p>
        </p:txBody>
      </p:sp>
      <p:sp>
        <p:nvSpPr>
          <p:cNvPr id="6" name="CasellaDiTesto 5"/>
          <p:cNvSpPr txBox="1"/>
          <p:nvPr/>
        </p:nvSpPr>
        <p:spPr>
          <a:xfrm>
            <a:off x="428596" y="1981200"/>
            <a:ext cx="8286808" cy="3046988"/>
          </a:xfrm>
          <a:prstGeom prst="rect">
            <a:avLst/>
          </a:prstGeom>
          <a:noFill/>
        </p:spPr>
        <p:txBody>
          <a:bodyPr wrap="square" rtlCol="0">
            <a:spAutoFit/>
          </a:bodyPr>
          <a:lstStyle/>
          <a:p>
            <a:pPr marL="514350" indent="-514350"/>
            <a:r>
              <a:rPr lang="it-IT" sz="2400" dirty="0" smtClean="0"/>
              <a:t>Con la Legge n. 18 del </a:t>
            </a:r>
            <a:r>
              <a:rPr lang="it-IT" sz="2400" dirty="0" err="1" smtClean="0"/>
              <a:t>3</a:t>
            </a:r>
            <a:r>
              <a:rPr lang="it-IT" sz="2400" dirty="0" smtClean="0"/>
              <a:t> marzo 2009, il Parlamento</a:t>
            </a:r>
          </a:p>
          <a:p>
            <a:pPr marL="514350" indent="-514350"/>
            <a:r>
              <a:rPr lang="it-IT" sz="2400" dirty="0" smtClean="0"/>
              <a:t>Italiano ha ratificato la </a:t>
            </a:r>
            <a:r>
              <a:rPr lang="it-IT" sz="2400" i="1" dirty="0" smtClean="0"/>
              <a:t>Convenzione ONU per i diritti</a:t>
            </a:r>
          </a:p>
          <a:p>
            <a:pPr marL="514350" indent="-514350"/>
            <a:r>
              <a:rPr lang="it-IT" sz="2400" i="1" dirty="0" smtClean="0"/>
              <a:t>delle persone con disabilità. </a:t>
            </a:r>
            <a:r>
              <a:rPr lang="it-IT" sz="2400" dirty="0" smtClean="0"/>
              <a:t>Tale ratifica vincola</a:t>
            </a:r>
          </a:p>
          <a:p>
            <a:pPr marL="514350" indent="-514350"/>
            <a:r>
              <a:rPr lang="it-IT" sz="2400" dirty="0" smtClean="0"/>
              <a:t>l’Italia, qualora l’ordinamento interno avesse livelli</a:t>
            </a:r>
          </a:p>
          <a:p>
            <a:pPr marL="514350" indent="-514350"/>
            <a:r>
              <a:rPr lang="it-IT" sz="2400" dirty="0" smtClean="0"/>
              <a:t>di tutela dei diritti delle persone con disabilità</a:t>
            </a:r>
          </a:p>
          <a:p>
            <a:pPr marL="514350" indent="-514350"/>
            <a:r>
              <a:rPr lang="it-IT" sz="2400" dirty="0" smtClean="0"/>
              <a:t>inferiori a quelli indicati dalla Convenzione</a:t>
            </a:r>
          </a:p>
          <a:p>
            <a:pPr marL="514350" indent="-514350"/>
            <a:r>
              <a:rPr lang="it-IT" sz="2400" dirty="0" smtClean="0"/>
              <a:t>medesima, a emanare norme ispirate ai principi ivi</a:t>
            </a:r>
          </a:p>
          <a:p>
            <a:pPr marL="514350" indent="-514350"/>
            <a:r>
              <a:rPr lang="it-IT" sz="2400" dirty="0" smtClean="0"/>
              <a:t>espressi.</a:t>
            </a:r>
          </a:p>
        </p:txBody>
      </p:sp>
      <p:sp>
        <p:nvSpPr>
          <p:cNvPr id="7" name="Segnaposto numero diapositiva 6"/>
          <p:cNvSpPr>
            <a:spLocks noGrp="1"/>
          </p:cNvSpPr>
          <p:nvPr>
            <p:ph type="sldNum" sz="quarter" idx="12"/>
          </p:nvPr>
        </p:nvSpPr>
        <p:spPr/>
        <p:txBody>
          <a:bodyPr/>
          <a:lstStyle/>
          <a:p>
            <a:fld id="{32A7BE8C-FCEE-4177-BDCE-8EEF6E62BA1B}" type="slidenum">
              <a:rPr lang="it-IT" smtClean="0"/>
              <a:pPr/>
              <a:t>7</a:t>
            </a:fld>
            <a:endParaRPr lang="it-IT"/>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pPr algn="ctr"/>
            <a:r>
              <a:rPr lang="it-IT" sz="3200" dirty="0" smtClean="0"/>
              <a:t>Articolo </a:t>
            </a:r>
            <a:r>
              <a:rPr lang="it-IT" sz="3200" dirty="0" err="1" smtClean="0"/>
              <a:t>3</a:t>
            </a:r>
            <a:r>
              <a:rPr lang="it-IT" sz="3200" dirty="0" smtClean="0"/>
              <a:t> principi generali</a:t>
            </a:r>
            <a:endParaRPr lang="it-IT" sz="3200" dirty="0"/>
          </a:p>
        </p:txBody>
      </p:sp>
      <p:sp>
        <p:nvSpPr>
          <p:cNvPr id="6" name="CasellaDiTesto 5"/>
          <p:cNvSpPr txBox="1"/>
          <p:nvPr/>
        </p:nvSpPr>
        <p:spPr>
          <a:xfrm>
            <a:off x="428596" y="1500174"/>
            <a:ext cx="8286808" cy="4708981"/>
          </a:xfrm>
          <a:prstGeom prst="rect">
            <a:avLst/>
          </a:prstGeom>
          <a:noFill/>
        </p:spPr>
        <p:txBody>
          <a:bodyPr wrap="square" rtlCol="0">
            <a:spAutoFit/>
          </a:bodyPr>
          <a:lstStyle/>
          <a:p>
            <a:pPr marL="514350" indent="-514350">
              <a:buAutoNum type="alphaLcParenBoth"/>
            </a:pPr>
            <a:r>
              <a:rPr lang="it-IT" sz="2000" dirty="0" smtClean="0"/>
              <a:t>il rispetto per la dignità intrinseca, l’autonomia individuale, compresa la </a:t>
            </a:r>
            <a:r>
              <a:rPr lang="it-IT" sz="2000" u="sng" dirty="0" smtClean="0"/>
              <a:t>libertà di compiere le proprie scelte</a:t>
            </a:r>
            <a:r>
              <a:rPr lang="it-IT" sz="2000" dirty="0" smtClean="0"/>
              <a:t>, e l’indipendenza delle persone;</a:t>
            </a:r>
          </a:p>
          <a:p>
            <a:pPr marL="514350" indent="-514350">
              <a:buAutoNum type="alphaLcParenBoth"/>
            </a:pPr>
            <a:r>
              <a:rPr lang="it-IT" sz="2000" dirty="0" smtClean="0"/>
              <a:t>la non discriminazione; </a:t>
            </a:r>
          </a:p>
          <a:p>
            <a:pPr marL="514350" indent="-514350">
              <a:buAutoNum type="alphaLcParenBoth"/>
            </a:pPr>
            <a:r>
              <a:rPr lang="it-IT" sz="2000" dirty="0" smtClean="0"/>
              <a:t>la piena ed effettiva </a:t>
            </a:r>
            <a:r>
              <a:rPr lang="it-IT" sz="2000" u="sng" dirty="0" smtClean="0"/>
              <a:t>partecipazione e inclusione nella società</a:t>
            </a:r>
            <a:r>
              <a:rPr lang="it-IT" sz="2000" dirty="0" smtClean="0"/>
              <a:t>;</a:t>
            </a:r>
          </a:p>
          <a:p>
            <a:pPr marL="514350" indent="-514350">
              <a:buAutoNum type="alphaLcParenBoth"/>
            </a:pPr>
            <a:r>
              <a:rPr lang="it-IT" sz="2000" dirty="0" smtClean="0"/>
              <a:t>il rispetto per la differenza e l’accettazione delle persone con </a:t>
            </a:r>
            <a:r>
              <a:rPr lang="it-IT" sz="2000" u="sng" dirty="0" smtClean="0"/>
              <a:t>disabilità come parte della diversità umana e dell’umanità stessa</a:t>
            </a:r>
            <a:r>
              <a:rPr lang="it-IT" sz="2000" dirty="0" smtClean="0"/>
              <a:t>;</a:t>
            </a:r>
          </a:p>
          <a:p>
            <a:pPr marL="514350" indent="-514350">
              <a:buAutoNum type="alphaLcParenBoth"/>
            </a:pPr>
            <a:r>
              <a:rPr lang="it-IT" sz="2000" dirty="0" smtClean="0"/>
              <a:t>la parità di opportunità;</a:t>
            </a:r>
          </a:p>
          <a:p>
            <a:pPr marL="514350" indent="-514350">
              <a:buAutoNum type="alphaLcParenBoth"/>
            </a:pPr>
            <a:r>
              <a:rPr lang="it-IT" sz="2000" dirty="0" smtClean="0"/>
              <a:t>l’accessibilità;</a:t>
            </a:r>
          </a:p>
          <a:p>
            <a:pPr marL="514350" indent="-514350">
              <a:buAutoNum type="alphaLcParenBoth"/>
            </a:pPr>
            <a:r>
              <a:rPr lang="it-IT" sz="2000" dirty="0" smtClean="0"/>
              <a:t>la parità tra uomini e donne;</a:t>
            </a:r>
          </a:p>
          <a:p>
            <a:pPr marL="514350" indent="-514350">
              <a:buAutoNum type="alphaLcParenBoth"/>
            </a:pPr>
            <a:r>
              <a:rPr lang="it-IT" sz="2000" dirty="0" smtClean="0"/>
              <a:t>il rispetto dello sviluppo delle capacità dei minori con disabilità e il rispetto del </a:t>
            </a:r>
            <a:r>
              <a:rPr lang="it-IT" sz="2000" u="sng" dirty="0" smtClean="0"/>
              <a:t>diritto dei minori con disabilità a preservare la propria identità</a:t>
            </a:r>
            <a:r>
              <a:rPr lang="it-IT" sz="2000" dirty="0" smtClean="0"/>
              <a:t>.</a:t>
            </a:r>
            <a:endParaRPr lang="it-IT" sz="20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8</a:t>
            </a:fld>
            <a:endParaRPr lang="it-IT"/>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357158" y="357166"/>
            <a:ext cx="8429684" cy="357190"/>
          </a:xfrm>
          <a:prstGeom prst="roundRect">
            <a:avLst/>
          </a:prstGeom>
          <a:solidFill>
            <a:schemeClr val="tx2">
              <a:lumMod val="25000"/>
              <a:lumOff val="75000"/>
            </a:schemeClr>
          </a:solidFill>
          <a:ln>
            <a:solidFill>
              <a:schemeClr val="tx2">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p:cNvSpPr txBox="1"/>
          <p:nvPr/>
        </p:nvSpPr>
        <p:spPr>
          <a:xfrm>
            <a:off x="428596" y="357166"/>
            <a:ext cx="8286808" cy="369332"/>
          </a:xfrm>
          <a:prstGeom prst="rect">
            <a:avLst/>
          </a:prstGeom>
          <a:noFill/>
        </p:spPr>
        <p:txBody>
          <a:bodyPr wrap="square" rtlCol="0">
            <a:spAutoFit/>
          </a:bodyPr>
          <a:lstStyle/>
          <a:p>
            <a:pPr algn="ctr"/>
            <a:r>
              <a:rPr lang="it-IT" b="1" dirty="0" smtClean="0">
                <a:solidFill>
                  <a:srgbClr val="FF9900"/>
                </a:solidFill>
              </a:rPr>
              <a:t>Un nuovo modello di valutazione per una scuola più inclusiva</a:t>
            </a:r>
            <a:endParaRPr lang="it-IT" b="1" dirty="0">
              <a:solidFill>
                <a:srgbClr val="FF9900"/>
              </a:solidFill>
            </a:endParaRPr>
          </a:p>
        </p:txBody>
      </p:sp>
      <p:sp>
        <p:nvSpPr>
          <p:cNvPr id="5" name="CasellaDiTesto 4"/>
          <p:cNvSpPr txBox="1"/>
          <p:nvPr/>
        </p:nvSpPr>
        <p:spPr>
          <a:xfrm>
            <a:off x="500034" y="928670"/>
            <a:ext cx="8143932" cy="584775"/>
          </a:xfrm>
          <a:prstGeom prst="rect">
            <a:avLst/>
          </a:prstGeom>
          <a:noFill/>
        </p:spPr>
        <p:txBody>
          <a:bodyPr wrap="square" rtlCol="0">
            <a:spAutoFit/>
          </a:bodyPr>
          <a:lstStyle/>
          <a:p>
            <a:pPr algn="ctr"/>
            <a:r>
              <a:rPr lang="it-IT" sz="3200" dirty="0" smtClean="0"/>
              <a:t>SPOSTAMENTO </a:t>
            </a:r>
            <a:r>
              <a:rPr lang="it-IT" sz="3200" dirty="0" err="1" smtClean="0"/>
              <a:t>DI</a:t>
            </a:r>
            <a:r>
              <a:rPr lang="it-IT" sz="3200" dirty="0" smtClean="0"/>
              <a:t> ATTENZIONE</a:t>
            </a:r>
            <a:endParaRPr lang="it-IT" sz="3200" dirty="0"/>
          </a:p>
        </p:txBody>
      </p:sp>
      <p:sp>
        <p:nvSpPr>
          <p:cNvPr id="6" name="CasellaDiTesto 5"/>
          <p:cNvSpPr txBox="1"/>
          <p:nvPr/>
        </p:nvSpPr>
        <p:spPr>
          <a:xfrm>
            <a:off x="428596" y="1624548"/>
            <a:ext cx="8286808" cy="3785652"/>
          </a:xfrm>
          <a:prstGeom prst="rect">
            <a:avLst/>
          </a:prstGeom>
          <a:noFill/>
        </p:spPr>
        <p:txBody>
          <a:bodyPr wrap="square" rtlCol="0">
            <a:spAutoFit/>
          </a:bodyPr>
          <a:lstStyle/>
          <a:p>
            <a:pPr marL="514350" indent="-514350">
              <a:buFont typeface="Arial"/>
              <a:buChar char="•"/>
            </a:pPr>
            <a:r>
              <a:rPr lang="it-IT" sz="2400" dirty="0" smtClean="0"/>
              <a:t>Dall’enfasi sulle patologie all’importanza delle relazioni sociali</a:t>
            </a:r>
          </a:p>
          <a:p>
            <a:pPr marL="514350" indent="-514350">
              <a:buFont typeface="Arial"/>
              <a:buChar char="•"/>
            </a:pPr>
            <a:r>
              <a:rPr lang="it-IT" sz="2400" dirty="0" smtClean="0"/>
              <a:t>Dalle condizioni soggettive ai condizionamenti ambientali e sociali</a:t>
            </a:r>
          </a:p>
          <a:p>
            <a:pPr marL="514350" indent="-514350">
              <a:buFont typeface="Arial"/>
              <a:buChar char="•"/>
            </a:pPr>
            <a:r>
              <a:rPr lang="it-IT" sz="2400" u="sng" dirty="0" smtClean="0"/>
              <a:t>Dai bisogni ai diritti</a:t>
            </a:r>
          </a:p>
          <a:p>
            <a:pPr marL="514350" indent="-514350">
              <a:buFont typeface="Arial"/>
              <a:buChar char="•"/>
            </a:pPr>
            <a:r>
              <a:rPr lang="it-IT" sz="2400" dirty="0" smtClean="0"/>
              <a:t>Dal concetto che la disabilità sia nella persona alla convinzione che si debba rintracciare nell’ambiente</a:t>
            </a:r>
          </a:p>
          <a:p>
            <a:pPr marL="514350" indent="-514350">
              <a:buFont typeface="Arial"/>
              <a:buChar char="•"/>
            </a:pPr>
            <a:r>
              <a:rPr lang="it-IT" sz="2400" dirty="0" smtClean="0"/>
              <a:t>Dalla visione basata su stereotipi culturali alla visione delle persone</a:t>
            </a:r>
            <a:endParaRPr lang="it-IT" sz="2400" dirty="0"/>
          </a:p>
        </p:txBody>
      </p:sp>
      <p:sp>
        <p:nvSpPr>
          <p:cNvPr id="7" name="Segnaposto numero diapositiva 6"/>
          <p:cNvSpPr>
            <a:spLocks noGrp="1"/>
          </p:cNvSpPr>
          <p:nvPr>
            <p:ph type="sldNum" sz="quarter" idx="12"/>
          </p:nvPr>
        </p:nvSpPr>
        <p:spPr/>
        <p:txBody>
          <a:bodyPr/>
          <a:lstStyle/>
          <a:p>
            <a:fld id="{32A7BE8C-FCEE-4177-BDCE-8EEF6E62BA1B}" type="slidenum">
              <a:rPr lang="it-IT" smtClean="0"/>
              <a:pPr/>
              <a:t>9</a:t>
            </a:fld>
            <a:endParaRPr lang="it-IT"/>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tro">
  <a:themeElements>
    <a:clrScheme name="Astr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tr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tr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703</TotalTime>
  <Words>4244</Words>
  <Application>Microsoft Office PowerPoint</Application>
  <PresentationFormat>Presentazione su schermo (4:3)</PresentationFormat>
  <Paragraphs>379</Paragraphs>
  <Slides>25</Slides>
  <Notes>9</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25</vt:i4>
      </vt:variant>
    </vt:vector>
  </HeadingPairs>
  <TitlesOfParts>
    <vt:vector size="28" baseType="lpstr">
      <vt:lpstr>Astro</vt:lpstr>
      <vt:lpstr>ClipArt</vt:lpstr>
      <vt:lpstr>Documento</vt:lpstr>
      <vt:lpstr>Dall’ICF al progetto di vita La cornice concettuale di riferimento</vt:lpstr>
      <vt:lpstr>Diapositiva 2</vt:lpstr>
      <vt:lpstr>Diapositiva 3</vt:lpstr>
      <vt:lpstr>Diapositiva 4</vt:lpstr>
      <vt:lpstr>Diapositiva 5</vt:lpstr>
      <vt:lpstr>Diapositiva 6</vt:lpstr>
      <vt:lpstr>Diapositiva 7</vt:lpstr>
      <vt:lpstr>Diapositiva 8</vt:lpstr>
      <vt:lpstr>Diapositiva 9</vt:lpstr>
      <vt:lpstr>Diapositiva 10</vt:lpstr>
      <vt:lpstr>Modello          vs.     ModellodiUniversaleMinoranze</vt:lpstr>
      <vt:lpstr>Disabili?</vt:lpstr>
      <vt:lpstr>Diapositiva 13</vt:lpstr>
      <vt:lpstr>Diapositiva 14</vt:lpstr>
      <vt:lpstr>Caratteristiche del funzionamento</vt:lpstr>
      <vt:lpstr>Diapositiva 16</vt:lpstr>
      <vt:lpstr>Funzionamentoe Disabilità</vt:lpstr>
      <vt:lpstr>Funzionamentoe Disabilità</vt:lpstr>
      <vt:lpstr>Amartya Sen Premio Nobel per economia 1998</vt:lpstr>
      <vt:lpstr>Diapositiva 20</vt:lpstr>
      <vt:lpstr>Functioning e capability</vt:lpstr>
      <vt:lpstr>Functioning e capability</vt:lpstr>
      <vt:lpstr>Functioning e capability</vt:lpstr>
      <vt:lpstr>Diapositiva 24</vt:lpstr>
      <vt:lpstr>Diapositiva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DALL’ICF AL PROGETTO DI VITA</dc:title>
  <dc:creator>marco.piccoli</dc:creator>
  <cp:lastModifiedBy>marco.piccoli</cp:lastModifiedBy>
  <cp:revision>48</cp:revision>
  <dcterms:created xsi:type="dcterms:W3CDTF">2011-04-05T07:41:27Z</dcterms:created>
  <dcterms:modified xsi:type="dcterms:W3CDTF">2011-11-16T11:01:19Z</dcterms:modified>
</cp:coreProperties>
</file>